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9" r:id="rId2"/>
    <p:sldId id="276" r:id="rId3"/>
    <p:sldId id="257" r:id="rId4"/>
    <p:sldId id="274" r:id="rId5"/>
    <p:sldId id="267" r:id="rId6"/>
    <p:sldId id="278" r:id="rId7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854"/>
    <a:srgbClr val="1D2C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87621" autoAdjust="0"/>
  </p:normalViewPr>
  <p:slideViewPr>
    <p:cSldViewPr>
      <p:cViewPr varScale="1">
        <p:scale>
          <a:sx n="86" d="100"/>
          <a:sy n="86" d="100"/>
        </p:scale>
        <p:origin x="798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A8ADFD5B-A66C-449C-B6E8-FB716D07777D}" type="datetimeFigureOut">
              <a:pPr/>
              <a:t>15/06/2026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CA5D3BF3-D352-46FC-8343-31F56E6730EA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00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s-GT" smtClean="0"/>
              <a:pPr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8404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nota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es-GT" smtClean="0"/>
              <a:pPr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41005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3647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131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790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27C9B4-9D65-50E4-4861-013A9D200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7F7A81-956D-6671-949C-80F55D2F6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48E747B-14B5-D9CF-1F0B-12CFBCB3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es-ES" smtClean="0">
                <a:solidFill>
                  <a:srgbClr val="FFFFFF"/>
                </a:solidFill>
              </a:rPr>
              <a:pPr algn="ctr"/>
              <a:t>15/06/2026</a:t>
            </a:fld>
            <a:endParaRPr kumimoji="0" lang="es-ES" sz="2000">
              <a:solidFill>
                <a:srgbClr val="FFFFFF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CF17F94-E5C7-D9F7-E24A-66096890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>
              <a:solidFill>
                <a:schemeClr val="tx2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090AA47-6A68-631F-F16E-6328BC793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es-ES" smtClean="0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179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7AB392-71A0-9A52-6E16-FD9C705E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D3D7BEB-6601-7574-5345-703A519EC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9D57FCA-4B29-68A5-326A-0BACCA37D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15/06/2026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70FCADD-D3A4-A95C-9A1B-D483D6ADD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11A6520-E0D0-79B5-596B-D5288B6C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1305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1F26AD-3D9D-C5FC-43A7-43E2D251E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FF4E395-1380-EF60-2676-942C4C26A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3EFB182-C343-7118-E14C-39A80787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s-ES" smtClean="0"/>
              <a:pPr/>
              <a:t>15/06/2026</a:t>
            </a:fld>
            <a:endParaRPr kumimoji="0"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36EB350-1790-C020-0863-8D21B7149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F38ED14-1239-57DF-8D13-AC844033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2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9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F218A60-E795-1BC3-0A5F-3C3E13570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DC74AB0-72BD-A366-63F5-2E196AB1C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7C369EB-CB17-8DA3-3984-671A175A96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4D304A6-7DCE-68C6-B16E-120CC033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1031C6B-9141-E723-1FA3-1782220A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F58337E-B255-4887-8DFE-0205A5E47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84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E499FE-D04F-6E85-5A60-0EFDAD34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E2E334D-F1F7-1992-2438-0F9F201BE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C72B1F2-5107-9F8E-DCAA-D845396B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6AEAC69E-18C8-1ECB-8DBD-8EAD17750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81DFF042-294C-5211-631B-95F1CF737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127E9C1A-2600-943D-6C4F-4B930EF5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A57147F1-0F66-3449-3F12-FC2085DD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E0988ED5-24D0-4366-1D91-2C1263BA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4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43B32A-B5C9-8957-D54D-7D35C97C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DD7DB29-6D76-721D-D1C5-E623165B8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F44564F-3771-07A6-D981-75AB35A5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D01AE66-5C63-37C5-CB3A-AF510DEB3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8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7780F583-FF9B-AA77-C470-2CC17C23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s-ES" smtClean="0"/>
              <a:pPr/>
              <a:t>15/06/2026</a:t>
            </a:fld>
            <a:endParaRPr kumimoji="0"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CEE2BFC4-D489-0C1C-70B4-F3CE29C31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B3C631C-E249-C1D6-8C25-95972C80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s-ES" smtClean="0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272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62BB77-0D54-561F-75E0-EB5F3229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2A917A0-F6CC-802E-99B8-AC946E39E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F8B8D1E-93A1-3E4B-16A6-DFE4CBB35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286985B-BD6E-BC67-FD3B-E9C22F025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001FB99-9AE8-E139-FFF5-86DBB1F1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54FC616-6BBB-25B9-7052-57B41747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24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F6C5273-6D1B-2097-B590-73F003A6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7C7EA80-34EB-62D6-5108-AA69696B4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9C1487A-05FC-9D1C-0591-BF0EE1068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ABA649A-46E0-6760-4E81-BC1AAD2D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33ED90D-E2F0-BFB1-BA31-B34B9C86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D8FC618-69DD-E901-A609-B57AC05A1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28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2800"/>
          </a:p>
        </p:txBody>
      </p:sp>
    </p:spTree>
    <p:extLst>
      <p:ext uri="{BB962C8B-B14F-4D97-AF65-F5344CB8AC3E}">
        <p14:creationId xmlns:p14="http://schemas.microsoft.com/office/powerpoint/2010/main" val="284254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213F9A5-4F95-777B-4BBE-4D343A57E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2BE22D6-9F6B-BD1F-3B07-426068E0B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94B0BAB-29AD-AA66-3EFA-73273137D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ABD272A-53C4-25B3-3233-CF4D3AD1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357158A-83EB-9FC1-E9EF-332FB4697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350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A62839AC-C547-90A3-5BFA-5E517FD74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2C429B8-C907-89B7-881C-8EBE4A535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757B64E-ABDC-353C-E8C6-099E5376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AE8AF02-BA35-7F17-0A7C-3664D742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2D0E8D9-BF0D-0002-6920-61DC60D4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33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pPr/>
              <a:t>15/06/2026</a:t>
            </a:fld>
            <a:endParaRPr kumimoji="0"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s-ES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77688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743EDF8-8589-1B4C-28C7-810B906F8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216A6EB-530D-792F-1147-E93A4EEBB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E9ADABE-5EE7-CC2C-AD20-6B2D8E59C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606EA6-EFEA-4C30-9264-4F9291A5780D}" type="datetime1">
              <a:rPr lang="es-ES" smtClean="0"/>
              <a:pPr/>
              <a:t>15/06/2026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C374E0D-9015-EEBF-8900-E8A349F67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999FF20-FF2C-D8C5-02EB-645C3BC63E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81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em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9A0F214-DDA7-9DCF-C902-91FD2885F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66" y="0"/>
            <a:ext cx="9152132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13F9B87-CC82-F44D-A028-63EE3F884EE5}"/>
              </a:ext>
            </a:extLst>
          </p:cNvPr>
          <p:cNvSpPr/>
          <p:nvPr/>
        </p:nvSpPr>
        <p:spPr>
          <a:xfrm>
            <a:off x="706198" y="1491630"/>
            <a:ext cx="7754234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GT" sz="4000" b="1" dirty="0">
                <a:solidFill>
                  <a:srgbClr val="00223B"/>
                </a:solidFill>
                <a:latin typeface="Bahnschrift SemiBold Condensed" panose="020B0502040204020203" pitchFamily="34" charset="0"/>
              </a:rPr>
              <a:t>AVANCE HITO No. 8</a:t>
            </a:r>
          </a:p>
          <a:p>
            <a:pPr algn="ctr"/>
            <a:r>
              <a:rPr lang="es-MX" sz="2800" b="1" dirty="0">
                <a:solidFill>
                  <a:srgbClr val="00223B"/>
                </a:solidFill>
                <a:latin typeface="Bahnschrift SemiBold Condensed" panose="020B0502040204020203" pitchFamily="34" charset="0"/>
              </a:rPr>
              <a:t>Socializar los requisitos para la ejecución de proyectos de agua y saneamiento a través de plataforma o talleres virtuales con las municipalidades de los departamentos priorizados</a:t>
            </a:r>
            <a:endParaRPr lang="es-GT" sz="2800" b="1" dirty="0">
              <a:solidFill>
                <a:srgbClr val="00223B"/>
              </a:solidFill>
              <a:latin typeface="Bahnschrift SemiBold Condensed" panose="020B0502040204020203" pitchFamily="34" charset="0"/>
            </a:endParaRPr>
          </a:p>
          <a:p>
            <a:pPr algn="ctr"/>
            <a:r>
              <a:rPr lang="es-GT" sz="2000" b="1" dirty="0">
                <a:solidFill>
                  <a:srgbClr val="00223B"/>
                </a:solidFill>
                <a:latin typeface="Corbel Light" panose="020B0303020204020204" pitchFamily="34" charset="0"/>
              </a:rPr>
              <a:t>(Al 15/06/2026)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CF6E35FD-8DF9-1943-BE64-C364E8F4E799}"/>
              </a:ext>
            </a:extLst>
          </p:cNvPr>
          <p:cNvSpPr/>
          <p:nvPr/>
        </p:nvSpPr>
        <p:spPr>
          <a:xfrm>
            <a:off x="353693" y="167181"/>
            <a:ext cx="108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GT"/>
          </a:p>
        </p:txBody>
      </p:sp>
      <p:pic>
        <p:nvPicPr>
          <p:cNvPr id="2" name="Imagen 1" descr="Imagen que contiene Gráfico&#10;&#10;Descripción generada automáticamente">
            <a:extLst>
              <a:ext uri="{FF2B5EF4-FFF2-40B4-BE49-F238E27FC236}">
                <a16:creationId xmlns:a16="http://schemas.microsoft.com/office/drawing/2014/main" xmlns="" id="{F6BDE529-8529-0218-D590-49E4EEF3E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27" y="0"/>
            <a:ext cx="2657673" cy="10847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53E6057-C043-B4BC-86B0-CF77F40A61BB}"/>
              </a:ext>
            </a:extLst>
          </p:cNvPr>
          <p:cNvSpPr txBox="1"/>
          <p:nvPr/>
        </p:nvSpPr>
        <p:spPr>
          <a:xfrm>
            <a:off x="2742968" y="4155926"/>
            <a:ext cx="36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00223B"/>
                </a:solidFill>
                <a:latin typeface="Bahnschrift SemiBold Condensed" panose="020B0502040204020203" pitchFamily="34" charset="0"/>
              </a:rPr>
              <a:t>Ing. Juan Francisco Mazariegos</a:t>
            </a:r>
            <a:r>
              <a:rPr lang="es-MX" sz="1400" b="1" dirty="0">
                <a:solidFill>
                  <a:srgbClr val="00223B"/>
                </a:solidFill>
                <a:latin typeface="Montserrat Medium" pitchFamily="2" charset="77"/>
              </a:rPr>
              <a:t/>
            </a:r>
            <a:br>
              <a:rPr lang="es-MX" sz="1400" b="1" dirty="0">
                <a:solidFill>
                  <a:srgbClr val="00223B"/>
                </a:solidFill>
                <a:latin typeface="Montserrat Medium" pitchFamily="2" charset="77"/>
              </a:rPr>
            </a:br>
            <a:r>
              <a:rPr lang="es-MX" sz="1200" b="1" dirty="0">
                <a:solidFill>
                  <a:srgbClr val="00223B"/>
                </a:solidFill>
                <a:latin typeface="Corbel Light" panose="020B0303020204020204" pitchFamily="34" charset="0"/>
              </a:rPr>
              <a:t>Sección de Evaluación de Proyectos</a:t>
            </a:r>
          </a:p>
          <a:p>
            <a:pPr algn="ctr"/>
            <a:r>
              <a:rPr lang="es-MX" sz="1200" b="1" dirty="0">
                <a:solidFill>
                  <a:srgbClr val="00223B"/>
                </a:solidFill>
                <a:latin typeface="Corbel Light" panose="020B0303020204020204" pitchFamily="34" charset="0"/>
              </a:rPr>
              <a:t>Subdirección Técnica de Desarrollo</a:t>
            </a:r>
            <a:endParaRPr lang="es-GT" sz="1200" b="1" dirty="0">
              <a:solidFill>
                <a:srgbClr val="00223B"/>
              </a:solidFill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11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C9C9917-F75E-BF01-8784-1421A25B4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338440"/>
            <a:ext cx="8836025" cy="2530621"/>
          </a:xfrm>
          <a:prstGeom prst="rect">
            <a:avLst/>
          </a:prstGeom>
        </p:spPr>
      </p:pic>
      <p:pic>
        <p:nvPicPr>
          <p:cNvPr id="5" name="Imagen 4" descr="Imagen que contiene Gráfico&#10;&#10;Descripción generada automáticamente">
            <a:extLst>
              <a:ext uri="{FF2B5EF4-FFF2-40B4-BE49-F238E27FC236}">
                <a16:creationId xmlns:a16="http://schemas.microsoft.com/office/drawing/2014/main" xmlns="" id="{EEFE48C9-A0A9-E496-68FB-C41F21DD0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2320"/>
            <a:ext cx="1653890" cy="675057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653890" y="273844"/>
            <a:ext cx="6861460" cy="994172"/>
          </a:xfrm>
        </p:spPr>
        <p:txBody>
          <a:bodyPr>
            <a:normAutofit/>
          </a:bodyPr>
          <a:lstStyle/>
          <a:p>
            <a:r>
              <a:rPr lang="es-ES" sz="3800" dirty="0">
                <a:solidFill>
                  <a:srgbClr val="1D2C55"/>
                </a:solidFill>
                <a:latin typeface="Bahnschrift SemiBold Condensed" panose="020B0502040204020203" pitchFamily="34" charset="0"/>
              </a:rPr>
              <a:t>HITO No. 8: Cronograma oficial</a:t>
            </a:r>
            <a:endParaRPr lang="es-ES" dirty="0">
              <a:solidFill>
                <a:srgbClr val="1D2C55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AutoShape 8" descr="Alcantarillado sanitario y canalización de aguas negras – Municipalidad de  Jutiap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7" name="AutoShape 10" descr="Alcantarillado sanitario y canalización de aguas negras – Municipalidad de  Jutiap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Gráfico&#10;&#10;Descripción generada automáticamente">
            <a:extLst>
              <a:ext uri="{FF2B5EF4-FFF2-40B4-BE49-F238E27FC236}">
                <a16:creationId xmlns:a16="http://schemas.microsoft.com/office/drawing/2014/main" xmlns="" id="{81E73255-D726-7114-66A2-872C61BBE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7" y="433401"/>
            <a:ext cx="1653890" cy="675057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662938" y="273844"/>
            <a:ext cx="7886700" cy="994172"/>
          </a:xfrm>
        </p:spPr>
        <p:txBody>
          <a:bodyPr>
            <a:normAutofit/>
          </a:bodyPr>
          <a:lstStyle/>
          <a:p>
            <a:r>
              <a:rPr lang="es-ES" sz="3800" dirty="0">
                <a:solidFill>
                  <a:srgbClr val="1D2C55"/>
                </a:solidFill>
                <a:latin typeface="Bahnschrift SemiBold Condensed" panose="020B0502040204020203" pitchFamily="34" charset="0"/>
              </a:rPr>
              <a:t>Promoción e Inscripción</a:t>
            </a:r>
            <a:endParaRPr lang="es-ES" dirty="0">
              <a:solidFill>
                <a:srgbClr val="1D2C55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BF582BE-7F93-9ACE-EFF6-124E2E3B85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64" y="1366377"/>
            <a:ext cx="8820472" cy="119623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3C63BD5-1DB4-EB7E-042F-1CB5BE695283}"/>
              </a:ext>
            </a:extLst>
          </p:cNvPr>
          <p:cNvSpPr txBox="1"/>
          <p:nvPr/>
        </p:nvSpPr>
        <p:spPr>
          <a:xfrm>
            <a:off x="161764" y="2787774"/>
            <a:ext cx="3474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/>
              <a:t>Anuncio radial (apoyo TGW)</a:t>
            </a:r>
          </a:p>
        </p:txBody>
      </p:sp>
      <p:pic>
        <p:nvPicPr>
          <p:cNvPr id="11" name="FODES">
            <a:hlinkClick r:id="" action="ppaction://media"/>
            <a:extLst>
              <a:ext uri="{FF2B5EF4-FFF2-40B4-BE49-F238E27FC236}">
                <a16:creationId xmlns:a16="http://schemas.microsoft.com/office/drawing/2014/main" xmlns="" id="{32973E81-6A04-60D0-335F-F053CFFBB8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74485" y="2701394"/>
            <a:ext cx="609600" cy="6096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CCB4942-AFFC-7A55-CD03-F5004C9AB4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7944" y="2660973"/>
            <a:ext cx="4283967" cy="22276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1F7BEEB5-581E-756E-4A2B-BA2EEDCC0D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7984" y="2593644"/>
            <a:ext cx="1713819" cy="222766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94011F6A-F109-72F6-C164-5EB231BC6BD7}"/>
              </a:ext>
            </a:extLst>
          </p:cNvPr>
          <p:cNvSpPr txBox="1"/>
          <p:nvPr/>
        </p:nvSpPr>
        <p:spPr>
          <a:xfrm>
            <a:off x="161764" y="3147814"/>
            <a:ext cx="2412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/>
              <a:t>Promoción ANAM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9762E673-6A0C-4758-02F4-3F81EFFF02F1}"/>
              </a:ext>
            </a:extLst>
          </p:cNvPr>
          <p:cNvSpPr txBox="1"/>
          <p:nvPr/>
        </p:nvSpPr>
        <p:spPr>
          <a:xfrm>
            <a:off x="161764" y="3560117"/>
            <a:ext cx="2643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/>
              <a:t>Solicitud de inscripción</a:t>
            </a:r>
          </a:p>
        </p:txBody>
      </p:sp>
    </p:spTree>
    <p:extLst>
      <p:ext uri="{BB962C8B-B14F-4D97-AF65-F5344CB8AC3E}">
        <p14:creationId xmlns:p14="http://schemas.microsoft.com/office/powerpoint/2010/main" val="337219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06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09FCF3E7-7231-3953-B55C-6AD4D54BC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922" y="3037982"/>
            <a:ext cx="3854156" cy="182511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7423CD6-211B-81AC-94F4-AB129A1ED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2620"/>
            <a:ext cx="1652159" cy="670618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652159" y="255681"/>
            <a:ext cx="7886700" cy="994172"/>
          </a:xfrm>
        </p:spPr>
        <p:txBody>
          <a:bodyPr>
            <a:normAutofit/>
          </a:bodyPr>
          <a:lstStyle/>
          <a:p>
            <a:r>
              <a:rPr lang="es-ES" sz="3800" dirty="0">
                <a:solidFill>
                  <a:srgbClr val="1D2C55"/>
                </a:solidFill>
                <a:latin typeface="Bahnschrift SemiBold Condensed" panose="020B0502040204020203" pitchFamily="34" charset="0"/>
              </a:rPr>
              <a:t>Preparación de Taller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1782B8CE-B371-060D-AFEC-740EBFDFE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6" y="1347614"/>
            <a:ext cx="8987129" cy="165618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A8BC260-54AA-6B1F-7173-B7BACAAA04DC}"/>
              </a:ext>
            </a:extLst>
          </p:cNvPr>
          <p:cNvSpPr txBox="1"/>
          <p:nvPr/>
        </p:nvSpPr>
        <p:spPr>
          <a:xfrm>
            <a:off x="107503" y="3147814"/>
            <a:ext cx="26951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/>
              <a:t>Preparación página web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/>
              <a:t>Ensayos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/>
              <a:t>Preparación del Taller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681BEC4A-0E97-DEC4-B090-AF96D9804C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1820" y="3075905"/>
            <a:ext cx="2808312" cy="1791594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A62848C2-7807-69B6-9CD8-82D1B46559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4882" y="3054890"/>
            <a:ext cx="4515771" cy="189238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0273A150-D854-93AD-5C8B-D897BD239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0666" y="3020706"/>
            <a:ext cx="2977613" cy="188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1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4801B81-1DC7-ACA3-A7B1-7117435C3E50}"/>
              </a:ext>
            </a:extLst>
          </p:cNvPr>
          <p:cNvSpPr/>
          <p:nvPr/>
        </p:nvSpPr>
        <p:spPr>
          <a:xfrm>
            <a:off x="0" y="-257100"/>
            <a:ext cx="9289032" cy="5400600"/>
          </a:xfrm>
          <a:prstGeom prst="rect">
            <a:avLst/>
          </a:prstGeom>
          <a:solidFill>
            <a:srgbClr val="192854"/>
          </a:solidFill>
          <a:ln>
            <a:solidFill>
              <a:srgbClr val="1D2C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DC338A5-4F28-97AE-B187-E7C15D6D2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716" y="-92546"/>
            <a:ext cx="5112568" cy="2873264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xmlns="" id="{C28AF186-36C6-BF51-9DBA-9D09DE9C5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2959" y="2067694"/>
            <a:ext cx="7123113" cy="1954510"/>
          </a:xfrm>
        </p:spPr>
        <p:txBody>
          <a:bodyPr>
            <a:normAutofit/>
          </a:bodyPr>
          <a:lstStyle/>
          <a:p>
            <a:pPr algn="ctr"/>
            <a:r>
              <a:rPr lang="es-MX" sz="6000" b="1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GRACIAS POR SU ATENCIÓN</a:t>
            </a:r>
          </a:p>
          <a:p>
            <a:pPr algn="ctr"/>
            <a:endParaRPr lang="es-MX" b="1" dirty="0">
              <a:solidFill>
                <a:schemeClr val="bg1"/>
              </a:solidFill>
            </a:endParaRPr>
          </a:p>
          <a:p>
            <a:pPr algn="ctr"/>
            <a:r>
              <a:rPr lang="es-MX" sz="2400" b="1" dirty="0">
                <a:solidFill>
                  <a:schemeClr val="bg1"/>
                </a:solidFill>
                <a:latin typeface="Corbel Light" panose="020B0303020204020204" pitchFamily="34" charset="0"/>
              </a:rPr>
              <a:t>A sus órdenes para cualquier duda o comentario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3336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89</Words>
  <Application>Microsoft Office PowerPoint</Application>
  <PresentationFormat>Presentación en pantalla (16:9)</PresentationFormat>
  <Paragraphs>23</Paragraphs>
  <Slides>6</Slides>
  <Notes>5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Bahnschrift SemiBold Condensed</vt:lpstr>
      <vt:lpstr>Calibri</vt:lpstr>
      <vt:lpstr>Corbel Light</vt:lpstr>
      <vt:lpstr>Montserrat Medium</vt:lpstr>
      <vt:lpstr>Tema de Office</vt:lpstr>
      <vt:lpstr>Presentación de PowerPoint</vt:lpstr>
      <vt:lpstr>Presentación de PowerPoint</vt:lpstr>
      <vt:lpstr>HITO No. 8: Cronograma oficial</vt:lpstr>
      <vt:lpstr>Promoción e Inscripción</vt:lpstr>
      <vt:lpstr>Preparación de Taller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Francisco Mazariegos Galindo</dc:creator>
  <cp:lastModifiedBy>hp</cp:lastModifiedBy>
  <cp:revision>5</cp:revision>
  <dcterms:created xsi:type="dcterms:W3CDTF">2023-05-30T20:07:59Z</dcterms:created>
  <dcterms:modified xsi:type="dcterms:W3CDTF">2026-06-16T03:38:52Z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