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  <p:sldMasterId id="2147483692" r:id="rId2"/>
    <p:sldMasterId id="2147483703" r:id="rId3"/>
  </p:sldMasterIdLst>
  <p:notesMasterIdLst>
    <p:notesMasterId r:id="rId9"/>
  </p:notesMasterIdLst>
  <p:handoutMasterIdLst>
    <p:handoutMasterId r:id="rId10"/>
  </p:handoutMasterIdLst>
  <p:sldIdLst>
    <p:sldId id="313" r:id="rId4"/>
    <p:sldId id="286" r:id="rId5"/>
    <p:sldId id="321" r:id="rId6"/>
    <p:sldId id="322" r:id="rId7"/>
    <p:sldId id="320" r:id="rId8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B7DF"/>
    <a:srgbClr val="002163"/>
    <a:srgbClr val="052462"/>
    <a:srgbClr val="052355"/>
    <a:srgbClr val="B5BAC4"/>
    <a:srgbClr val="44546A"/>
    <a:srgbClr val="B9CDE5"/>
    <a:srgbClr val="5D99E2"/>
    <a:srgbClr val="8EB4E3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24" autoAdjust="0"/>
    <p:restoredTop sz="86358" autoAdjust="0"/>
  </p:normalViewPr>
  <p:slideViewPr>
    <p:cSldViewPr snapToGrid="0">
      <p:cViewPr varScale="1">
        <p:scale>
          <a:sx n="113" d="100"/>
          <a:sy n="113" d="100"/>
        </p:scale>
        <p:origin x="576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85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5" Type="http://schemas.openxmlformats.org/officeDocument/2006/relationships/slide" Target="slides/slide2.xml"/><Relationship Id="rId15" Type="http://schemas.openxmlformats.org/officeDocument/2006/relationships/font" Target="fonts/font5.fntdata"/><Relationship Id="rId10" Type="http://schemas.openxmlformats.org/officeDocument/2006/relationships/handoutMaster" Target="handoutMasters/handoutMaster1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946E537-DDB7-4583-8BFE-E8C2A0A0E6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8273E82-CC40-4B50-90EC-6171F557E5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E967A-9EF1-4AC9-9D18-AFD47537C0C6}" type="datetimeFigureOut">
              <a:rPr lang="es-GT" smtClean="0"/>
              <a:t>10/06/2026</a:t>
            </a:fld>
            <a:endParaRPr lang="es-GT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A6A1492-DFA8-4673-8527-4C6498D0F4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C6297A-0E60-4B1E-9679-EC8C51B272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7BACE7-5CC8-47E9-AA70-19BB054C364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0889009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lang="es-MX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4480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4723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690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0159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0" name="Google Shape;26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5407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userDrawn="1">
  <p:cSld name="Encabezado de secció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upo 46">
            <a:extLst>
              <a:ext uri="{FF2B5EF4-FFF2-40B4-BE49-F238E27FC236}">
                <a16:creationId xmlns:a16="http://schemas.microsoft.com/office/drawing/2014/main" id="{E58AEB7D-478A-4EF5-96DA-38803D4B14F2}"/>
              </a:ext>
            </a:extLst>
          </p:cNvPr>
          <p:cNvGrpSpPr/>
          <p:nvPr userDrawn="1"/>
        </p:nvGrpSpPr>
        <p:grpSpPr>
          <a:xfrm>
            <a:off x="4487659" y="477225"/>
            <a:ext cx="7619533" cy="789822"/>
            <a:chOff x="4995843" y="499259"/>
            <a:chExt cx="7619533" cy="789822"/>
          </a:xfrm>
        </p:grpSpPr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B6D61278-4367-4E5D-A3AC-CA6983E0790B}"/>
                </a:ext>
              </a:extLst>
            </p:cNvPr>
            <p:cNvCxnSpPr/>
            <p:nvPr userDrawn="1"/>
          </p:nvCxnSpPr>
          <p:spPr>
            <a:xfrm>
              <a:off x="8140359" y="528880"/>
              <a:ext cx="0" cy="76020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6EFAF9B0-F604-477E-B12F-DD539AE1F4F6}"/>
                </a:ext>
              </a:extLst>
            </p:cNvPr>
            <p:cNvSpPr/>
            <p:nvPr userDrawn="1"/>
          </p:nvSpPr>
          <p:spPr>
            <a:xfrm>
              <a:off x="8825574" y="625924"/>
              <a:ext cx="3789802" cy="5000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s-GT" sz="1200" b="1" i="0" dirty="0">
                  <a:solidFill>
                    <a:srgbClr val="052462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JEFATURA DE PLANIFICACIÓN ESTRATÉGICA Y DESARROLLO INSTITUCIONAL JEPEDI-DG</a:t>
              </a:r>
              <a:endParaRPr lang="es-GT" sz="1200" b="1" i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79393C99-B16D-413B-B2D1-6D87A9792B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8229135" y="514160"/>
              <a:ext cx="673065" cy="764089"/>
            </a:xfrm>
            <a:prstGeom prst="rect">
              <a:avLst/>
            </a:prstGeom>
          </p:spPr>
        </p:pic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647616C9-2C76-4DF5-A3D3-48D3A7A0DB0D}"/>
                </a:ext>
              </a:extLst>
            </p:cNvPr>
            <p:cNvCxnSpPr/>
            <p:nvPr userDrawn="1"/>
          </p:nvCxnSpPr>
          <p:spPr>
            <a:xfrm>
              <a:off x="9022114" y="1214117"/>
              <a:ext cx="853073" cy="0"/>
            </a:xfrm>
            <a:prstGeom prst="line">
              <a:avLst/>
            </a:prstGeom>
            <a:ln w="28575">
              <a:solidFill>
                <a:srgbClr val="52B7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ctor recto 37">
              <a:extLst>
                <a:ext uri="{FF2B5EF4-FFF2-40B4-BE49-F238E27FC236}">
                  <a16:creationId xmlns:a16="http://schemas.microsoft.com/office/drawing/2014/main" id="{D5FED019-B2CB-443C-A694-F43A3AB3609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74803" y="1198674"/>
              <a:ext cx="974258" cy="0"/>
            </a:xfrm>
            <a:prstGeom prst="line">
              <a:avLst/>
            </a:prstGeom>
            <a:ln w="28575">
              <a:solidFill>
                <a:srgbClr val="52B7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ángulo 40">
              <a:extLst>
                <a:ext uri="{FF2B5EF4-FFF2-40B4-BE49-F238E27FC236}">
                  <a16:creationId xmlns:a16="http://schemas.microsoft.com/office/drawing/2014/main" id="{2A2FEA46-FE59-4BDC-9B3B-4128C839DE84}"/>
                </a:ext>
              </a:extLst>
            </p:cNvPr>
            <p:cNvSpPr/>
            <p:nvPr userDrawn="1"/>
          </p:nvSpPr>
          <p:spPr>
            <a:xfrm>
              <a:off x="5648001" y="528880"/>
              <a:ext cx="254381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</a:pPr>
              <a:r>
                <a:rPr lang="es-GT" sz="1400" b="1" i="0" dirty="0">
                  <a:solidFill>
                    <a:srgbClr val="052462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POLICÍA NACIONAL CIVIL DE GUATEMALA</a:t>
              </a:r>
              <a:endParaRPr lang="es-GT" sz="1400" b="1" i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3" name="Conector recto 42">
              <a:extLst>
                <a:ext uri="{FF2B5EF4-FFF2-40B4-BE49-F238E27FC236}">
                  <a16:creationId xmlns:a16="http://schemas.microsoft.com/office/drawing/2014/main" id="{29C3F991-BDB6-495E-BEE4-8A37A190048F}"/>
                </a:ext>
              </a:extLst>
            </p:cNvPr>
            <p:cNvCxnSpPr/>
            <p:nvPr userDrawn="1"/>
          </p:nvCxnSpPr>
          <p:spPr>
            <a:xfrm>
              <a:off x="5749874" y="1183231"/>
              <a:ext cx="853073" cy="0"/>
            </a:xfrm>
            <a:prstGeom prst="line">
              <a:avLst/>
            </a:prstGeom>
            <a:ln w="28575">
              <a:solidFill>
                <a:srgbClr val="52B7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cto 43">
              <a:extLst>
                <a:ext uri="{FF2B5EF4-FFF2-40B4-BE49-F238E27FC236}">
                  <a16:creationId xmlns:a16="http://schemas.microsoft.com/office/drawing/2014/main" id="{6AB00073-EC50-492C-ACB4-A8E6E300A18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957652" y="1183231"/>
              <a:ext cx="974258" cy="0"/>
            </a:xfrm>
            <a:prstGeom prst="line">
              <a:avLst/>
            </a:prstGeom>
            <a:ln w="28575">
              <a:solidFill>
                <a:srgbClr val="52B7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Imagen 45">
              <a:extLst>
                <a:ext uri="{FF2B5EF4-FFF2-40B4-BE49-F238E27FC236}">
                  <a16:creationId xmlns:a16="http://schemas.microsoft.com/office/drawing/2014/main" id="{E31CDA37-E7C8-4DE0-8180-D128E1E8DA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995843" y="499259"/>
              <a:ext cx="673065" cy="789821"/>
            </a:xfrm>
            <a:prstGeom prst="rect">
              <a:avLst/>
            </a:prstGeom>
          </p:spPr>
        </p:pic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3FD7D293-62C0-4854-B134-5DF345766D81}"/>
              </a:ext>
            </a:extLst>
          </p:cNvPr>
          <p:cNvGrpSpPr/>
          <p:nvPr userDrawn="1"/>
        </p:nvGrpSpPr>
        <p:grpSpPr>
          <a:xfrm>
            <a:off x="617023" y="393633"/>
            <a:ext cx="5028537" cy="6068127"/>
            <a:chOff x="484103" y="-1046506"/>
            <a:chExt cx="8533542" cy="9757087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F3C29E4E-B933-4BD2-96D0-4314F8795688}"/>
                </a:ext>
              </a:extLst>
            </p:cNvPr>
            <p:cNvGrpSpPr/>
            <p:nvPr/>
          </p:nvGrpSpPr>
          <p:grpSpPr>
            <a:xfrm>
              <a:off x="484103" y="-1046506"/>
              <a:ext cx="8533542" cy="9757087"/>
              <a:chOff x="484103" y="-1046506"/>
              <a:chExt cx="8533542" cy="9757087"/>
            </a:xfrm>
            <a:grpFill/>
          </p:grpSpPr>
          <p:sp>
            <p:nvSpPr>
              <p:cNvPr id="30" name="Diagrama de flujo: terminador 29">
                <a:extLst>
                  <a:ext uri="{FF2B5EF4-FFF2-40B4-BE49-F238E27FC236}">
                    <a16:creationId xmlns:a16="http://schemas.microsoft.com/office/drawing/2014/main" id="{DC70651D-9617-49D2-9CDB-58B40CA81FFF}"/>
                  </a:ext>
                </a:extLst>
              </p:cNvPr>
              <p:cNvSpPr/>
              <p:nvPr/>
            </p:nvSpPr>
            <p:spPr>
              <a:xfrm rot="18321039">
                <a:off x="1010073" y="2987681"/>
                <a:ext cx="7560001" cy="1440001"/>
              </a:xfrm>
              <a:prstGeom prst="flowChartTerminator">
                <a:avLst/>
              </a:prstGeom>
              <a:grp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 dirty="0"/>
              </a:p>
            </p:txBody>
          </p:sp>
          <p:sp>
            <p:nvSpPr>
              <p:cNvPr id="31" name="Diagrama de flujo: terminador 30">
                <a:extLst>
                  <a:ext uri="{FF2B5EF4-FFF2-40B4-BE49-F238E27FC236}">
                    <a16:creationId xmlns:a16="http://schemas.microsoft.com/office/drawing/2014/main" id="{3FE8AAAF-2388-4F50-BB89-21575B8401BE}"/>
                  </a:ext>
                </a:extLst>
              </p:cNvPr>
              <p:cNvSpPr/>
              <p:nvPr/>
            </p:nvSpPr>
            <p:spPr>
              <a:xfrm rot="18244342">
                <a:off x="5136507" y="2523191"/>
                <a:ext cx="3600000" cy="1407600"/>
              </a:xfrm>
              <a:prstGeom prst="flowChartTerminator">
                <a:avLst/>
              </a:prstGeom>
              <a:grp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 dirty="0"/>
              </a:p>
            </p:txBody>
          </p:sp>
          <p:sp>
            <p:nvSpPr>
              <p:cNvPr id="32" name="Diagrama de flujo: terminador 31">
                <a:extLst>
                  <a:ext uri="{FF2B5EF4-FFF2-40B4-BE49-F238E27FC236}">
                    <a16:creationId xmlns:a16="http://schemas.microsoft.com/office/drawing/2014/main" id="{EBDE03ED-1B55-491D-86B5-48746CFB0E10}"/>
                  </a:ext>
                </a:extLst>
              </p:cNvPr>
              <p:cNvSpPr/>
              <p:nvPr/>
            </p:nvSpPr>
            <p:spPr>
              <a:xfrm rot="18297502">
                <a:off x="4298102" y="5290580"/>
                <a:ext cx="5400001" cy="1440001"/>
              </a:xfrm>
              <a:prstGeom prst="flowChartTerminator">
                <a:avLst/>
              </a:prstGeom>
              <a:grp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 dirty="0"/>
              </a:p>
            </p:txBody>
          </p:sp>
          <p:sp>
            <p:nvSpPr>
              <p:cNvPr id="33" name="Diagrama de flujo: terminador 32">
                <a:extLst>
                  <a:ext uri="{FF2B5EF4-FFF2-40B4-BE49-F238E27FC236}">
                    <a16:creationId xmlns:a16="http://schemas.microsoft.com/office/drawing/2014/main" id="{649739D3-04F5-4CF0-B348-5B1382683F02}"/>
                  </a:ext>
                </a:extLst>
              </p:cNvPr>
              <p:cNvSpPr/>
              <p:nvPr/>
            </p:nvSpPr>
            <p:spPr>
              <a:xfrm rot="18295645">
                <a:off x="3184328" y="5523764"/>
                <a:ext cx="3600000" cy="1408532"/>
              </a:xfrm>
              <a:prstGeom prst="flowChartTerminator">
                <a:avLst/>
              </a:prstGeom>
              <a:grp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 dirty="0"/>
              </a:p>
            </p:txBody>
          </p:sp>
          <p:sp>
            <p:nvSpPr>
              <p:cNvPr id="34" name="Diagrama de flujo: terminador 33">
                <a:extLst>
                  <a:ext uri="{FF2B5EF4-FFF2-40B4-BE49-F238E27FC236}">
                    <a16:creationId xmlns:a16="http://schemas.microsoft.com/office/drawing/2014/main" id="{481EDC18-6D82-4BE4-90BE-FBA18BE19DE5}"/>
                  </a:ext>
                </a:extLst>
              </p:cNvPr>
              <p:cNvSpPr/>
              <p:nvPr/>
            </p:nvSpPr>
            <p:spPr>
              <a:xfrm rot="18279344">
                <a:off x="6544444" y="6147697"/>
                <a:ext cx="3506401" cy="1440001"/>
              </a:xfrm>
              <a:prstGeom prst="flowChartTerminator">
                <a:avLst/>
              </a:prstGeom>
              <a:grp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 dirty="0"/>
              </a:p>
            </p:txBody>
          </p:sp>
          <p:sp>
            <p:nvSpPr>
              <p:cNvPr id="37" name="Diagrama de flujo: terminador 36">
                <a:extLst>
                  <a:ext uri="{FF2B5EF4-FFF2-40B4-BE49-F238E27FC236}">
                    <a16:creationId xmlns:a16="http://schemas.microsoft.com/office/drawing/2014/main" id="{B33A3272-A5FF-410E-ADDD-63E378121631}"/>
                  </a:ext>
                </a:extLst>
              </p:cNvPr>
              <p:cNvSpPr/>
              <p:nvPr/>
            </p:nvSpPr>
            <p:spPr>
              <a:xfrm rot="18297721">
                <a:off x="-549201" y="-13202"/>
                <a:ext cx="3506609" cy="1440001"/>
              </a:xfrm>
              <a:prstGeom prst="flowChartTerminator">
                <a:avLst/>
              </a:prstGeom>
              <a:grp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 dirty="0"/>
              </a:p>
            </p:txBody>
          </p:sp>
        </p:grpSp>
        <p:sp>
          <p:nvSpPr>
            <p:cNvPr id="27" name="Diagrama de flujo: terminador 26">
              <a:extLst>
                <a:ext uri="{FF2B5EF4-FFF2-40B4-BE49-F238E27FC236}">
                  <a16:creationId xmlns:a16="http://schemas.microsoft.com/office/drawing/2014/main" id="{13AF3983-0074-4B1C-85A0-AA81D60A9BDB}"/>
                </a:ext>
              </a:extLst>
            </p:cNvPr>
            <p:cNvSpPr/>
            <p:nvPr/>
          </p:nvSpPr>
          <p:spPr>
            <a:xfrm rot="18244342">
              <a:off x="2582940" y="796108"/>
              <a:ext cx="3600000" cy="1407600"/>
            </a:xfrm>
            <a:prstGeom prst="flowChartTerminator">
              <a:avLst/>
            </a:prstGeom>
            <a:grp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28" name="Diagrama de flujo: terminador 27">
              <a:extLst>
                <a:ext uri="{FF2B5EF4-FFF2-40B4-BE49-F238E27FC236}">
                  <a16:creationId xmlns:a16="http://schemas.microsoft.com/office/drawing/2014/main" id="{646AD9E1-657C-42F1-9AF1-8582A3776EAE}"/>
                </a:ext>
              </a:extLst>
            </p:cNvPr>
            <p:cNvSpPr/>
            <p:nvPr/>
          </p:nvSpPr>
          <p:spPr>
            <a:xfrm rot="18345995">
              <a:off x="648840" y="3787906"/>
              <a:ext cx="3600000" cy="1408534"/>
            </a:xfrm>
            <a:prstGeom prst="flowChartTerminator">
              <a:avLst/>
            </a:prstGeom>
            <a:grp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29" name="Diagrama de flujo: terminador 28">
              <a:extLst>
                <a:ext uri="{FF2B5EF4-FFF2-40B4-BE49-F238E27FC236}">
                  <a16:creationId xmlns:a16="http://schemas.microsoft.com/office/drawing/2014/main" id="{D17D1207-C0C7-47C4-9F20-50785FB93468}"/>
                </a:ext>
              </a:extLst>
            </p:cNvPr>
            <p:cNvSpPr/>
            <p:nvPr/>
          </p:nvSpPr>
          <p:spPr>
            <a:xfrm rot="18297502">
              <a:off x="-298228" y="1008091"/>
              <a:ext cx="5400001" cy="1439999"/>
            </a:xfrm>
            <a:prstGeom prst="flowChartTerminator">
              <a:avLst/>
            </a:prstGeom>
            <a:grp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</p:spTree>
    <p:extLst>
      <p:ext uri="{BB962C8B-B14F-4D97-AF65-F5344CB8AC3E}">
        <p14:creationId xmlns:p14="http://schemas.microsoft.com/office/powerpoint/2010/main" val="3027119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userDrawn="1">
  <p:cSld name="Dos objeto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0C27E93-E297-4434-88E1-50E5FA288A1B}"/>
              </a:ext>
            </a:extLst>
          </p:cNvPr>
          <p:cNvGrpSpPr/>
          <p:nvPr userDrawn="1"/>
        </p:nvGrpSpPr>
        <p:grpSpPr>
          <a:xfrm>
            <a:off x="572876" y="77118"/>
            <a:ext cx="6477916" cy="6780882"/>
            <a:chOff x="484103" y="-1046506"/>
            <a:chExt cx="8533542" cy="9757087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8C939818-9495-479E-8B94-1C0223E104B9}"/>
                </a:ext>
              </a:extLst>
            </p:cNvPr>
            <p:cNvGrpSpPr/>
            <p:nvPr/>
          </p:nvGrpSpPr>
          <p:grpSpPr>
            <a:xfrm>
              <a:off x="484103" y="-1046506"/>
              <a:ext cx="8533542" cy="9757087"/>
              <a:chOff x="484103" y="-1046506"/>
              <a:chExt cx="8533542" cy="9757087"/>
            </a:xfrm>
            <a:grpFill/>
          </p:grpSpPr>
          <p:sp>
            <p:nvSpPr>
              <p:cNvPr id="8" name="Diagrama de flujo: terminador 7">
                <a:extLst>
                  <a:ext uri="{FF2B5EF4-FFF2-40B4-BE49-F238E27FC236}">
                    <a16:creationId xmlns:a16="http://schemas.microsoft.com/office/drawing/2014/main" id="{CC38F38E-2856-45B3-84A6-615875906F37}"/>
                  </a:ext>
                </a:extLst>
              </p:cNvPr>
              <p:cNvSpPr/>
              <p:nvPr/>
            </p:nvSpPr>
            <p:spPr>
              <a:xfrm rot="18321039">
                <a:off x="1010073" y="2987681"/>
                <a:ext cx="7560001" cy="1440001"/>
              </a:xfrm>
              <a:prstGeom prst="flowChartTerminator">
                <a:avLst/>
              </a:prstGeom>
              <a:grp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 dirty="0"/>
              </a:p>
            </p:txBody>
          </p:sp>
          <p:sp>
            <p:nvSpPr>
              <p:cNvPr id="9" name="Diagrama de flujo: terminador 8">
                <a:extLst>
                  <a:ext uri="{FF2B5EF4-FFF2-40B4-BE49-F238E27FC236}">
                    <a16:creationId xmlns:a16="http://schemas.microsoft.com/office/drawing/2014/main" id="{F896E7CA-EA2D-4C6E-B2DA-8E459E11FFCB}"/>
                  </a:ext>
                </a:extLst>
              </p:cNvPr>
              <p:cNvSpPr/>
              <p:nvPr/>
            </p:nvSpPr>
            <p:spPr>
              <a:xfrm rot="18244342">
                <a:off x="5136507" y="2523191"/>
                <a:ext cx="3600000" cy="1407600"/>
              </a:xfrm>
              <a:prstGeom prst="flowChartTerminator">
                <a:avLst/>
              </a:prstGeom>
              <a:grp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 dirty="0"/>
              </a:p>
            </p:txBody>
          </p:sp>
          <p:sp>
            <p:nvSpPr>
              <p:cNvPr id="10" name="Diagrama de flujo: terminador 9">
                <a:extLst>
                  <a:ext uri="{FF2B5EF4-FFF2-40B4-BE49-F238E27FC236}">
                    <a16:creationId xmlns:a16="http://schemas.microsoft.com/office/drawing/2014/main" id="{3A2F6C84-6096-4140-B6A6-2F6A2F87280D}"/>
                  </a:ext>
                </a:extLst>
              </p:cNvPr>
              <p:cNvSpPr/>
              <p:nvPr/>
            </p:nvSpPr>
            <p:spPr>
              <a:xfrm rot="18297502">
                <a:off x="4298102" y="5290580"/>
                <a:ext cx="5400001" cy="1440001"/>
              </a:xfrm>
              <a:prstGeom prst="flowChartTerminator">
                <a:avLst/>
              </a:prstGeom>
              <a:grp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 dirty="0"/>
              </a:p>
            </p:txBody>
          </p:sp>
          <p:sp>
            <p:nvSpPr>
              <p:cNvPr id="11" name="Diagrama de flujo: terminador 10">
                <a:extLst>
                  <a:ext uri="{FF2B5EF4-FFF2-40B4-BE49-F238E27FC236}">
                    <a16:creationId xmlns:a16="http://schemas.microsoft.com/office/drawing/2014/main" id="{60BD1847-5DC4-424D-B5B0-795852CFAAF9}"/>
                  </a:ext>
                </a:extLst>
              </p:cNvPr>
              <p:cNvSpPr/>
              <p:nvPr/>
            </p:nvSpPr>
            <p:spPr>
              <a:xfrm rot="18295645">
                <a:off x="3184328" y="5523764"/>
                <a:ext cx="3600000" cy="1408532"/>
              </a:xfrm>
              <a:prstGeom prst="flowChartTerminator">
                <a:avLst/>
              </a:prstGeom>
              <a:grp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 dirty="0"/>
              </a:p>
            </p:txBody>
          </p:sp>
          <p:sp>
            <p:nvSpPr>
              <p:cNvPr id="12" name="Diagrama de flujo: terminador 11">
                <a:extLst>
                  <a:ext uri="{FF2B5EF4-FFF2-40B4-BE49-F238E27FC236}">
                    <a16:creationId xmlns:a16="http://schemas.microsoft.com/office/drawing/2014/main" id="{1B694031-AB3E-4F64-83EC-B8DB5B49BDB9}"/>
                  </a:ext>
                </a:extLst>
              </p:cNvPr>
              <p:cNvSpPr/>
              <p:nvPr/>
            </p:nvSpPr>
            <p:spPr>
              <a:xfrm rot="18279344">
                <a:off x="6544444" y="6147697"/>
                <a:ext cx="3506401" cy="1440001"/>
              </a:xfrm>
              <a:prstGeom prst="flowChartTerminator">
                <a:avLst/>
              </a:prstGeom>
              <a:grp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 dirty="0"/>
              </a:p>
            </p:txBody>
          </p:sp>
          <p:sp>
            <p:nvSpPr>
              <p:cNvPr id="13" name="Diagrama de flujo: terminador 12">
                <a:extLst>
                  <a:ext uri="{FF2B5EF4-FFF2-40B4-BE49-F238E27FC236}">
                    <a16:creationId xmlns:a16="http://schemas.microsoft.com/office/drawing/2014/main" id="{93218A11-1F25-4856-8AFE-BD6B41DF4C82}"/>
                  </a:ext>
                </a:extLst>
              </p:cNvPr>
              <p:cNvSpPr/>
              <p:nvPr/>
            </p:nvSpPr>
            <p:spPr>
              <a:xfrm rot="18297721">
                <a:off x="-549201" y="-13202"/>
                <a:ext cx="3506609" cy="1440001"/>
              </a:xfrm>
              <a:prstGeom prst="flowChartTerminator">
                <a:avLst/>
              </a:prstGeom>
              <a:grp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 dirty="0"/>
              </a:p>
            </p:txBody>
          </p:sp>
        </p:grpSp>
        <p:sp>
          <p:nvSpPr>
            <p:cNvPr id="5" name="Diagrama de flujo: terminador 4">
              <a:extLst>
                <a:ext uri="{FF2B5EF4-FFF2-40B4-BE49-F238E27FC236}">
                  <a16:creationId xmlns:a16="http://schemas.microsoft.com/office/drawing/2014/main" id="{9B1B8EC7-A76D-49F2-88FC-5FB65F0CA6BA}"/>
                </a:ext>
              </a:extLst>
            </p:cNvPr>
            <p:cNvSpPr/>
            <p:nvPr/>
          </p:nvSpPr>
          <p:spPr>
            <a:xfrm rot="18244342">
              <a:off x="2582940" y="796108"/>
              <a:ext cx="3600000" cy="1407600"/>
            </a:xfrm>
            <a:prstGeom prst="flowChartTerminator">
              <a:avLst/>
            </a:prstGeom>
            <a:grp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6" name="Diagrama de flujo: terminador 5">
              <a:extLst>
                <a:ext uri="{FF2B5EF4-FFF2-40B4-BE49-F238E27FC236}">
                  <a16:creationId xmlns:a16="http://schemas.microsoft.com/office/drawing/2014/main" id="{1224BF89-4AAC-415F-B3A7-5FECE242C835}"/>
                </a:ext>
              </a:extLst>
            </p:cNvPr>
            <p:cNvSpPr/>
            <p:nvPr/>
          </p:nvSpPr>
          <p:spPr>
            <a:xfrm rot="18345995">
              <a:off x="648840" y="3787906"/>
              <a:ext cx="3600000" cy="1408534"/>
            </a:xfrm>
            <a:prstGeom prst="flowChartTerminator">
              <a:avLst/>
            </a:prstGeom>
            <a:grp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sp>
          <p:nvSpPr>
            <p:cNvPr id="7" name="Diagrama de flujo: terminador 6">
              <a:extLst>
                <a:ext uri="{FF2B5EF4-FFF2-40B4-BE49-F238E27FC236}">
                  <a16:creationId xmlns:a16="http://schemas.microsoft.com/office/drawing/2014/main" id="{6C26DAD3-EB3A-4FA7-A306-B31C19AD5684}"/>
                </a:ext>
              </a:extLst>
            </p:cNvPr>
            <p:cNvSpPr/>
            <p:nvPr/>
          </p:nvSpPr>
          <p:spPr>
            <a:xfrm rot="18297502">
              <a:off x="-298228" y="1008091"/>
              <a:ext cx="5400001" cy="1439999"/>
            </a:xfrm>
            <a:prstGeom prst="flowChartTerminator">
              <a:avLst/>
            </a:prstGeom>
            <a:grp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</p:grpSp>
    </p:spTree>
    <p:extLst>
      <p:ext uri="{BB962C8B-B14F-4D97-AF65-F5344CB8AC3E}">
        <p14:creationId xmlns:p14="http://schemas.microsoft.com/office/powerpoint/2010/main" val="2343060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userDrawn="1">
  <p:cSld name="Comparació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6F11603B-4907-44D4-89FD-FD38A0C03E0E}"/>
              </a:ext>
            </a:extLst>
          </p:cNvPr>
          <p:cNvGrpSpPr/>
          <p:nvPr userDrawn="1"/>
        </p:nvGrpSpPr>
        <p:grpSpPr>
          <a:xfrm>
            <a:off x="0" y="0"/>
            <a:ext cx="12192000" cy="1080053"/>
            <a:chOff x="0" y="0"/>
            <a:chExt cx="12192000" cy="1080053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27B9C671-9B6A-497E-A6DC-A68CC0EC4338}"/>
                </a:ext>
              </a:extLst>
            </p:cNvPr>
            <p:cNvSpPr/>
            <p:nvPr/>
          </p:nvSpPr>
          <p:spPr>
            <a:xfrm>
              <a:off x="0" y="0"/>
              <a:ext cx="12192000" cy="1080053"/>
            </a:xfrm>
            <a:prstGeom prst="rect">
              <a:avLst/>
            </a:prstGeom>
            <a:solidFill>
              <a:srgbClr val="052355"/>
            </a:solidFill>
            <a:ln>
              <a:solidFill>
                <a:srgbClr val="0523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/>
            </a:p>
          </p:txBody>
        </p:sp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BD335802-D5F6-4345-B637-FA9CD4AD5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03426" y="144255"/>
              <a:ext cx="696396" cy="815587"/>
            </a:xfrm>
            <a:prstGeom prst="rect">
              <a:avLst/>
            </a:prstGeom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B505E7E3-42EB-4408-8D8E-C9BCB3BA2D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37093" y="120409"/>
              <a:ext cx="696396" cy="817200"/>
            </a:xfrm>
            <a:prstGeom prst="rect">
              <a:avLst/>
            </a:prstGeom>
          </p:spPr>
        </p:pic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899E2C94-225D-4911-A4F5-E251496F2319}"/>
              </a:ext>
            </a:extLst>
          </p:cNvPr>
          <p:cNvSpPr/>
          <p:nvPr userDrawn="1"/>
        </p:nvSpPr>
        <p:spPr>
          <a:xfrm>
            <a:off x="0" y="0"/>
            <a:ext cx="45719" cy="1080052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50783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9576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1708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6578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2701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739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5123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1865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0331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9825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27786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 preserve="1">
  <p:cSld name="1_En blanco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990DECE7-81F1-49A5-A5CE-6D1FD67C00C5}"/>
              </a:ext>
            </a:extLst>
          </p:cNvPr>
          <p:cNvSpPr/>
          <p:nvPr userDrawn="1"/>
        </p:nvSpPr>
        <p:spPr>
          <a:xfrm>
            <a:off x="88429" y="0"/>
            <a:ext cx="12103571" cy="6703662"/>
          </a:xfrm>
          <a:prstGeom prst="rect">
            <a:avLst/>
          </a:prstGeom>
          <a:solidFill>
            <a:srgbClr val="052355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solidFill>
                <a:srgbClr val="00111E"/>
              </a:solidFill>
              <a:highlight>
                <a:srgbClr val="000080"/>
              </a:highlight>
            </a:endParaRPr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91425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s-MX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‹Nº›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008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userDrawn="1">
  <p:cSld name="Imagen con título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0512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userDrawn="1">
  <p:cSld name="Título y texto vertical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45843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userDrawn="1">
  <p:cSld name="Título vertical y texto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AC14BF76-DCC0-420D-BEBC-CDC9EC711052}"/>
              </a:ext>
            </a:extLst>
          </p:cNvPr>
          <p:cNvSpPr/>
          <p:nvPr userDrawn="1"/>
        </p:nvSpPr>
        <p:spPr>
          <a:xfrm>
            <a:off x="3518474" y="6203663"/>
            <a:ext cx="47596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000" b="0" i="1" u="none" strike="noStrike" kern="0" cap="none" spc="0" normalizeH="0" baseline="0" noProof="0" dirty="0">
                <a:ln w="0"/>
                <a:solidFill>
                  <a:srgbClr val="052462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ltivo Regular" panose="020B0000000000000000" pitchFamily="34" charset="0"/>
                <a:cs typeface="Arial"/>
                <a:sym typeface="Arial"/>
              </a:rPr>
              <a:t>“NO HAY MAÑANA, LA SEGURIDAD ES HOY”</a:t>
            </a:r>
          </a:p>
        </p:txBody>
      </p:sp>
    </p:spTree>
    <p:extLst>
      <p:ext uri="{BB962C8B-B14F-4D97-AF65-F5344CB8AC3E}">
        <p14:creationId xmlns:p14="http://schemas.microsoft.com/office/powerpoint/2010/main" val="2418566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C58CC6-C726-4E92-90C0-A1E3A0EB8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5B753F-28E3-4FC1-8D2B-8ABED0EEFA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FA1FDC-4532-4D2A-8599-CD39584499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86935-5493-49C9-81AE-CEC3204F7EB6}" type="datetimeFigureOut">
              <a:rPr lang="es-GT" smtClean="0"/>
              <a:t>10/06/2026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D529C9-F830-4DF5-8186-E02701ECC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88F452-AA69-4D8A-8C79-D09DB3BFD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B4D283-AA31-4CCD-9598-0C173636084D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4215780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F4FDA8-261C-4825-B292-19C382855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EFC506-EFF3-4B83-94CF-ACDAF4B25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A32DEA-168E-43E5-81C5-9F12781A7F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86935-5493-49C9-81AE-CEC3204F7EB6}" type="datetimeFigureOut">
              <a:rPr lang="es-GT" smtClean="0"/>
              <a:t>10/06/2026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91661A-693C-46F0-80F1-C409BC6E2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6D75F1-FF54-4CC2-B9D5-9844ECF7E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B4D283-AA31-4CCD-9598-0C173636084D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6299744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FAF48B-D23D-467D-93F6-0E9B0B93A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A6294C-78D5-47AD-8FCA-08F684CFD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4D0D85-465C-4C56-9E07-8A7596E539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86935-5493-49C9-81AE-CEC3204F7EB6}" type="datetimeFigureOut">
              <a:rPr lang="es-GT" smtClean="0"/>
              <a:t>10/06/2026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E6819C-2CBE-4ED3-80F2-D9956D6E7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5E5200-0B3E-4807-8EA0-903BAE5D1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B4D283-AA31-4CCD-9598-0C173636084D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629784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E34BB5-AE0F-436A-B702-F69A40DF0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F27199-514E-4666-83BC-FBC520A0B4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DB7D36-B82A-488E-937F-B627DFD485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D0D349-F54F-43F6-B4B7-962EE42B4C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86935-5493-49C9-81AE-CEC3204F7EB6}" type="datetimeFigureOut">
              <a:rPr lang="es-GT" smtClean="0"/>
              <a:t>10/06/2026</a:t>
            </a:fld>
            <a:endParaRPr lang="es-GT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022273-4A65-40E3-9865-0E8207E79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GT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484154D-7D6A-41C5-B2F0-BCA86EDC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B4D283-AA31-4CCD-9598-0C173636084D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29297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79797C-538E-4E16-B90A-B531A9D85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F8592DC-5A35-4A53-AA9D-B0819E23B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D1483D0-06E9-4EB6-B105-AFD8DCB2A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B3CBEA8-0859-4D7D-8004-BDF47180A1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974C51C-E7CD-4A16-A014-981717F6F7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A7A6D3B-700D-4267-9C95-D950E5BB1F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86935-5493-49C9-81AE-CEC3204F7EB6}" type="datetimeFigureOut">
              <a:rPr lang="es-GT" smtClean="0"/>
              <a:t>10/06/2026</a:t>
            </a:fld>
            <a:endParaRPr lang="es-GT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9C0DA28-8B9E-4BA0-872D-EBBF9F6B7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GT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5640291-2D23-49BB-A113-5FE86DC8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B4D283-AA31-4CCD-9598-0C173636084D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5879944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577C9D-5F57-4CF4-B41B-B59D10F14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9B9AEF4-945B-4034-9EA8-668DEF2340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86935-5493-49C9-81AE-CEC3204F7EB6}" type="datetimeFigureOut">
              <a:rPr lang="es-GT" smtClean="0"/>
              <a:t>10/06/2026</a:t>
            </a:fld>
            <a:endParaRPr lang="es-GT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4E69F72-B10D-46C1-BB00-A801918D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GT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446BD78-7E8C-4414-8030-3603F1A6B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B4D283-AA31-4CCD-9598-0C173636084D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8101423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12A7684-E845-4326-9E1E-48EC22D994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86935-5493-49C9-81AE-CEC3204F7EB6}" type="datetimeFigureOut">
              <a:rPr lang="es-GT" smtClean="0"/>
              <a:t>10/06/2026</a:t>
            </a:fld>
            <a:endParaRPr lang="es-GT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774C6CE-687F-4717-899B-7035AF5B4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D89C06-DB4B-4E2F-B508-F52120F14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B4D283-AA31-4CCD-9598-0C173636084D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7954052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857685-3F1F-4370-B631-3B3E2FF69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5BCF14-17C8-4405-97CE-4534D998D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ED57105-F264-4AD1-A265-44CA7CE9C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BAB415-C3CE-4B68-828B-B994E7E3F7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86935-5493-49C9-81AE-CEC3204F7EB6}" type="datetimeFigureOut">
              <a:rPr lang="es-GT" smtClean="0"/>
              <a:t>10/06/2026</a:t>
            </a:fld>
            <a:endParaRPr lang="es-GT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4FC194-B8B6-4620-9055-5902F5C1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GT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39CDE0-69CD-427B-887B-51DDD2ED6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B4D283-AA31-4CCD-9598-0C173636084D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2623123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D6685-3554-46FF-9A2B-FCF949FA6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A38638A-4777-4101-899F-891FED31A7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BF85CAA-888C-45FA-AD49-04E8DA9D6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BBFE12-813F-4FA9-8425-1B29256F27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86935-5493-49C9-81AE-CEC3204F7EB6}" type="datetimeFigureOut">
              <a:rPr lang="es-GT" smtClean="0"/>
              <a:t>10/06/2026</a:t>
            </a:fld>
            <a:endParaRPr lang="es-GT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56B42AC-92A5-419E-A8BE-C67DDCBAD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GT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C492EE-C7F3-4333-A6B0-0D8877175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B4D283-AA31-4CCD-9598-0C173636084D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020799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30714B-45AB-4B75-A537-ADCE8B27A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0147508-A73E-45E9-98B3-B967DD0C6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FD3279-C1DD-47F2-A9A7-FD32750929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86935-5493-49C9-81AE-CEC3204F7EB6}" type="datetimeFigureOut">
              <a:rPr lang="es-GT" smtClean="0"/>
              <a:t>10/06/2026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AF2B98-2F49-4033-B019-C6E04E7E9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482D00-B5CD-4754-BB4C-0F6C4220B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B4D283-AA31-4CCD-9598-0C173636084D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5526258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4D1CF00-F5DB-4C1F-84BB-E35D21CE4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58DB754-3F6F-49DC-9EA4-A507FD5F15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56F078-EA96-4FC0-94A4-1B76C2CC9D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986935-5493-49C9-81AE-CEC3204F7EB6}" type="datetimeFigureOut">
              <a:rPr lang="es-GT" smtClean="0"/>
              <a:t>10/06/2026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C43FE1-7ED2-43A6-BFA1-A93AF24A9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B07B7C-D3A8-4239-9FFF-0E4616BBC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EB4D283-AA31-4CCD-9598-0C173636084D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258623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19724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600D16EC-1B39-49B7-92E4-286717973026}"/>
              </a:ext>
            </a:extLst>
          </p:cNvPr>
          <p:cNvSpPr/>
          <p:nvPr userDrawn="1"/>
        </p:nvSpPr>
        <p:spPr>
          <a:xfrm>
            <a:off x="-175976" y="0"/>
            <a:ext cx="12367976" cy="6858000"/>
          </a:xfrm>
          <a:prstGeom prst="rect">
            <a:avLst/>
          </a:prstGeom>
          <a:solidFill>
            <a:srgbClr val="052355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solidFill>
                <a:srgbClr val="00111E"/>
              </a:solidFill>
              <a:highlight>
                <a:srgbClr val="000080"/>
              </a:highlight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C8B422EE-3803-4FB5-8233-3FBEE793ACE0}"/>
              </a:ext>
            </a:extLst>
          </p:cNvPr>
          <p:cNvGrpSpPr/>
          <p:nvPr userDrawn="1"/>
        </p:nvGrpSpPr>
        <p:grpSpPr>
          <a:xfrm>
            <a:off x="180034" y="1978343"/>
            <a:ext cx="12282389" cy="2197994"/>
            <a:chOff x="4685126" y="266239"/>
            <a:chExt cx="8384981" cy="1077399"/>
          </a:xfrm>
        </p:grpSpPr>
        <p:cxnSp>
          <p:nvCxnSpPr>
            <p:cNvPr id="3" name="Conector recto 2">
              <a:extLst>
                <a:ext uri="{FF2B5EF4-FFF2-40B4-BE49-F238E27FC236}">
                  <a16:creationId xmlns:a16="http://schemas.microsoft.com/office/drawing/2014/main" id="{72E2F69B-3F84-4473-B5F4-509B01A53D8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703590" y="463296"/>
              <a:ext cx="0" cy="88034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45C35F70-25DB-49E2-81CA-7F9DDE28E585}"/>
                </a:ext>
              </a:extLst>
            </p:cNvPr>
            <p:cNvSpPr/>
            <p:nvPr userDrawn="1"/>
          </p:nvSpPr>
          <p:spPr>
            <a:xfrm>
              <a:off x="9487300" y="494646"/>
              <a:ext cx="3582807" cy="5781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s-GT" sz="3200" b="1" i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GT" sz="3200" b="1" i="0" spc="60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JEPEDI</a:t>
              </a:r>
            </a:p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s-GT" sz="3200" b="1" i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DG-PNC</a:t>
              </a:r>
              <a:endParaRPr lang="es-GT" sz="32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52686185-5460-4E6B-B53B-EC0EEC0E1D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8788910" y="435898"/>
              <a:ext cx="1037270" cy="906337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C842741D-BCC2-4F43-BB24-59572B13F85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851442" y="1183231"/>
              <a:ext cx="1024844" cy="550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AD33793D-19EE-4496-9981-5A29A12C608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664855" y="1188740"/>
              <a:ext cx="1063988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7DB8587C-9A09-450D-89FC-1B96558D0465}"/>
                </a:ext>
              </a:extLst>
            </p:cNvPr>
            <p:cNvSpPr/>
            <p:nvPr userDrawn="1"/>
          </p:nvSpPr>
          <p:spPr>
            <a:xfrm>
              <a:off x="5811424" y="494646"/>
              <a:ext cx="2740226" cy="5781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s-GT" sz="3200" b="1" i="0" spc="60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PNC</a:t>
              </a:r>
              <a:r>
                <a:rPr lang="es-GT" sz="3200" b="1" i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</a:p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s-GT" sz="3200" b="1" i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GUATEMALA</a:t>
              </a:r>
              <a:endParaRPr lang="es-GT" sz="32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E8DB6CD5-C430-4C98-8873-C9418D0415A9}"/>
                </a:ext>
              </a:extLst>
            </p:cNvPr>
            <p:cNvCxnSpPr/>
            <p:nvPr userDrawn="1"/>
          </p:nvCxnSpPr>
          <p:spPr>
            <a:xfrm>
              <a:off x="5932808" y="1183231"/>
              <a:ext cx="1024844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CD31EE24-6E2D-4379-BFE4-E8818A65A28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494277" y="1188740"/>
              <a:ext cx="1024700" cy="110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A7842486-F422-4BAD-8B49-DD4035DF9E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4685126" y="266239"/>
              <a:ext cx="1117367" cy="1035000"/>
            </a:xfrm>
            <a:prstGeom prst="rect">
              <a:avLst/>
            </a:prstGeom>
          </p:spPr>
        </p:pic>
      </p:grp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9B21BF2-AF10-4940-B692-EF22472C814F}"/>
              </a:ext>
            </a:extLst>
          </p:cNvPr>
          <p:cNvSpPr/>
          <p:nvPr userDrawn="1"/>
        </p:nvSpPr>
        <p:spPr>
          <a:xfrm>
            <a:off x="3296732" y="6019621"/>
            <a:ext cx="56348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3200" b="1" i="1" u="none" strike="noStrike" kern="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“Seguridad con Transparencia”</a:t>
            </a:r>
          </a:p>
        </p:txBody>
      </p:sp>
    </p:spTree>
    <p:extLst>
      <p:ext uri="{BB962C8B-B14F-4D97-AF65-F5344CB8AC3E}">
        <p14:creationId xmlns:p14="http://schemas.microsoft.com/office/powerpoint/2010/main" val="6511558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702" r:id="rId6"/>
    <p:sldLayoutId id="2147483698" r:id="rId7"/>
    <p:sldLayoutId id="2147483699" r:id="rId8"/>
    <p:sldLayoutId id="2147483700" r:id="rId9"/>
    <p:sldLayoutId id="214748370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B430E60B-FB66-4360-9C38-64E60E2F5883}"/>
              </a:ext>
            </a:extLst>
          </p:cNvPr>
          <p:cNvGrpSpPr/>
          <p:nvPr userDrawn="1"/>
        </p:nvGrpSpPr>
        <p:grpSpPr>
          <a:xfrm>
            <a:off x="180034" y="1978343"/>
            <a:ext cx="12282389" cy="2195132"/>
            <a:chOff x="4685126" y="266239"/>
            <a:chExt cx="8384981" cy="1075996"/>
          </a:xfrm>
        </p:grpSpPr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DA710A23-F7E7-47FD-B34D-5240C502832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703590" y="463296"/>
              <a:ext cx="0" cy="837943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581049D5-9DBC-49D3-95EC-10BC9B80C9A7}"/>
                </a:ext>
              </a:extLst>
            </p:cNvPr>
            <p:cNvSpPr/>
            <p:nvPr userDrawn="1"/>
          </p:nvSpPr>
          <p:spPr>
            <a:xfrm>
              <a:off x="9487300" y="494646"/>
              <a:ext cx="3582807" cy="5781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s-GT" sz="3200" b="1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es-GT" sz="3200" b="1" i="0" spc="6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JEPEDI</a:t>
              </a:r>
            </a:p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s-GT" sz="3200" b="1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DG-PNC</a:t>
              </a:r>
              <a:endParaRPr lang="es-GT" sz="32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78C966E0-E84C-45AC-9670-9CBF1897DE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8788910" y="435898"/>
              <a:ext cx="1037270" cy="906337"/>
            </a:xfrm>
            <a:prstGeom prst="rect">
              <a:avLst/>
            </a:prstGeom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889DA08C-22E8-4A52-89F6-8A4CD5B51776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851442" y="1183231"/>
              <a:ext cx="1024844" cy="5509"/>
            </a:xfrm>
            <a:prstGeom prst="line">
              <a:avLst/>
            </a:prstGeom>
            <a:ln w="28575">
              <a:solidFill>
                <a:srgbClr val="52B7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679696F9-D75E-47C0-A42E-8C14DB4BFBB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664855" y="1188740"/>
              <a:ext cx="1063988" cy="0"/>
            </a:xfrm>
            <a:prstGeom prst="line">
              <a:avLst/>
            </a:prstGeom>
            <a:ln w="28575">
              <a:solidFill>
                <a:srgbClr val="52B7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817CF0C5-693C-497E-8353-5CA1254BD20F}"/>
                </a:ext>
              </a:extLst>
            </p:cNvPr>
            <p:cNvSpPr/>
            <p:nvPr userDrawn="1"/>
          </p:nvSpPr>
          <p:spPr>
            <a:xfrm>
              <a:off x="5811424" y="494646"/>
              <a:ext cx="2740226" cy="5781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s-GT" sz="3200" b="1" i="0" spc="6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PNC</a:t>
              </a:r>
              <a:r>
                <a:rPr lang="es-GT" sz="3200" b="1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 </a:t>
              </a:r>
            </a:p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s-GT" sz="3200" b="1" i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GUATEMALA</a:t>
              </a:r>
              <a:endParaRPr lang="es-GT" sz="32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4A39A845-51FE-44C3-ACFE-ADC812FAD3C7}"/>
                </a:ext>
              </a:extLst>
            </p:cNvPr>
            <p:cNvCxnSpPr/>
            <p:nvPr userDrawn="1"/>
          </p:nvCxnSpPr>
          <p:spPr>
            <a:xfrm>
              <a:off x="5932808" y="1183231"/>
              <a:ext cx="1024844" cy="0"/>
            </a:xfrm>
            <a:prstGeom prst="line">
              <a:avLst/>
            </a:prstGeom>
            <a:ln w="28575">
              <a:solidFill>
                <a:srgbClr val="52B7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1F4AE0BE-E2B1-4F8A-84C3-A2B58CF65E4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494277" y="1188740"/>
              <a:ext cx="1024700" cy="11017"/>
            </a:xfrm>
            <a:prstGeom prst="line">
              <a:avLst/>
            </a:prstGeom>
            <a:ln w="28575">
              <a:solidFill>
                <a:srgbClr val="52B7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FBF1A338-F504-4E40-B5D4-8B4FBB2C99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4685126" y="266239"/>
              <a:ext cx="1117367" cy="1035000"/>
            </a:xfrm>
            <a:prstGeom prst="rect">
              <a:avLst/>
            </a:prstGeom>
          </p:spPr>
        </p:pic>
      </p:grp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B98934A-5869-49E9-BCF7-2B757B0B9B2C}"/>
              </a:ext>
            </a:extLst>
          </p:cNvPr>
          <p:cNvSpPr/>
          <p:nvPr userDrawn="1"/>
        </p:nvSpPr>
        <p:spPr>
          <a:xfrm>
            <a:off x="2665151" y="6019621"/>
            <a:ext cx="68980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3200" b="1" i="1" u="none" strike="noStrike" kern="0" cap="none" spc="0" normalizeH="0" baseline="0" noProof="0" dirty="0">
                <a:ln w="0"/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“No hay mañana, la seguridad es hoy”</a:t>
            </a:r>
          </a:p>
        </p:txBody>
      </p:sp>
    </p:spTree>
    <p:extLst>
      <p:ext uri="{BB962C8B-B14F-4D97-AF65-F5344CB8AC3E}">
        <p14:creationId xmlns:p14="http://schemas.microsoft.com/office/powerpoint/2010/main" val="414948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95;p14">
            <a:extLst>
              <a:ext uri="{FF2B5EF4-FFF2-40B4-BE49-F238E27FC236}">
                <a16:creationId xmlns:a16="http://schemas.microsoft.com/office/drawing/2014/main" id="{59604A84-ABB2-4A30-B787-A32B5517E51B}"/>
              </a:ext>
            </a:extLst>
          </p:cNvPr>
          <p:cNvSpPr/>
          <p:nvPr/>
        </p:nvSpPr>
        <p:spPr>
          <a:xfrm>
            <a:off x="6365631" y="3926393"/>
            <a:ext cx="5295210" cy="45719"/>
          </a:xfrm>
          <a:prstGeom prst="rect">
            <a:avLst/>
          </a:prstGeom>
          <a:solidFill>
            <a:srgbClr val="23B2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61DB29F-0B41-4DCB-8A2D-E39638A60BBF}"/>
              </a:ext>
            </a:extLst>
          </p:cNvPr>
          <p:cNvSpPr/>
          <p:nvPr/>
        </p:nvSpPr>
        <p:spPr>
          <a:xfrm>
            <a:off x="5996354" y="6010727"/>
            <a:ext cx="531570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000" b="1" i="0" u="none" strike="noStrike" kern="0" cap="none" spc="0" normalizeH="0" baseline="0" noProof="0" dirty="0">
                <a:ln w="0"/>
                <a:solidFill>
                  <a:srgbClr val="44546A"/>
                </a:solidFill>
                <a:uLnTx/>
                <a:uFillTx/>
                <a:latin typeface="Altivo Medium" panose="020B0000000000000000" pitchFamily="34" charset="0"/>
                <a:cs typeface="Arial"/>
                <a:sym typeface="Arial"/>
              </a:rPr>
              <a:t>Guatemala, miércoles</a:t>
            </a:r>
            <a:r>
              <a:rPr lang="es-ES" sz="2000" b="1" dirty="0">
                <a:ln w="0"/>
                <a:solidFill>
                  <a:srgbClr val="44546A"/>
                </a:solidFill>
                <a:latin typeface="Altivo Medium" panose="020B0000000000000000" pitchFamily="34" charset="0"/>
              </a:rPr>
              <a:t> 10</a:t>
            </a:r>
            <a:r>
              <a:rPr kumimoji="0" lang="es-ES" sz="2000" b="1" i="0" u="none" strike="noStrike" kern="0" cap="none" spc="0" normalizeH="0" baseline="0" noProof="0" dirty="0">
                <a:ln w="0"/>
                <a:solidFill>
                  <a:srgbClr val="44546A"/>
                </a:solidFill>
                <a:uLnTx/>
                <a:uFillTx/>
                <a:latin typeface="Altivo Medium" panose="020B0000000000000000" pitchFamily="34" charset="0"/>
                <a:cs typeface="Arial"/>
                <a:sym typeface="Arial"/>
              </a:rPr>
              <a:t> de junio de 2026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88E142A-780A-42EB-8FCC-42DFEFDAD705}"/>
              </a:ext>
            </a:extLst>
          </p:cNvPr>
          <p:cNvSpPr/>
          <p:nvPr/>
        </p:nvSpPr>
        <p:spPr>
          <a:xfrm>
            <a:off x="6216856" y="3048337"/>
            <a:ext cx="559275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ltivo Medium" panose="020B0000000000000000" pitchFamily="34" charset="0"/>
                <a:cs typeface="Arial"/>
                <a:sym typeface="Arial"/>
              </a:rPr>
              <a:t>AVANCES HITO 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MX" sz="2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ltivo Medium" panose="020B0000000000000000" pitchFamily="34" charset="0"/>
              </a:rPr>
              <a:t>GOBIERNO ABIERTO Y ELECRTÓNICO</a:t>
            </a:r>
            <a:endParaRPr kumimoji="0" lang="es-MX" sz="2400" b="1" i="0" u="none" strike="noStrike" kern="0" cap="none" spc="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ltivo Medium" panose="020B0000000000000000" pitchFamily="34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MX" sz="2400" b="1" i="0" u="none" strike="noStrike" kern="0" cap="none" spc="0" normalizeH="0" baseline="0" noProof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ltivo Medium" panose="020B0000000000000000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6840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94;p14">
            <a:extLst>
              <a:ext uri="{FF2B5EF4-FFF2-40B4-BE49-F238E27FC236}">
                <a16:creationId xmlns:a16="http://schemas.microsoft.com/office/drawing/2014/main" id="{4C56449C-250B-4592-8D79-24642A4E76CE}"/>
              </a:ext>
            </a:extLst>
          </p:cNvPr>
          <p:cNvGrpSpPr/>
          <p:nvPr/>
        </p:nvGrpSpPr>
        <p:grpSpPr>
          <a:xfrm>
            <a:off x="0" y="6782659"/>
            <a:ext cx="12192000" cy="75341"/>
            <a:chOff x="-114000" y="6750000"/>
            <a:chExt cx="12420000" cy="108000"/>
          </a:xfrm>
        </p:grpSpPr>
        <p:sp>
          <p:nvSpPr>
            <p:cNvPr id="17" name="Google Shape;95;p14">
              <a:extLst>
                <a:ext uri="{FF2B5EF4-FFF2-40B4-BE49-F238E27FC236}">
                  <a16:creationId xmlns:a16="http://schemas.microsoft.com/office/drawing/2014/main" id="{792E1F88-18D0-4CA8-ACCF-97EE002BC05F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96;p14">
              <a:extLst>
                <a:ext uri="{FF2B5EF4-FFF2-40B4-BE49-F238E27FC236}">
                  <a16:creationId xmlns:a16="http://schemas.microsoft.com/office/drawing/2014/main" id="{E87D9519-3076-4F90-87E1-375A53862FE6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97;p14">
              <a:extLst>
                <a:ext uri="{FF2B5EF4-FFF2-40B4-BE49-F238E27FC236}">
                  <a16:creationId xmlns:a16="http://schemas.microsoft.com/office/drawing/2014/main" id="{906CEED4-B272-460F-87EA-B518572B371C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C214061A-B43D-4FAB-BFBA-F8C6167F06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931"/>
          <a:stretch/>
        </p:blipFill>
        <p:spPr>
          <a:xfrm>
            <a:off x="76200" y="1126067"/>
            <a:ext cx="12031133" cy="557953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D89BD5C-59D7-4B8D-8AA0-9F04E99FFEA5}"/>
              </a:ext>
            </a:extLst>
          </p:cNvPr>
          <p:cNvSpPr txBox="1"/>
          <p:nvPr/>
        </p:nvSpPr>
        <p:spPr>
          <a:xfrm>
            <a:off x="3037416" y="218011"/>
            <a:ext cx="61087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GT" sz="1600" dirty="0">
                <a:solidFill>
                  <a:schemeClr val="bg1"/>
                </a:solidFill>
              </a:rPr>
              <a:t>CRONOGRAMA CUMPLIMIENTO DE COMPROMISO </a:t>
            </a:r>
          </a:p>
          <a:p>
            <a:pPr algn="ctr"/>
            <a:r>
              <a:rPr lang="es-GT" sz="1600" dirty="0">
                <a:solidFill>
                  <a:schemeClr val="bg1"/>
                </a:solidFill>
              </a:rPr>
              <a:t>7º. PLAN DE ACCIÓN NACIONAL DE GOBIERNO ABIERTO 2026-2027</a:t>
            </a:r>
          </a:p>
        </p:txBody>
      </p:sp>
    </p:spTree>
    <p:extLst>
      <p:ext uri="{BB962C8B-B14F-4D97-AF65-F5344CB8AC3E}">
        <p14:creationId xmlns:p14="http://schemas.microsoft.com/office/powerpoint/2010/main" val="17471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136;p15">
            <a:extLst>
              <a:ext uri="{FF2B5EF4-FFF2-40B4-BE49-F238E27FC236}">
                <a16:creationId xmlns:a16="http://schemas.microsoft.com/office/drawing/2014/main" id="{81801569-A82C-4060-BFD9-573F5DCD367A}"/>
              </a:ext>
            </a:extLst>
          </p:cNvPr>
          <p:cNvSpPr txBox="1"/>
          <p:nvPr/>
        </p:nvSpPr>
        <p:spPr>
          <a:xfrm>
            <a:off x="1920900" y="179041"/>
            <a:ext cx="8691682" cy="6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MX" sz="3200" b="1" kern="1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ltivo Medium" panose="020B0000000000000000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Avances a mayo 2026</a:t>
            </a:r>
            <a:endParaRPr kumimoji="0" lang="es-MX" sz="3200" b="1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uLnTx/>
              <a:uFillTx/>
              <a:latin typeface="Altivo Medium" panose="020B0000000000000000" pitchFamily="34" charset="0"/>
              <a:ea typeface="Verdana" panose="020B0604030504040204" pitchFamily="34" charset="0"/>
              <a:cs typeface="Verdana" panose="020B0604030504040204" pitchFamily="34" charset="0"/>
              <a:sym typeface="Arial"/>
            </a:endParaRPr>
          </a:p>
        </p:txBody>
      </p:sp>
      <p:grpSp>
        <p:nvGrpSpPr>
          <p:cNvPr id="16" name="Google Shape;94;p14">
            <a:extLst>
              <a:ext uri="{FF2B5EF4-FFF2-40B4-BE49-F238E27FC236}">
                <a16:creationId xmlns:a16="http://schemas.microsoft.com/office/drawing/2014/main" id="{4C56449C-250B-4592-8D79-24642A4E76CE}"/>
              </a:ext>
            </a:extLst>
          </p:cNvPr>
          <p:cNvGrpSpPr/>
          <p:nvPr/>
        </p:nvGrpSpPr>
        <p:grpSpPr>
          <a:xfrm>
            <a:off x="0" y="6782659"/>
            <a:ext cx="12192000" cy="75341"/>
            <a:chOff x="-114000" y="6750000"/>
            <a:chExt cx="12420000" cy="108000"/>
          </a:xfrm>
        </p:grpSpPr>
        <p:sp>
          <p:nvSpPr>
            <p:cNvPr id="17" name="Google Shape;95;p14">
              <a:extLst>
                <a:ext uri="{FF2B5EF4-FFF2-40B4-BE49-F238E27FC236}">
                  <a16:creationId xmlns:a16="http://schemas.microsoft.com/office/drawing/2014/main" id="{792E1F88-18D0-4CA8-ACCF-97EE002BC05F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96;p14">
              <a:extLst>
                <a:ext uri="{FF2B5EF4-FFF2-40B4-BE49-F238E27FC236}">
                  <a16:creationId xmlns:a16="http://schemas.microsoft.com/office/drawing/2014/main" id="{E87D9519-3076-4F90-87E1-375A53862FE6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97;p14">
              <a:extLst>
                <a:ext uri="{FF2B5EF4-FFF2-40B4-BE49-F238E27FC236}">
                  <a16:creationId xmlns:a16="http://schemas.microsoft.com/office/drawing/2014/main" id="{906CEED4-B272-460F-87EA-B518572B371C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9BBFA7BF-C4BB-46FB-B635-DE070D2D4B62}"/>
              </a:ext>
            </a:extLst>
          </p:cNvPr>
          <p:cNvSpPr txBox="1"/>
          <p:nvPr/>
        </p:nvSpPr>
        <p:spPr>
          <a:xfrm>
            <a:off x="296334" y="1867686"/>
            <a:ext cx="5342467" cy="3883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latinLnBrk="1">
              <a:lnSpc>
                <a:spcPct val="115000"/>
              </a:lnSpc>
              <a:spcAft>
                <a:spcPts val="1000"/>
              </a:spcAft>
              <a:tabLst>
                <a:tab pos="3426460" algn="l"/>
              </a:tabLst>
            </a:pPr>
            <a:r>
              <a:rPr lang="es-ES_tradnl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el marco de las funciones asignadas, el </a:t>
            </a:r>
            <a:r>
              <a:rPr lang="es-ES_tradnl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Departamento      Académico de la Subdirección General de Estudios y         Doctrina </a:t>
            </a:r>
            <a:r>
              <a:rPr lang="es-ES_tradnl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ejecuta de manera planificada, sistemática y alineada a los lineamientos institucionales un conjunto de actividades   orientadas a garantizar la transparencia, legalidad y pertinencia de los procesos de formación y especialización. Estas acciones se realizan en cumplimiento de las convocatorias vigentes y en coordinación con las distintas áreas técnicas y administrativas  involucradas.</a:t>
            </a:r>
          </a:p>
          <a:p>
            <a:pPr algn="just" latinLnBrk="1">
              <a:lnSpc>
                <a:spcPct val="115000"/>
              </a:lnSpc>
              <a:spcAft>
                <a:spcPts val="1000"/>
              </a:spcAft>
              <a:tabLst>
                <a:tab pos="3426460" algn="l"/>
              </a:tabLst>
            </a:pPr>
            <a:r>
              <a:rPr lang="es-ES_tradnl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fecha 05 de abril del año en curso se convoc</a:t>
            </a:r>
            <a:r>
              <a:rPr lang="es-ES_tradnl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s-ES_tradnl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 la          conformación de mesa técnica de la propuesta de convocatoria del  “TERCER CURSO BASICO DE ATENCION                  VICTIMOLOGICA” para su revisión y aprobación. </a:t>
            </a:r>
            <a:endParaRPr lang="es-G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7794C00-6B70-450B-A849-81A1F8EE3E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534" y="1143000"/>
            <a:ext cx="5774266" cy="553595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8752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136;p15">
            <a:extLst>
              <a:ext uri="{FF2B5EF4-FFF2-40B4-BE49-F238E27FC236}">
                <a16:creationId xmlns:a16="http://schemas.microsoft.com/office/drawing/2014/main" id="{81801569-A82C-4060-BFD9-573F5DCD367A}"/>
              </a:ext>
            </a:extLst>
          </p:cNvPr>
          <p:cNvSpPr txBox="1"/>
          <p:nvPr/>
        </p:nvSpPr>
        <p:spPr>
          <a:xfrm>
            <a:off x="1292960" y="179041"/>
            <a:ext cx="8691682" cy="6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MX" sz="3200" b="1" kern="1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ltivo Medium" panose="020B0000000000000000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Avances a mayo 2026</a:t>
            </a:r>
          </a:p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MX" sz="3200" b="1" kern="1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ltivo Medium" panose="020B0000000000000000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Hora Academia</a:t>
            </a:r>
            <a:endParaRPr kumimoji="0" lang="es-MX" sz="3200" b="1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uLnTx/>
              <a:uFillTx/>
              <a:latin typeface="Altivo Medium" panose="020B0000000000000000" pitchFamily="34" charset="0"/>
              <a:ea typeface="Verdana" panose="020B0604030504040204" pitchFamily="34" charset="0"/>
              <a:cs typeface="Verdana" panose="020B0604030504040204" pitchFamily="34" charset="0"/>
              <a:sym typeface="Arial"/>
            </a:endParaRPr>
          </a:p>
        </p:txBody>
      </p:sp>
      <p:grpSp>
        <p:nvGrpSpPr>
          <p:cNvPr id="16" name="Google Shape;94;p14">
            <a:extLst>
              <a:ext uri="{FF2B5EF4-FFF2-40B4-BE49-F238E27FC236}">
                <a16:creationId xmlns:a16="http://schemas.microsoft.com/office/drawing/2014/main" id="{4C56449C-250B-4592-8D79-24642A4E76CE}"/>
              </a:ext>
            </a:extLst>
          </p:cNvPr>
          <p:cNvGrpSpPr/>
          <p:nvPr/>
        </p:nvGrpSpPr>
        <p:grpSpPr>
          <a:xfrm>
            <a:off x="0" y="6782659"/>
            <a:ext cx="12192000" cy="75341"/>
            <a:chOff x="-114000" y="6750000"/>
            <a:chExt cx="12420000" cy="108000"/>
          </a:xfrm>
        </p:grpSpPr>
        <p:sp>
          <p:nvSpPr>
            <p:cNvPr id="17" name="Google Shape;95;p14">
              <a:extLst>
                <a:ext uri="{FF2B5EF4-FFF2-40B4-BE49-F238E27FC236}">
                  <a16:creationId xmlns:a16="http://schemas.microsoft.com/office/drawing/2014/main" id="{792E1F88-18D0-4CA8-ACCF-97EE002BC05F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96;p14">
              <a:extLst>
                <a:ext uri="{FF2B5EF4-FFF2-40B4-BE49-F238E27FC236}">
                  <a16:creationId xmlns:a16="http://schemas.microsoft.com/office/drawing/2014/main" id="{E87D9519-3076-4F90-87E1-375A53862FE6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97;p14">
              <a:extLst>
                <a:ext uri="{FF2B5EF4-FFF2-40B4-BE49-F238E27FC236}">
                  <a16:creationId xmlns:a16="http://schemas.microsoft.com/office/drawing/2014/main" id="{906CEED4-B272-460F-87EA-B518572B371C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9BBFA7BF-C4BB-46FB-B635-DE070D2D4B62}"/>
              </a:ext>
            </a:extLst>
          </p:cNvPr>
          <p:cNvSpPr txBox="1"/>
          <p:nvPr/>
        </p:nvSpPr>
        <p:spPr>
          <a:xfrm>
            <a:off x="795868" y="1231570"/>
            <a:ext cx="10989733" cy="5390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latinLnBrk="1">
              <a:lnSpc>
                <a:spcPct val="115000"/>
              </a:lnSpc>
              <a:spcAft>
                <a:spcPts val="1000"/>
              </a:spcAft>
              <a:tabLst>
                <a:tab pos="3426460" algn="l"/>
              </a:tabLst>
            </a:pPr>
            <a:r>
              <a:rPr lang="es-ES_tradnl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Temas en Consideración </a:t>
            </a:r>
          </a:p>
          <a:p>
            <a:pPr algn="just" latinLnBrk="1">
              <a:lnSpc>
                <a:spcPct val="115000"/>
              </a:lnSpc>
              <a:spcAft>
                <a:spcPts val="1000"/>
              </a:spcAft>
              <a:tabLst>
                <a:tab pos="3426460" algn="l"/>
              </a:tabLst>
            </a:pPr>
            <a:r>
              <a:rPr lang="es-GT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 central: Desafíos institucionales y del contexto social en la función policial (hora academia)</a:t>
            </a:r>
          </a:p>
          <a:p>
            <a:pPr lvl="1">
              <a:lnSpc>
                <a:spcPct val="150000"/>
              </a:lnSpc>
              <a:spcAft>
                <a:spcPts val="800"/>
              </a:spcAft>
            </a:pPr>
            <a:r>
              <a:rPr lang="es-GT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 I: Violencia contra las mujeres</a:t>
            </a:r>
            <a:endParaRPr lang="es-G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spcAft>
                <a:spcPts val="800"/>
              </a:spcAft>
            </a:pPr>
            <a:r>
              <a:rPr lang="es-GT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Contenido</a:t>
            </a:r>
            <a:r>
              <a:rPr lang="es-GT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s-G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3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Tipos de violencia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3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Actitudes de hombres agresivos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3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Características de la conducta abusiva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3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Femicidio y feminicidio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3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Ciclo de violencia y sus fases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3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Acción policial sin denuncia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3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que la policía debe evitar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3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Perfil del agresor y perfil de la víctima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1" indent="-285750" algn="just" latinLnBrk="1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3426460" algn="l"/>
              </a:tabLst>
            </a:pPr>
            <a:endParaRPr lang="es-G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latinLnBrk="1">
              <a:lnSpc>
                <a:spcPct val="115000"/>
              </a:lnSpc>
              <a:spcAft>
                <a:spcPts val="1000"/>
              </a:spcAft>
              <a:tabLst>
                <a:tab pos="3426460" algn="l"/>
              </a:tabLst>
            </a:pPr>
            <a:endParaRPr lang="es-GT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125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853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Tema de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Tema de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4343</TotalTime>
  <Words>219</Words>
  <Application>Microsoft Office PowerPoint</Application>
  <PresentationFormat>Panorámica</PresentationFormat>
  <Paragraphs>23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5</vt:i4>
      </vt:variant>
    </vt:vector>
  </HeadingPairs>
  <TitlesOfParts>
    <vt:vector size="15" baseType="lpstr">
      <vt:lpstr>Times New Roman</vt:lpstr>
      <vt:lpstr>Calibri</vt:lpstr>
      <vt:lpstr>Calibri Light</vt:lpstr>
      <vt:lpstr>Altivo Regular</vt:lpstr>
      <vt:lpstr>Altivo Medium</vt:lpstr>
      <vt:lpstr>Wingdings</vt:lpstr>
      <vt:lpstr>Arial</vt:lpstr>
      <vt:lpstr>6_Tema de Office</vt:lpstr>
      <vt:lpstr>5_Tema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MARVIN</dc:creator>
  <cp:lastModifiedBy>JEPEDI</cp:lastModifiedBy>
  <cp:revision>748</cp:revision>
  <dcterms:modified xsi:type="dcterms:W3CDTF">2026-06-10T15:03:42Z</dcterms:modified>
</cp:coreProperties>
</file>