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5" r:id="rId2"/>
    <p:sldId id="270" r:id="rId3"/>
    <p:sldId id="271" r:id="rId4"/>
    <p:sldId id="283" r:id="rId5"/>
    <p:sldId id="284" r:id="rId6"/>
    <p:sldId id="299" r:id="rId7"/>
    <p:sldId id="300" r:id="rId8"/>
    <p:sldId id="294" r:id="rId9"/>
    <p:sldId id="297" r:id="rId10"/>
    <p:sldId id="298" r:id="rId11"/>
    <p:sldId id="296" r:id="rId12"/>
    <p:sldId id="302" r:id="rId13"/>
    <p:sldId id="303" r:id="rId14"/>
    <p:sldId id="301" r:id="rId15"/>
    <p:sldId id="295" r:id="rId16"/>
    <p:sldId id="304" r:id="rId17"/>
    <p:sldId id="281" r:id="rId18"/>
  </p:sldIdLst>
  <p:sldSz cx="12192000" cy="6858000"/>
  <p:notesSz cx="6858000" cy="9144000"/>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ABDD"/>
    <a:srgbClr val="CAD9EC"/>
    <a:srgbClr val="192854"/>
    <a:srgbClr val="062A46"/>
    <a:srgbClr val="23B2E3"/>
    <a:srgbClr val="87C0D5"/>
    <a:srgbClr val="178C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31" dt="2026-09-23T19:53:39.082"/>
    <p1510:client id="{54B863E9-DFFC-73AD-5855-76EF62076EA1}" v="34" dt="2026-09-25T14:04:42.152"/>
    <p1510:client id="{7F3DBE5E-07C2-F243-5898-4340B55C8B51}" v="2599" dt="2026-09-24T21:52:07.491"/>
    <p1510:client id="{F4417E65-6381-D690-DBDE-8BC48ACD4C66}" v="182" dt="2026-09-25T03:23:53.182"/>
    <p1510:client id="{F8BE5943-0729-4D8C-9BEB-FA24B08C3034}" v="209" dt="2026-09-25T01:43:42.74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36"/>
    <p:restoredTop sz="94694"/>
  </p:normalViewPr>
  <p:slideViewPr>
    <p:cSldViewPr snapToGrid="0" snapToObjects="1">
      <p:cViewPr varScale="1">
        <p:scale>
          <a:sx n="67" d="100"/>
          <a:sy n="67" d="100"/>
        </p:scale>
        <p:origin x="9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B3578A-9157-6141-8D8B-0147C28EC3C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GT"/>
          </a:p>
        </p:txBody>
      </p:sp>
      <p:sp>
        <p:nvSpPr>
          <p:cNvPr id="3" name="Subtítulo 2">
            <a:extLst>
              <a:ext uri="{FF2B5EF4-FFF2-40B4-BE49-F238E27FC236}">
                <a16:creationId xmlns:a16="http://schemas.microsoft.com/office/drawing/2014/main" id="{4BD462E0-B8B4-354F-B48A-FB65A684DD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GT"/>
          </a:p>
        </p:txBody>
      </p:sp>
      <p:sp>
        <p:nvSpPr>
          <p:cNvPr id="4" name="Marcador de fecha 3">
            <a:extLst>
              <a:ext uri="{FF2B5EF4-FFF2-40B4-BE49-F238E27FC236}">
                <a16:creationId xmlns:a16="http://schemas.microsoft.com/office/drawing/2014/main" id="{32CE932C-FEF6-D242-9AAF-D16F8416012A}"/>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5" name="Marcador de pie de página 4">
            <a:extLst>
              <a:ext uri="{FF2B5EF4-FFF2-40B4-BE49-F238E27FC236}">
                <a16:creationId xmlns:a16="http://schemas.microsoft.com/office/drawing/2014/main" id="{3A073356-E3CF-4442-A9F4-814AE7FEB176}"/>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8DA816A5-86B9-7647-BA1C-B814A8164DFE}"/>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3869139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DF104F-3959-6047-92AC-779B78999E4D}"/>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CAF44DBC-E909-4F4D-9E5E-C981186D9D44}"/>
              </a:ext>
            </a:extLst>
          </p:cNvPr>
          <p:cNvSpPr>
            <a:spLocks noGrp="1"/>
          </p:cNvSpPr>
          <p:nvPr>
            <p:ph idx="1"/>
          </p:nvPr>
        </p:nvSpPr>
        <p:spPr/>
        <p:txBody>
          <a:bodyPr/>
          <a:lstStyle/>
          <a:p>
            <a:r>
              <a:rPr lang="es-ES"/>
              <a:t>Editar los estilos de texto del patrón
Segundo nivel
Tercer nivel
Cuarto nivel
Quinto nivel</a:t>
            </a:r>
            <a:endParaRPr lang="es-GT"/>
          </a:p>
        </p:txBody>
      </p:sp>
      <p:sp>
        <p:nvSpPr>
          <p:cNvPr id="4" name="Marcador de fecha 3">
            <a:extLst>
              <a:ext uri="{FF2B5EF4-FFF2-40B4-BE49-F238E27FC236}">
                <a16:creationId xmlns:a16="http://schemas.microsoft.com/office/drawing/2014/main" id="{5EF18716-8607-F748-8A1C-705618AB423E}"/>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5" name="Marcador de pie de página 4">
            <a:extLst>
              <a:ext uri="{FF2B5EF4-FFF2-40B4-BE49-F238E27FC236}">
                <a16:creationId xmlns:a16="http://schemas.microsoft.com/office/drawing/2014/main" id="{7924D4FE-B475-144C-8FAD-BE5D3186EBBE}"/>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3D499CCD-B6C2-B94F-897E-8BC8932DE727}"/>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2454192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ECAF9E-165E-7B4C-9E0E-BFF5853E513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3C5485BF-8AC3-C148-9A1D-6ECE41B372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s-ES"/>
              <a:t>Editar los estilos de texto del patrón
Segundo nivel
Tercer nivel
Cuarto nivel
Quinto nivel</a:t>
            </a:r>
            <a:endParaRPr lang="es-GT"/>
          </a:p>
        </p:txBody>
      </p:sp>
      <p:sp>
        <p:nvSpPr>
          <p:cNvPr id="4" name="Marcador de fecha 3">
            <a:extLst>
              <a:ext uri="{FF2B5EF4-FFF2-40B4-BE49-F238E27FC236}">
                <a16:creationId xmlns:a16="http://schemas.microsoft.com/office/drawing/2014/main" id="{BCB6C60E-59A4-E849-BA6B-77E7B967A302}"/>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5" name="Marcador de pie de página 4">
            <a:extLst>
              <a:ext uri="{FF2B5EF4-FFF2-40B4-BE49-F238E27FC236}">
                <a16:creationId xmlns:a16="http://schemas.microsoft.com/office/drawing/2014/main" id="{D85D5C53-892B-854B-9D23-C28147C81DFC}"/>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D6197A51-055B-3743-BC65-31B022346601}"/>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1793381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EBF840-BAE4-F34B-8801-4EA487463AFB}"/>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C3FD6930-F026-B34D-873C-247637332132}"/>
              </a:ext>
            </a:extLst>
          </p:cNvPr>
          <p:cNvSpPr>
            <a:spLocks noGrp="1"/>
          </p:cNvSpPr>
          <p:nvPr>
            <p:ph sz="half" idx="1"/>
          </p:nvPr>
        </p:nvSpPr>
        <p:spPr>
          <a:xfrm>
            <a:off x="838200" y="1825625"/>
            <a:ext cx="5181600" cy="4351338"/>
          </a:xfrm>
        </p:spPr>
        <p:txBody>
          <a:bodyPr/>
          <a:lstStyle/>
          <a:p>
            <a:r>
              <a:rPr lang="es-ES"/>
              <a:t>Editar los estilos de texto del patrón
Segundo nivel
Tercer nivel
Cuarto nivel
Quinto nivel</a:t>
            </a:r>
            <a:endParaRPr lang="es-GT"/>
          </a:p>
        </p:txBody>
      </p:sp>
      <p:sp>
        <p:nvSpPr>
          <p:cNvPr id="4" name="Marcador de contenido 3">
            <a:extLst>
              <a:ext uri="{FF2B5EF4-FFF2-40B4-BE49-F238E27FC236}">
                <a16:creationId xmlns:a16="http://schemas.microsoft.com/office/drawing/2014/main" id="{DB027978-94F2-7C49-9A97-4DBFEF3F0F9C}"/>
              </a:ext>
            </a:extLst>
          </p:cNvPr>
          <p:cNvSpPr>
            <a:spLocks noGrp="1"/>
          </p:cNvSpPr>
          <p:nvPr>
            <p:ph sz="half" idx="2"/>
          </p:nvPr>
        </p:nvSpPr>
        <p:spPr>
          <a:xfrm>
            <a:off x="6172200" y="1825625"/>
            <a:ext cx="5181600" cy="4351338"/>
          </a:xfrm>
        </p:spPr>
        <p:txBody>
          <a:bodyPr/>
          <a:lstStyle/>
          <a:p>
            <a:r>
              <a:rPr lang="es-ES"/>
              <a:t>Editar los estilos de texto del patrón
Segundo nivel
Tercer nivel
Cuarto nivel
Quinto nivel</a:t>
            </a:r>
            <a:endParaRPr lang="es-GT"/>
          </a:p>
        </p:txBody>
      </p:sp>
      <p:sp>
        <p:nvSpPr>
          <p:cNvPr id="5" name="Marcador de fecha 4">
            <a:extLst>
              <a:ext uri="{FF2B5EF4-FFF2-40B4-BE49-F238E27FC236}">
                <a16:creationId xmlns:a16="http://schemas.microsoft.com/office/drawing/2014/main" id="{26764144-ADE2-F845-8061-BE941F275C32}"/>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6" name="Marcador de pie de página 5">
            <a:extLst>
              <a:ext uri="{FF2B5EF4-FFF2-40B4-BE49-F238E27FC236}">
                <a16:creationId xmlns:a16="http://schemas.microsoft.com/office/drawing/2014/main" id="{0A75F1C9-5A65-BF47-9176-92260EE7DA92}"/>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F46815B6-6DA8-EF4E-85EE-44EA17FC82F2}"/>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2723153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A128C0-7C0C-8F47-B536-5F9DF45D6FC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E7308102-7615-804F-ADCD-248DDC3DF4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GT"/>
          </a:p>
        </p:txBody>
      </p:sp>
      <p:sp>
        <p:nvSpPr>
          <p:cNvPr id="4" name="Marcador de contenido 3">
            <a:extLst>
              <a:ext uri="{FF2B5EF4-FFF2-40B4-BE49-F238E27FC236}">
                <a16:creationId xmlns:a16="http://schemas.microsoft.com/office/drawing/2014/main" id="{C30D84D3-6873-5B47-9220-E1C20F7AF6A1}"/>
              </a:ext>
            </a:extLst>
          </p:cNvPr>
          <p:cNvSpPr>
            <a:spLocks noGrp="1"/>
          </p:cNvSpPr>
          <p:nvPr>
            <p:ph sz="half" idx="2"/>
          </p:nvPr>
        </p:nvSpPr>
        <p:spPr>
          <a:xfrm>
            <a:off x="839788" y="2505075"/>
            <a:ext cx="5157787" cy="3684588"/>
          </a:xfrm>
        </p:spPr>
        <p:txBody>
          <a:bodyPr/>
          <a:lstStyle/>
          <a:p>
            <a:r>
              <a:rPr lang="es-ES"/>
              <a:t>Editar los estilos de texto del patrón
Segundo nivel
Tercer nivel
Cuarto nivel
Quinto nivel</a:t>
            </a:r>
            <a:endParaRPr lang="es-GT"/>
          </a:p>
        </p:txBody>
      </p:sp>
      <p:sp>
        <p:nvSpPr>
          <p:cNvPr id="5" name="Marcador de texto 4">
            <a:extLst>
              <a:ext uri="{FF2B5EF4-FFF2-40B4-BE49-F238E27FC236}">
                <a16:creationId xmlns:a16="http://schemas.microsoft.com/office/drawing/2014/main" id="{097814A5-AC9F-F84A-8DC8-76642F869D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GT"/>
          </a:p>
        </p:txBody>
      </p:sp>
      <p:sp>
        <p:nvSpPr>
          <p:cNvPr id="6" name="Marcador de contenido 5">
            <a:extLst>
              <a:ext uri="{FF2B5EF4-FFF2-40B4-BE49-F238E27FC236}">
                <a16:creationId xmlns:a16="http://schemas.microsoft.com/office/drawing/2014/main" id="{AE368F02-15BA-6142-86A8-5697AD43194B}"/>
              </a:ext>
            </a:extLst>
          </p:cNvPr>
          <p:cNvSpPr>
            <a:spLocks noGrp="1"/>
          </p:cNvSpPr>
          <p:nvPr>
            <p:ph sz="quarter" idx="4"/>
          </p:nvPr>
        </p:nvSpPr>
        <p:spPr>
          <a:xfrm>
            <a:off x="6172200" y="2505075"/>
            <a:ext cx="5183188" cy="3684588"/>
          </a:xfrm>
        </p:spPr>
        <p:txBody>
          <a:bodyPr/>
          <a:lstStyle/>
          <a:p>
            <a:r>
              <a:rPr lang="es-ES"/>
              <a:t>Editar los estilos de texto del patrón
Segundo nivel
Tercer nivel
Cuarto nivel
Quinto nivel</a:t>
            </a:r>
            <a:endParaRPr lang="es-GT"/>
          </a:p>
        </p:txBody>
      </p:sp>
      <p:sp>
        <p:nvSpPr>
          <p:cNvPr id="7" name="Marcador de fecha 6">
            <a:extLst>
              <a:ext uri="{FF2B5EF4-FFF2-40B4-BE49-F238E27FC236}">
                <a16:creationId xmlns:a16="http://schemas.microsoft.com/office/drawing/2014/main" id="{DDECEB56-CCDA-134C-9321-BD75F86F5E91}"/>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8" name="Marcador de pie de página 7">
            <a:extLst>
              <a:ext uri="{FF2B5EF4-FFF2-40B4-BE49-F238E27FC236}">
                <a16:creationId xmlns:a16="http://schemas.microsoft.com/office/drawing/2014/main" id="{C7BE4FD2-C573-F14C-8A6B-EB4F92E7AC0D}"/>
              </a:ext>
            </a:extLst>
          </p:cNvPr>
          <p:cNvSpPr>
            <a:spLocks noGrp="1"/>
          </p:cNvSpPr>
          <p:nvPr>
            <p:ph type="ftr" sz="quarter" idx="11"/>
          </p:nvPr>
        </p:nvSpPr>
        <p:spPr/>
        <p:txBody>
          <a:bodyPr/>
          <a:lstStyle/>
          <a:p>
            <a:endParaRPr lang="es-GT"/>
          </a:p>
        </p:txBody>
      </p:sp>
      <p:sp>
        <p:nvSpPr>
          <p:cNvPr id="9" name="Marcador de número de diapositiva 8">
            <a:extLst>
              <a:ext uri="{FF2B5EF4-FFF2-40B4-BE49-F238E27FC236}">
                <a16:creationId xmlns:a16="http://schemas.microsoft.com/office/drawing/2014/main" id="{4C1A6395-5C35-F341-96D1-CE5E7A8F99DA}"/>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3266434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25C1E-4AC5-1440-AF30-CA84B5557E51}"/>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fecha 2">
            <a:extLst>
              <a:ext uri="{FF2B5EF4-FFF2-40B4-BE49-F238E27FC236}">
                <a16:creationId xmlns:a16="http://schemas.microsoft.com/office/drawing/2014/main" id="{A709ECEB-25A1-BC46-A5D2-E45C240C6FBD}"/>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4" name="Marcador de pie de página 3">
            <a:extLst>
              <a:ext uri="{FF2B5EF4-FFF2-40B4-BE49-F238E27FC236}">
                <a16:creationId xmlns:a16="http://schemas.microsoft.com/office/drawing/2014/main" id="{48AF3042-7F6F-9F41-A1C9-0907AB1FF05C}"/>
              </a:ext>
            </a:extLst>
          </p:cNvPr>
          <p:cNvSpPr>
            <a:spLocks noGrp="1"/>
          </p:cNvSpPr>
          <p:nvPr>
            <p:ph type="ftr" sz="quarter" idx="11"/>
          </p:nvPr>
        </p:nvSpPr>
        <p:spPr/>
        <p:txBody>
          <a:bodyPr/>
          <a:lstStyle/>
          <a:p>
            <a:endParaRPr lang="es-GT"/>
          </a:p>
        </p:txBody>
      </p:sp>
      <p:sp>
        <p:nvSpPr>
          <p:cNvPr id="5" name="Marcador de número de diapositiva 4">
            <a:extLst>
              <a:ext uri="{FF2B5EF4-FFF2-40B4-BE49-F238E27FC236}">
                <a16:creationId xmlns:a16="http://schemas.microsoft.com/office/drawing/2014/main" id="{4EB3EA2F-BF71-D04C-A90B-F56C0D24E48D}"/>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3183987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A2DAE78-1A9B-104D-BFF0-43153E5A3B23}"/>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3" name="Marcador de pie de página 2">
            <a:extLst>
              <a:ext uri="{FF2B5EF4-FFF2-40B4-BE49-F238E27FC236}">
                <a16:creationId xmlns:a16="http://schemas.microsoft.com/office/drawing/2014/main" id="{BB1DCBAA-6D1C-1E49-81E9-B4647F77E0BC}"/>
              </a:ext>
            </a:extLst>
          </p:cNvPr>
          <p:cNvSpPr>
            <a:spLocks noGrp="1"/>
          </p:cNvSpPr>
          <p:nvPr>
            <p:ph type="ftr" sz="quarter" idx="11"/>
          </p:nvPr>
        </p:nvSpPr>
        <p:spPr/>
        <p:txBody>
          <a:bodyPr/>
          <a:lstStyle/>
          <a:p>
            <a:endParaRPr lang="es-GT"/>
          </a:p>
        </p:txBody>
      </p:sp>
      <p:sp>
        <p:nvSpPr>
          <p:cNvPr id="4" name="Marcador de número de diapositiva 3">
            <a:extLst>
              <a:ext uri="{FF2B5EF4-FFF2-40B4-BE49-F238E27FC236}">
                <a16:creationId xmlns:a16="http://schemas.microsoft.com/office/drawing/2014/main" id="{DCBF2DF7-A9A0-7F41-9DE7-412747CB3471}"/>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1925832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519AF7-8A07-A64C-852C-09134359190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DC463323-8811-894C-87C8-22CC7ED7D9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s-ES"/>
              <a:t>Editar los estilos de texto del patrón
Segundo nivel
Tercer nivel
Cuarto nivel
Quinto nivel</a:t>
            </a:r>
            <a:endParaRPr lang="es-GT"/>
          </a:p>
        </p:txBody>
      </p:sp>
      <p:sp>
        <p:nvSpPr>
          <p:cNvPr id="4" name="Marcador de texto 3">
            <a:extLst>
              <a:ext uri="{FF2B5EF4-FFF2-40B4-BE49-F238E27FC236}">
                <a16:creationId xmlns:a16="http://schemas.microsoft.com/office/drawing/2014/main" id="{4EFD6BA6-18C2-0E43-8E1B-FB59BE4065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GT"/>
          </a:p>
        </p:txBody>
      </p:sp>
      <p:sp>
        <p:nvSpPr>
          <p:cNvPr id="5" name="Marcador de fecha 4">
            <a:extLst>
              <a:ext uri="{FF2B5EF4-FFF2-40B4-BE49-F238E27FC236}">
                <a16:creationId xmlns:a16="http://schemas.microsoft.com/office/drawing/2014/main" id="{F476ACC2-A71C-AA45-9375-55AED2D8FDE5}"/>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6" name="Marcador de pie de página 5">
            <a:extLst>
              <a:ext uri="{FF2B5EF4-FFF2-40B4-BE49-F238E27FC236}">
                <a16:creationId xmlns:a16="http://schemas.microsoft.com/office/drawing/2014/main" id="{F760BA5F-85F1-3F41-BB05-0F116231C390}"/>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75FB294C-05E9-1049-A27B-00F8871C2DD1}"/>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3579735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0F97BD-089A-0047-996D-59C17751C12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GT"/>
          </a:p>
        </p:txBody>
      </p:sp>
      <p:sp>
        <p:nvSpPr>
          <p:cNvPr id="3" name="Marcador de posición de imagen 2">
            <a:extLst>
              <a:ext uri="{FF2B5EF4-FFF2-40B4-BE49-F238E27FC236}">
                <a16:creationId xmlns:a16="http://schemas.microsoft.com/office/drawing/2014/main" id="{8568DC32-C94E-604B-A0C5-10875BF0BF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Marcador de texto 3">
            <a:extLst>
              <a:ext uri="{FF2B5EF4-FFF2-40B4-BE49-F238E27FC236}">
                <a16:creationId xmlns:a16="http://schemas.microsoft.com/office/drawing/2014/main" id="{0A20C940-292F-0E42-BA96-6A3A765C67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GT"/>
          </a:p>
        </p:txBody>
      </p:sp>
      <p:sp>
        <p:nvSpPr>
          <p:cNvPr id="5" name="Marcador de fecha 4">
            <a:extLst>
              <a:ext uri="{FF2B5EF4-FFF2-40B4-BE49-F238E27FC236}">
                <a16:creationId xmlns:a16="http://schemas.microsoft.com/office/drawing/2014/main" id="{C3049649-229D-5948-A501-B63DEB8BB1C6}"/>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6" name="Marcador de pie de página 5">
            <a:extLst>
              <a:ext uri="{FF2B5EF4-FFF2-40B4-BE49-F238E27FC236}">
                <a16:creationId xmlns:a16="http://schemas.microsoft.com/office/drawing/2014/main" id="{08A2503E-95BA-D24E-B72A-F6F43BEB86F0}"/>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32559918-6EB9-4940-96B3-51367236376E}"/>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1567188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EB487-EAA1-A84B-849A-42DEB1AF79EE}"/>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texto vertical 2">
            <a:extLst>
              <a:ext uri="{FF2B5EF4-FFF2-40B4-BE49-F238E27FC236}">
                <a16:creationId xmlns:a16="http://schemas.microsoft.com/office/drawing/2014/main" id="{4B29034A-01EE-0C47-8FEC-BA5E7EEF8A63}"/>
              </a:ext>
            </a:extLst>
          </p:cNvPr>
          <p:cNvSpPr>
            <a:spLocks noGrp="1"/>
          </p:cNvSpPr>
          <p:nvPr>
            <p:ph type="body" orient="vert" idx="1"/>
          </p:nvPr>
        </p:nvSpPr>
        <p:spPr/>
        <p:txBody>
          <a:bodyPr vert="eaVert"/>
          <a:lstStyle/>
          <a:p>
            <a:r>
              <a:rPr lang="es-ES"/>
              <a:t>Editar los estilos de texto del patrón
Segundo nivel
Tercer nivel
Cuarto nivel
Quinto nivel</a:t>
            </a:r>
            <a:endParaRPr lang="es-GT"/>
          </a:p>
        </p:txBody>
      </p:sp>
      <p:sp>
        <p:nvSpPr>
          <p:cNvPr id="4" name="Marcador de fecha 3">
            <a:extLst>
              <a:ext uri="{FF2B5EF4-FFF2-40B4-BE49-F238E27FC236}">
                <a16:creationId xmlns:a16="http://schemas.microsoft.com/office/drawing/2014/main" id="{AC1761A3-0142-7E42-804E-E4BAB3213D68}"/>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5" name="Marcador de pie de página 4">
            <a:extLst>
              <a:ext uri="{FF2B5EF4-FFF2-40B4-BE49-F238E27FC236}">
                <a16:creationId xmlns:a16="http://schemas.microsoft.com/office/drawing/2014/main" id="{2ADE0058-26C4-9B4B-A8D5-79F31DAF589E}"/>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CAD1DE97-164E-9746-B7FA-691C7DBF9094}"/>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388462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7BBF326-B631-5448-8F72-F16818B2767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GT"/>
          </a:p>
        </p:txBody>
      </p:sp>
      <p:sp>
        <p:nvSpPr>
          <p:cNvPr id="3" name="Marcador de texto vertical 2">
            <a:extLst>
              <a:ext uri="{FF2B5EF4-FFF2-40B4-BE49-F238E27FC236}">
                <a16:creationId xmlns:a16="http://schemas.microsoft.com/office/drawing/2014/main" id="{5BCE8F4F-8962-874E-BA05-7C8B39785810}"/>
              </a:ext>
            </a:extLst>
          </p:cNvPr>
          <p:cNvSpPr>
            <a:spLocks noGrp="1"/>
          </p:cNvSpPr>
          <p:nvPr>
            <p:ph type="body" orient="vert" idx="1"/>
          </p:nvPr>
        </p:nvSpPr>
        <p:spPr>
          <a:xfrm>
            <a:off x="838200" y="365125"/>
            <a:ext cx="7734300" cy="5811838"/>
          </a:xfrm>
        </p:spPr>
        <p:txBody>
          <a:bodyPr vert="eaVert"/>
          <a:lstStyle/>
          <a:p>
            <a:r>
              <a:rPr lang="es-ES"/>
              <a:t>Editar los estilos de texto del patrón
Segundo nivel
Tercer nivel
Cuarto nivel
Quinto nivel</a:t>
            </a:r>
            <a:endParaRPr lang="es-GT"/>
          </a:p>
        </p:txBody>
      </p:sp>
      <p:sp>
        <p:nvSpPr>
          <p:cNvPr id="4" name="Marcador de fecha 3">
            <a:extLst>
              <a:ext uri="{FF2B5EF4-FFF2-40B4-BE49-F238E27FC236}">
                <a16:creationId xmlns:a16="http://schemas.microsoft.com/office/drawing/2014/main" id="{3AFC45AB-972C-F34D-BE14-7FD11B805171}"/>
              </a:ext>
            </a:extLst>
          </p:cNvPr>
          <p:cNvSpPr>
            <a:spLocks noGrp="1"/>
          </p:cNvSpPr>
          <p:nvPr>
            <p:ph type="dt" sz="half" idx="10"/>
          </p:nvPr>
        </p:nvSpPr>
        <p:spPr/>
        <p:txBody>
          <a:bodyPr/>
          <a:lstStyle/>
          <a:p>
            <a:fld id="{8552B0BA-3CCA-D246-BB92-D00AF938F3BB}" type="datetimeFigureOut">
              <a:rPr lang="es-GT" smtClean="0"/>
              <a:t>25/09/2026</a:t>
            </a:fld>
            <a:endParaRPr lang="es-GT"/>
          </a:p>
        </p:txBody>
      </p:sp>
      <p:sp>
        <p:nvSpPr>
          <p:cNvPr id="5" name="Marcador de pie de página 4">
            <a:extLst>
              <a:ext uri="{FF2B5EF4-FFF2-40B4-BE49-F238E27FC236}">
                <a16:creationId xmlns:a16="http://schemas.microsoft.com/office/drawing/2014/main" id="{6CB2CF8A-368B-7347-BFE9-C865B14F79E8}"/>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4D567150-0AC7-9C48-9C61-BBA901FD0764}"/>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2483399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61A75A8-6042-0B4F-932B-2B6E7A71BB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82BFDB75-FC4C-9E46-8267-F3A29FEAC8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endParaRPr lang="es-GT"/>
          </a:p>
        </p:txBody>
      </p:sp>
      <p:sp>
        <p:nvSpPr>
          <p:cNvPr id="4" name="Marcador de fecha 3">
            <a:extLst>
              <a:ext uri="{FF2B5EF4-FFF2-40B4-BE49-F238E27FC236}">
                <a16:creationId xmlns:a16="http://schemas.microsoft.com/office/drawing/2014/main" id="{B087E0F5-9507-234E-862A-A62C099BE0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52B0BA-3CCA-D246-BB92-D00AF938F3BB}" type="datetimeFigureOut">
              <a:rPr lang="es-GT" smtClean="0"/>
              <a:t>25/09/2026</a:t>
            </a:fld>
            <a:endParaRPr lang="es-GT"/>
          </a:p>
        </p:txBody>
      </p:sp>
      <p:sp>
        <p:nvSpPr>
          <p:cNvPr id="5" name="Marcador de pie de página 4">
            <a:extLst>
              <a:ext uri="{FF2B5EF4-FFF2-40B4-BE49-F238E27FC236}">
                <a16:creationId xmlns:a16="http://schemas.microsoft.com/office/drawing/2014/main" id="{439D3D20-0635-984A-A247-3DBABB9638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GT"/>
          </a:p>
        </p:txBody>
      </p:sp>
      <p:sp>
        <p:nvSpPr>
          <p:cNvPr id="6" name="Marcador de número de diapositiva 5">
            <a:extLst>
              <a:ext uri="{FF2B5EF4-FFF2-40B4-BE49-F238E27FC236}">
                <a16:creationId xmlns:a16="http://schemas.microsoft.com/office/drawing/2014/main" id="{EDBD18BA-F621-F448-A04A-BF0865C5F9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CCA97E-B1DA-9C4E-BAA5-F80DC6EF9D8E}" type="slidenum">
              <a:rPr lang="es-GT" smtClean="0"/>
              <a:t>‹Nº›</a:t>
            </a:fld>
            <a:endParaRPr lang="es-GT"/>
          </a:p>
        </p:txBody>
      </p:sp>
    </p:spTree>
    <p:extLst>
      <p:ext uri="{BB962C8B-B14F-4D97-AF65-F5344CB8AC3E}">
        <p14:creationId xmlns:p14="http://schemas.microsoft.com/office/powerpoint/2010/main" val="3301663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dti.cnc.gob.gt/transparenciaCOdede/estadisticaTransparenciaCodedepdf.php" TargetMode="Externa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x.com/CNCguatemala/status/2094895557143666819?s=48%E2%80%8B" TargetMode="External"/><Relationship Id="rId1" Type="http://schemas.openxmlformats.org/officeDocument/2006/relationships/slideLayout" Target="../slideLayouts/slideLayout1.xml"/><Relationship Id="rId5" Type="http://schemas.openxmlformats.org/officeDocument/2006/relationships/hyperlink" Target="https://acadeti.cnc.gob.gt/descargable/materialdescargable.ph" TargetMode="Externa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69519C6-B3F3-1F22-17F9-FB4B869EB98C}"/>
              </a:ext>
            </a:extLst>
          </p:cNvPr>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GT"/>
          </a:p>
        </p:txBody>
      </p:sp>
      <p:pic>
        <p:nvPicPr>
          <p:cNvPr id="2" name="Imagen 1">
            <a:extLst>
              <a:ext uri="{FF2B5EF4-FFF2-40B4-BE49-F238E27FC236}">
                <a16:creationId xmlns:a16="http://schemas.microsoft.com/office/drawing/2014/main" id="{61491B4B-58B3-C7D7-4FD1-2518BD7175DD}"/>
              </a:ext>
            </a:extLst>
          </p:cNvPr>
          <p:cNvPicPr>
            <a:picLocks noChangeAspect="1"/>
          </p:cNvPicPr>
          <p:nvPr/>
        </p:nvPicPr>
        <p:blipFill>
          <a:blip r:embed="rId2"/>
          <a:srcRect/>
          <a:stretch/>
        </p:blipFill>
        <p:spPr>
          <a:xfrm>
            <a:off x="2524240" y="1751465"/>
            <a:ext cx="7117688" cy="3380902"/>
          </a:xfrm>
          <a:prstGeom prst="rect">
            <a:avLst/>
          </a:prstGeom>
        </p:spPr>
      </p:pic>
    </p:spTree>
    <p:extLst>
      <p:ext uri="{BB962C8B-B14F-4D97-AF65-F5344CB8AC3E}">
        <p14:creationId xmlns:p14="http://schemas.microsoft.com/office/powerpoint/2010/main" val="346899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69519C6-B3F3-1F22-17F9-FB4B869EB98C}"/>
              </a:ext>
            </a:extLst>
          </p:cNvPr>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nvGrpSpPr>
          <p:cNvPr id="11" name="Grupo 10">
            <a:extLst>
              <a:ext uri="{FF2B5EF4-FFF2-40B4-BE49-F238E27FC236}">
                <a16:creationId xmlns:a16="http://schemas.microsoft.com/office/drawing/2014/main" id="{04E6BA7F-AD96-8A6F-CDC9-0BEDD17FE946}"/>
              </a:ext>
            </a:extLst>
          </p:cNvPr>
          <p:cNvGrpSpPr/>
          <p:nvPr/>
        </p:nvGrpSpPr>
        <p:grpSpPr>
          <a:xfrm rot="16200000">
            <a:off x="-3527584" y="3375000"/>
            <a:ext cx="7010766" cy="108000"/>
            <a:chOff x="-114000" y="6750000"/>
            <a:chExt cx="12420000" cy="108000"/>
          </a:xfrm>
        </p:grpSpPr>
        <p:sp>
          <p:nvSpPr>
            <p:cNvPr id="12" name="Rectángulo 11">
              <a:extLst>
                <a:ext uri="{FF2B5EF4-FFF2-40B4-BE49-F238E27FC236}">
                  <a16:creationId xmlns:a16="http://schemas.microsoft.com/office/drawing/2014/main" id="{38A7F18D-3925-C454-BA4A-665907AEC1D2}"/>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3B397E3F-66E2-4079-0E4C-946DEF87A250}"/>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a:extLst>
                <a:ext uri="{FF2B5EF4-FFF2-40B4-BE49-F238E27FC236}">
                  <a16:creationId xmlns:a16="http://schemas.microsoft.com/office/drawing/2014/main" id="{DD0E3011-4D31-B008-3DFE-4AB38627DBE7}"/>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5" name="Título 1">
            <a:extLst>
              <a:ext uri="{FF2B5EF4-FFF2-40B4-BE49-F238E27FC236}">
                <a16:creationId xmlns:a16="http://schemas.microsoft.com/office/drawing/2014/main" id="{3E3E9F08-38FD-2302-C417-3D4BF13DCD1D}"/>
              </a:ext>
            </a:extLst>
          </p:cNvPr>
          <p:cNvSpPr txBox="1">
            <a:spLocks/>
          </p:cNvSpPr>
          <p:nvPr/>
        </p:nvSpPr>
        <p:spPr>
          <a:xfrm>
            <a:off x="573618" y="1167396"/>
            <a:ext cx="11032065" cy="452109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GT" sz="4200" b="1" dirty="0">
                <a:solidFill>
                  <a:schemeClr val="bg1"/>
                </a:solidFill>
                <a:latin typeface="Altivo Regular"/>
              </a:rPr>
              <a:t>Compromiso "Innovación digital y participación ciudadana para la auditoría social de proyectos de los CODEDE" </a:t>
            </a:r>
            <a:br>
              <a:rPr lang="es-GT" sz="4200" b="1" dirty="0">
                <a:latin typeface="Altivo Regular" panose="020B0000000000000000" pitchFamily="34" charset="77"/>
              </a:rPr>
            </a:br>
            <a:r>
              <a:rPr lang="es-GT" sz="3200" dirty="0">
                <a:solidFill>
                  <a:srgbClr val="23B2E3"/>
                </a:solidFill>
                <a:latin typeface="Altivo Regular"/>
              </a:rPr>
              <a:t> </a:t>
            </a:r>
            <a:endParaRPr lang="es-GT" sz="4200">
              <a:solidFill>
                <a:srgbClr val="23B2E3"/>
              </a:solidFill>
              <a:latin typeface="Altivo Regular"/>
            </a:endParaRPr>
          </a:p>
          <a:p>
            <a:r>
              <a:rPr lang="es-GT" sz="3200" dirty="0">
                <a:solidFill>
                  <a:srgbClr val="23B2E3"/>
                </a:solidFill>
                <a:latin typeface="Altivo Regular"/>
              </a:rPr>
              <a:t>7mo Plan de Acción Nacional de Gobierno Abierto</a:t>
            </a:r>
            <a:endParaRPr lang="es-GT" sz="4200" dirty="0">
              <a:solidFill>
                <a:srgbClr val="23B2E3"/>
              </a:solidFill>
              <a:latin typeface="Altivo Regular"/>
            </a:endParaRPr>
          </a:p>
          <a:p>
            <a:endParaRPr lang="es-GT" sz="2000" dirty="0">
              <a:solidFill>
                <a:srgbClr val="23B2E3"/>
              </a:solidFill>
              <a:latin typeface="Altivo Regular"/>
            </a:endParaRPr>
          </a:p>
          <a:p>
            <a:r>
              <a:rPr lang="es-GT" sz="2000" dirty="0">
                <a:solidFill>
                  <a:srgbClr val="23B2E3"/>
                </a:solidFill>
                <a:latin typeface="Altivo Regular"/>
              </a:rPr>
              <a:t>Septiembre 2026</a:t>
            </a:r>
            <a:endParaRPr lang="es-GT" dirty="0"/>
          </a:p>
        </p:txBody>
      </p:sp>
    </p:spTree>
    <p:extLst>
      <p:ext uri="{BB962C8B-B14F-4D97-AF65-F5344CB8AC3E}">
        <p14:creationId xmlns:p14="http://schemas.microsoft.com/office/powerpoint/2010/main" val="177022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p:cNvGrpSpPr/>
        <p:nvPr/>
      </p:nvGrpSpPr>
      <p:grpSpPr>
        <a:xfrm>
          <a:off x="0" y="0"/>
          <a:ext cx="0" cy="0"/>
          <a:chOff x="0" y="0"/>
          <a:chExt cx="0" cy="0"/>
        </a:xfrm>
      </p:grpSpPr>
      <p:grpSp>
        <p:nvGrpSpPr>
          <p:cNvPr id="15" name="Grupo 14">
            <a:extLst>
              <a:ext uri="{FF2B5EF4-FFF2-40B4-BE49-F238E27FC236}">
                <a16:creationId xmlns:a16="http://schemas.microsoft.com/office/drawing/2014/main" id="{EBAF4E52-ACD4-5923-DBE0-FA83EF22F05E}"/>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DF56E328-58CE-5966-9085-1942A13EC31E}"/>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187A2C3D-0916-29EF-4B33-44E8A8370D14}"/>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A16ACC58-829E-78E8-CEE7-F0B4574EAA89}"/>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0B768DD7-1935-0C58-9C9D-8C4958B41D73}"/>
              </a:ext>
            </a:extLst>
          </p:cNvPr>
          <p:cNvSpPr txBox="1">
            <a:spLocks/>
          </p:cNvSpPr>
          <p:nvPr/>
        </p:nvSpPr>
        <p:spPr>
          <a:xfrm>
            <a:off x="777940" y="1223385"/>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1: La Comisión Nacional contra la Corrupción, en coordinación con otras instituciones del Organismo Ejecutivo y el sector empresarial, realizarán articulación de esfuerzos para la mejora de </a:t>
            </a:r>
            <a:r>
              <a:rPr lang="es-GT" sz="2000" b="1">
                <a:solidFill>
                  <a:schemeClr val="bg1"/>
                </a:solidFill>
                <a:latin typeface="Altivo Regular"/>
              </a:rPr>
              <a:t>herramientas digitales que promuevan la auditoría social, como la plataforma "Transparencia CODEDE".</a:t>
            </a:r>
            <a:endParaRPr lang="es-GT" sz="2000" b="1" dirty="0">
              <a:solidFill>
                <a:schemeClr val="bg1"/>
              </a:solidFill>
              <a:latin typeface="Altivo Regular"/>
            </a:endParaRPr>
          </a:p>
        </p:txBody>
      </p:sp>
      <p:sp>
        <p:nvSpPr>
          <p:cNvPr id="3" name="Título 1">
            <a:extLst>
              <a:ext uri="{FF2B5EF4-FFF2-40B4-BE49-F238E27FC236}">
                <a16:creationId xmlns:a16="http://schemas.microsoft.com/office/drawing/2014/main" id="{87AA807B-F22B-DA47-99B5-1A6A587312B2}"/>
              </a:ext>
            </a:extLst>
          </p:cNvPr>
          <p:cNvSpPr txBox="1">
            <a:spLocks/>
          </p:cNvSpPr>
          <p:nvPr/>
        </p:nvSpPr>
        <p:spPr>
          <a:xfrm>
            <a:off x="389844" y="616718"/>
            <a:ext cx="3372032" cy="6157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dirty="0">
                <a:solidFill>
                  <a:srgbClr val="87C0D5"/>
                </a:solidFill>
                <a:latin typeface="Altivo Regular"/>
              </a:rPr>
              <a:t>Avances - septiembre 2026</a:t>
            </a:r>
            <a:endParaRPr lang="es-GT" sz="2800" dirty="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68336920-0630-E26E-10D0-7990629B095A}"/>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CCF14DB1-85F3-73E5-47DF-3B311777252D}"/>
              </a:ext>
            </a:extLst>
          </p:cNvPr>
          <p:cNvGraphicFramePr>
            <a:graphicFrameLocks noGrp="1"/>
          </p:cNvGraphicFramePr>
          <p:nvPr>
            <p:extLst>
              <p:ext uri="{D42A27DB-BD31-4B8C-83A1-F6EECF244321}">
                <p14:modId xmlns:p14="http://schemas.microsoft.com/office/powerpoint/2010/main" val="2491388154"/>
              </p:ext>
            </p:extLst>
          </p:nvPr>
        </p:nvGraphicFramePr>
        <p:xfrm>
          <a:off x="60960" y="2458720"/>
          <a:ext cx="12053937" cy="4206240"/>
        </p:xfrm>
        <a:graphic>
          <a:graphicData uri="http://schemas.openxmlformats.org/drawingml/2006/table">
            <a:tbl>
              <a:tblPr firstRow="1" bandRow="1">
                <a:tableStyleId>{5940675A-B579-460E-94D1-54222C63F5DA}</a:tableStyleId>
              </a:tblPr>
              <a:tblGrid>
                <a:gridCol w="397650">
                  <a:extLst>
                    <a:ext uri="{9D8B030D-6E8A-4147-A177-3AD203B41FA5}">
                      <a16:colId xmlns:a16="http://schemas.microsoft.com/office/drawing/2014/main" val="4017514690"/>
                    </a:ext>
                  </a:extLst>
                </a:gridCol>
                <a:gridCol w="1755496">
                  <a:extLst>
                    <a:ext uri="{9D8B030D-6E8A-4147-A177-3AD203B41FA5}">
                      <a16:colId xmlns:a16="http://schemas.microsoft.com/office/drawing/2014/main" val="483275009"/>
                    </a:ext>
                  </a:extLst>
                </a:gridCol>
                <a:gridCol w="1076574">
                  <a:extLst>
                    <a:ext uri="{9D8B030D-6E8A-4147-A177-3AD203B41FA5}">
                      <a16:colId xmlns:a16="http://schemas.microsoft.com/office/drawing/2014/main" val="3394009428"/>
                    </a:ext>
                  </a:extLst>
                </a:gridCol>
                <a:gridCol w="924560">
                  <a:extLst>
                    <a:ext uri="{9D8B030D-6E8A-4147-A177-3AD203B41FA5}">
                      <a16:colId xmlns:a16="http://schemas.microsoft.com/office/drawing/2014/main" val="499338383"/>
                    </a:ext>
                  </a:extLst>
                </a:gridCol>
                <a:gridCol w="908985">
                  <a:extLst>
                    <a:ext uri="{9D8B030D-6E8A-4147-A177-3AD203B41FA5}">
                      <a16:colId xmlns:a16="http://schemas.microsoft.com/office/drawing/2014/main" val="738306385"/>
                    </a:ext>
                  </a:extLst>
                </a:gridCol>
                <a:gridCol w="1026262">
                  <a:extLst>
                    <a:ext uri="{9D8B030D-6E8A-4147-A177-3AD203B41FA5}">
                      <a16:colId xmlns:a16="http://schemas.microsoft.com/office/drawing/2014/main" val="1552935065"/>
                    </a:ext>
                  </a:extLst>
                </a:gridCol>
                <a:gridCol w="251460">
                  <a:extLst>
                    <a:ext uri="{9D8B030D-6E8A-4147-A177-3AD203B41FA5}">
                      <a16:colId xmlns:a16="http://schemas.microsoft.com/office/drawing/2014/main" val="1414032914"/>
                    </a:ext>
                  </a:extLst>
                </a:gridCol>
                <a:gridCol w="251460">
                  <a:extLst>
                    <a:ext uri="{9D8B030D-6E8A-4147-A177-3AD203B41FA5}">
                      <a16:colId xmlns:a16="http://schemas.microsoft.com/office/drawing/2014/main" val="2428155502"/>
                    </a:ext>
                  </a:extLst>
                </a:gridCol>
                <a:gridCol w="251460">
                  <a:extLst>
                    <a:ext uri="{9D8B030D-6E8A-4147-A177-3AD203B41FA5}">
                      <a16:colId xmlns:a16="http://schemas.microsoft.com/office/drawing/2014/main" val="2121677974"/>
                    </a:ext>
                  </a:extLst>
                </a:gridCol>
                <a:gridCol w="251460">
                  <a:extLst>
                    <a:ext uri="{9D8B030D-6E8A-4147-A177-3AD203B41FA5}">
                      <a16:colId xmlns:a16="http://schemas.microsoft.com/office/drawing/2014/main" val="1699161700"/>
                    </a:ext>
                  </a:extLst>
                </a:gridCol>
                <a:gridCol w="251460">
                  <a:extLst>
                    <a:ext uri="{9D8B030D-6E8A-4147-A177-3AD203B41FA5}">
                      <a16:colId xmlns:a16="http://schemas.microsoft.com/office/drawing/2014/main" val="4239605161"/>
                    </a:ext>
                  </a:extLst>
                </a:gridCol>
                <a:gridCol w="251460">
                  <a:extLst>
                    <a:ext uri="{9D8B030D-6E8A-4147-A177-3AD203B41FA5}">
                      <a16:colId xmlns:a16="http://schemas.microsoft.com/office/drawing/2014/main" val="3821482988"/>
                    </a:ext>
                  </a:extLst>
                </a:gridCol>
                <a:gridCol w="251460">
                  <a:extLst>
                    <a:ext uri="{9D8B030D-6E8A-4147-A177-3AD203B41FA5}">
                      <a16:colId xmlns:a16="http://schemas.microsoft.com/office/drawing/2014/main" val="354848223"/>
                    </a:ext>
                  </a:extLst>
                </a:gridCol>
                <a:gridCol w="251460">
                  <a:extLst>
                    <a:ext uri="{9D8B030D-6E8A-4147-A177-3AD203B41FA5}">
                      <a16:colId xmlns:a16="http://schemas.microsoft.com/office/drawing/2014/main" val="1576829299"/>
                    </a:ext>
                  </a:extLst>
                </a:gridCol>
                <a:gridCol w="251460">
                  <a:extLst>
                    <a:ext uri="{9D8B030D-6E8A-4147-A177-3AD203B41FA5}">
                      <a16:colId xmlns:a16="http://schemas.microsoft.com/office/drawing/2014/main" val="2063434630"/>
                    </a:ext>
                  </a:extLst>
                </a:gridCol>
                <a:gridCol w="251460">
                  <a:extLst>
                    <a:ext uri="{9D8B030D-6E8A-4147-A177-3AD203B41FA5}">
                      <a16:colId xmlns:a16="http://schemas.microsoft.com/office/drawing/2014/main" val="4105572550"/>
                    </a:ext>
                  </a:extLst>
                </a:gridCol>
                <a:gridCol w="251460">
                  <a:extLst>
                    <a:ext uri="{9D8B030D-6E8A-4147-A177-3AD203B41FA5}">
                      <a16:colId xmlns:a16="http://schemas.microsoft.com/office/drawing/2014/main" val="3035440004"/>
                    </a:ext>
                  </a:extLst>
                </a:gridCol>
                <a:gridCol w="251460">
                  <a:extLst>
                    <a:ext uri="{9D8B030D-6E8A-4147-A177-3AD203B41FA5}">
                      <a16:colId xmlns:a16="http://schemas.microsoft.com/office/drawing/2014/main" val="3958395125"/>
                    </a:ext>
                  </a:extLst>
                </a:gridCol>
                <a:gridCol w="251460">
                  <a:extLst>
                    <a:ext uri="{9D8B030D-6E8A-4147-A177-3AD203B41FA5}">
                      <a16:colId xmlns:a16="http://schemas.microsoft.com/office/drawing/2014/main" val="2643146007"/>
                    </a:ext>
                  </a:extLst>
                </a:gridCol>
                <a:gridCol w="251460">
                  <a:extLst>
                    <a:ext uri="{9D8B030D-6E8A-4147-A177-3AD203B41FA5}">
                      <a16:colId xmlns:a16="http://schemas.microsoft.com/office/drawing/2014/main" val="1160594104"/>
                    </a:ext>
                  </a:extLst>
                </a:gridCol>
                <a:gridCol w="251460">
                  <a:extLst>
                    <a:ext uri="{9D8B030D-6E8A-4147-A177-3AD203B41FA5}">
                      <a16:colId xmlns:a16="http://schemas.microsoft.com/office/drawing/2014/main" val="3980943345"/>
                    </a:ext>
                  </a:extLst>
                </a:gridCol>
                <a:gridCol w="251460">
                  <a:extLst>
                    <a:ext uri="{9D8B030D-6E8A-4147-A177-3AD203B41FA5}">
                      <a16:colId xmlns:a16="http://schemas.microsoft.com/office/drawing/2014/main" val="3696266524"/>
                    </a:ext>
                  </a:extLst>
                </a:gridCol>
                <a:gridCol w="251460">
                  <a:extLst>
                    <a:ext uri="{9D8B030D-6E8A-4147-A177-3AD203B41FA5}">
                      <a16:colId xmlns:a16="http://schemas.microsoft.com/office/drawing/2014/main" val="273524105"/>
                    </a:ext>
                  </a:extLst>
                </a:gridCol>
                <a:gridCol w="251460">
                  <a:extLst>
                    <a:ext uri="{9D8B030D-6E8A-4147-A177-3AD203B41FA5}">
                      <a16:colId xmlns:a16="http://schemas.microsoft.com/office/drawing/2014/main" val="1627005287"/>
                    </a:ext>
                  </a:extLst>
                </a:gridCol>
                <a:gridCol w="251460">
                  <a:extLst>
                    <a:ext uri="{9D8B030D-6E8A-4147-A177-3AD203B41FA5}">
                      <a16:colId xmlns:a16="http://schemas.microsoft.com/office/drawing/2014/main" val="3496737700"/>
                    </a:ext>
                  </a:extLst>
                </a:gridCol>
                <a:gridCol w="1186670">
                  <a:extLst>
                    <a:ext uri="{9D8B030D-6E8A-4147-A177-3AD203B41FA5}">
                      <a16:colId xmlns:a16="http://schemas.microsoft.com/office/drawing/2014/main" val="1563157641"/>
                    </a:ext>
                  </a:extLst>
                </a:gridCol>
              </a:tblGrid>
              <a:tr h="249277">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dirty="0"/>
                        <a:t>Temporalidad de cumplimiento </a:t>
                      </a:r>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dirty="0"/>
                        <a:t>% Programado</a:t>
                      </a:r>
                    </a:p>
                  </a:txBody>
                  <a:tcPr>
                    <a:solidFill>
                      <a:srgbClr val="CAD9EC"/>
                    </a:solidFill>
                  </a:tcPr>
                </a:tc>
                <a:tc gridSpan="10">
                  <a:txBody>
                    <a:bodyPr/>
                    <a:lstStyle/>
                    <a:p>
                      <a:r>
                        <a:rPr lang="es-ES" sz="1100" dirty="0"/>
                        <a:t>2026</a:t>
                      </a:r>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dirty="0"/>
                        <a:t>2027</a:t>
                      </a:r>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325978">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3509060">
                <a:tc>
                  <a:txBody>
                    <a:bodyPr/>
                    <a:lstStyle/>
                    <a:p>
                      <a:r>
                        <a:rPr lang="es-ES" sz="1100" dirty="0">
                          <a:solidFill>
                            <a:srgbClr val="FF0000"/>
                          </a:solidFill>
                        </a:rPr>
                        <a:t>1.1</a:t>
                      </a:r>
                      <a:endParaRPr lang="es-ES" dirty="0"/>
                    </a:p>
                  </a:txBody>
                  <a:tcPr>
                    <a:solidFill>
                      <a:schemeClr val="bg1"/>
                    </a:solidFill>
                  </a:tcPr>
                </a:tc>
                <a:tc>
                  <a:txBody>
                    <a:bodyPr/>
                    <a:lstStyle/>
                    <a:p>
                      <a:r>
                        <a:rPr lang="es-ES" sz="1100" dirty="0"/>
                        <a:t>Incorporar acceso directo a "atlas de inversión pública" en la plataforma "Transparencia CODEDE" para la facilitación de información de proyectos de inversión que han finalizado exitosamente. </a:t>
                      </a:r>
                    </a:p>
                  </a:txBody>
                  <a:tcPr>
                    <a:solidFill>
                      <a:schemeClr val="bg1"/>
                    </a:solidFill>
                  </a:tcPr>
                </a:tc>
                <a:tc>
                  <a:txBody>
                    <a:bodyPr/>
                    <a:lstStyle/>
                    <a:p>
                      <a:r>
                        <a:rPr lang="es-ES" sz="1100" dirty="0"/>
                        <a:t>Dic- 26</a:t>
                      </a:r>
                    </a:p>
                  </a:txBody>
                  <a:tcPr>
                    <a:solidFill>
                      <a:schemeClr val="bg1"/>
                    </a:solidFill>
                  </a:tcPr>
                </a:tc>
                <a:tc>
                  <a:txBody>
                    <a:bodyPr/>
                    <a:lstStyle/>
                    <a:p>
                      <a:r>
                        <a:rPr lang="es-ES" sz="1100" dirty="0"/>
                        <a:t>CNC</a:t>
                      </a:r>
                    </a:p>
                  </a:txBody>
                  <a:tcPr>
                    <a:solidFill>
                      <a:schemeClr val="bg1"/>
                    </a:solidFill>
                  </a:tcPr>
                </a:tc>
                <a:tc>
                  <a:txBody>
                    <a:bodyPr/>
                    <a:lstStyle/>
                    <a:p>
                      <a:pPr lvl="0">
                        <a:buNone/>
                      </a:pPr>
                      <a:r>
                        <a:rPr lang="es-ES" sz="1100" b="0" i="0" u="none" strike="noStrike" noProof="0" dirty="0">
                          <a:latin typeface="Calibri"/>
                          <a:ea typeface="Calibri"/>
                          <a:cs typeface="Calibri"/>
                        </a:rPr>
                        <a:t>Incorporación de  acceso directo a "atlas de inversión pública" de SEGEPLAN a la plataforma Transparencia CODEDE para la rendición de cuentas sobre proyectos de inversión con mínimo un 90% de ejecución alcanzada. </a:t>
                      </a:r>
                      <a:endParaRPr lang="en-US" dirty="0"/>
                    </a:p>
                  </a:txBody>
                  <a:tcPr>
                    <a:solidFill>
                      <a:schemeClr val="bg1"/>
                    </a:solidFill>
                  </a:tcPr>
                </a:tc>
                <a:tc>
                  <a:txBody>
                    <a:bodyPr/>
                    <a:lstStyle/>
                    <a:p>
                      <a:r>
                        <a:rPr lang="es-ES" sz="1100" dirty="0">
                          <a:solidFill>
                            <a:srgbClr val="FF0000"/>
                          </a:solidFill>
                        </a:rPr>
                        <a:t>15%</a:t>
                      </a:r>
                    </a:p>
                  </a:txBody>
                  <a:tcPr>
                    <a:solidFill>
                      <a:schemeClr val="bg1"/>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r>
                        <a:rPr lang="es-ES" sz="1100" dirty="0"/>
                        <a:t>Dirección de Participación Ciudadana e Inclusión de la CNC con apoyo de SEGEPLAN.</a:t>
                      </a:r>
                    </a:p>
                  </a:txBody>
                  <a:tcPr>
                    <a:solidFill>
                      <a:schemeClr val="bg1"/>
                    </a:solidFill>
                  </a:tcPr>
                </a:tc>
                <a:extLst>
                  <a:ext uri="{0D108BD9-81ED-4DB2-BD59-A6C34878D82A}">
                    <a16:rowId xmlns:a16="http://schemas.microsoft.com/office/drawing/2014/main" val="3405097681"/>
                  </a:ext>
                </a:extLst>
              </a:tr>
            </a:tbl>
          </a:graphicData>
        </a:graphic>
      </p:graphicFrame>
    </p:spTree>
    <p:extLst>
      <p:ext uri="{BB962C8B-B14F-4D97-AF65-F5344CB8AC3E}">
        <p14:creationId xmlns:p14="http://schemas.microsoft.com/office/powerpoint/2010/main" val="106927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FC7C7F32-4761-A2DC-2437-8EF3B1E715AB}"/>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56C52F45-B45B-34D1-C160-D309421FD57E}"/>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EC923BEB-012D-A6F9-97DD-05C978FDC5E7}"/>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C1D2EF85-DE65-2128-D2FB-73678FD64346}"/>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EA45F08C-F481-4DCE-608E-14BB7F188455}"/>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2" name="Título 1">
            <a:extLst>
              <a:ext uri="{FF2B5EF4-FFF2-40B4-BE49-F238E27FC236}">
                <a16:creationId xmlns:a16="http://schemas.microsoft.com/office/drawing/2014/main" id="{75EE9C65-1A7B-8DC9-B8D5-FA1B6FB50C44}"/>
              </a:ext>
            </a:extLst>
          </p:cNvPr>
          <p:cNvSpPr txBox="1">
            <a:spLocks/>
          </p:cNvSpPr>
          <p:nvPr/>
        </p:nvSpPr>
        <p:spPr>
          <a:xfrm>
            <a:off x="8008379" y="326179"/>
            <a:ext cx="3446572" cy="60930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2000" b="1" dirty="0">
                <a:solidFill>
                  <a:schemeClr val="bg1"/>
                </a:solidFill>
                <a:latin typeface="Altivo Regular"/>
              </a:rPr>
              <a:t>Medio de verificación:  </a:t>
            </a:r>
            <a:endParaRPr lang="es-GT" sz="2000" b="1" dirty="0">
              <a:solidFill>
                <a:schemeClr val="bg1"/>
              </a:solidFill>
              <a:latin typeface="Altivo Regular"/>
            </a:endParaRPr>
          </a:p>
        </p:txBody>
      </p:sp>
      <p:sp>
        <p:nvSpPr>
          <p:cNvPr id="7" name="Título 1">
            <a:extLst>
              <a:ext uri="{FF2B5EF4-FFF2-40B4-BE49-F238E27FC236}">
                <a16:creationId xmlns:a16="http://schemas.microsoft.com/office/drawing/2014/main" id="{427706B5-1322-BF03-62C5-545AF50F6F85}"/>
              </a:ext>
            </a:extLst>
          </p:cNvPr>
          <p:cNvSpPr txBox="1">
            <a:spLocks/>
          </p:cNvSpPr>
          <p:nvPr/>
        </p:nvSpPr>
        <p:spPr>
          <a:xfrm>
            <a:off x="7613267" y="932957"/>
            <a:ext cx="4222683" cy="60930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a:buChar char="•"/>
            </a:pPr>
            <a:r>
              <a:rPr lang="es-ES" sz="1800" b="1" dirty="0">
                <a:solidFill>
                  <a:schemeClr val="bg1"/>
                </a:solidFill>
                <a:latin typeface="Altivo Regular"/>
              </a:rPr>
              <a:t>Informe técnico cargado en el Tablero de Cumplimiento.</a:t>
            </a:r>
            <a:endParaRPr lang="es-ES" dirty="0">
              <a:solidFill>
                <a:schemeClr val="bg1"/>
              </a:solidFill>
            </a:endParaRPr>
          </a:p>
        </p:txBody>
      </p:sp>
      <p:pic>
        <p:nvPicPr>
          <p:cNvPr id="10" name="Imagen 9">
            <a:extLst>
              <a:ext uri="{FF2B5EF4-FFF2-40B4-BE49-F238E27FC236}">
                <a16:creationId xmlns:a16="http://schemas.microsoft.com/office/drawing/2014/main" id="{FEF6F050-14DB-F6B3-3C9B-ADDB0455B131}"/>
              </a:ext>
            </a:extLst>
          </p:cNvPr>
          <p:cNvPicPr>
            <a:picLocks noChangeAspect="1"/>
          </p:cNvPicPr>
          <p:nvPr/>
        </p:nvPicPr>
        <p:blipFill>
          <a:blip r:embed="rId2"/>
          <a:stretch>
            <a:fillRect/>
          </a:stretch>
        </p:blipFill>
        <p:spPr>
          <a:xfrm>
            <a:off x="529" y="188207"/>
            <a:ext cx="6772275" cy="3800475"/>
          </a:xfrm>
          <a:prstGeom prst="rect">
            <a:avLst/>
          </a:prstGeom>
        </p:spPr>
      </p:pic>
      <p:pic>
        <p:nvPicPr>
          <p:cNvPr id="14" name="Imagen 13">
            <a:extLst>
              <a:ext uri="{FF2B5EF4-FFF2-40B4-BE49-F238E27FC236}">
                <a16:creationId xmlns:a16="http://schemas.microsoft.com/office/drawing/2014/main" id="{79203588-C40A-F33D-B3AC-3003248B6D1A}"/>
              </a:ext>
            </a:extLst>
          </p:cNvPr>
          <p:cNvPicPr>
            <a:picLocks noChangeAspect="1"/>
          </p:cNvPicPr>
          <p:nvPr/>
        </p:nvPicPr>
        <p:blipFill>
          <a:blip r:embed="rId3"/>
          <a:stretch>
            <a:fillRect/>
          </a:stretch>
        </p:blipFill>
        <p:spPr>
          <a:xfrm>
            <a:off x="5414433" y="2746375"/>
            <a:ext cx="6781800" cy="3905250"/>
          </a:xfrm>
          <a:prstGeom prst="rect">
            <a:avLst/>
          </a:prstGeom>
        </p:spPr>
      </p:pic>
    </p:spTree>
    <p:extLst>
      <p:ext uri="{BB962C8B-B14F-4D97-AF65-F5344CB8AC3E}">
        <p14:creationId xmlns:p14="http://schemas.microsoft.com/office/powerpoint/2010/main" val="149345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DDEADF5F-8B81-C479-DB66-7A24E268A8E1}"/>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50A9783F-BC55-A8BB-972B-4E51AF76C887}"/>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7090DA7D-6B32-48E7-0958-55D41643894E}"/>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FFE6AC01-A43D-CF25-A153-C52580A4B95F}"/>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EA7063BE-16A0-EC45-F973-DBB5D3541DB2}"/>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96F487DC-18DE-F1E9-B7E8-5168740A699D}"/>
              </a:ext>
            </a:extLst>
          </p:cNvPr>
          <p:cNvSpPr txBox="1">
            <a:spLocks/>
          </p:cNvSpPr>
          <p:nvPr/>
        </p:nvSpPr>
        <p:spPr>
          <a:xfrm>
            <a:off x="777940" y="1477385"/>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1: La Comisión Nacional contra la Corrupción, en coordinación con otras instituciones del Organismo Ejecutivo y el sector empresarial, realizarán articulación de esfuerzos para la mejora de </a:t>
            </a:r>
            <a:r>
              <a:rPr lang="es-GT" sz="2000" b="1">
                <a:solidFill>
                  <a:schemeClr val="bg1"/>
                </a:solidFill>
                <a:latin typeface="Altivo Regular"/>
              </a:rPr>
              <a:t>herramientas digitales que promuevan la auditoría social, como la plataforma "Transparencia CODEDE".</a:t>
            </a:r>
            <a:endParaRPr lang="es-GT" sz="2000" b="1" dirty="0">
              <a:solidFill>
                <a:schemeClr val="bg1"/>
              </a:solidFill>
              <a:latin typeface="Altivo Regular"/>
            </a:endParaRPr>
          </a:p>
        </p:txBody>
      </p:sp>
      <p:sp>
        <p:nvSpPr>
          <p:cNvPr id="3" name="Título 1">
            <a:extLst>
              <a:ext uri="{FF2B5EF4-FFF2-40B4-BE49-F238E27FC236}">
                <a16:creationId xmlns:a16="http://schemas.microsoft.com/office/drawing/2014/main" id="{3451EFCB-4DBC-3A09-B146-B7AD5DCEC8A0}"/>
              </a:ext>
            </a:extLst>
          </p:cNvPr>
          <p:cNvSpPr txBox="1">
            <a:spLocks/>
          </p:cNvSpPr>
          <p:nvPr/>
        </p:nvSpPr>
        <p:spPr>
          <a:xfrm>
            <a:off x="389844" y="626878"/>
            <a:ext cx="3392352" cy="6056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dirty="0">
                <a:solidFill>
                  <a:srgbClr val="87C0D5"/>
                </a:solidFill>
                <a:latin typeface="Altivo Regular"/>
              </a:rPr>
              <a:t>Avances - septiembre 2026</a:t>
            </a:r>
            <a:endParaRPr lang="es-GT" sz="2800" dirty="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C9E6C2C6-A154-FCBF-A645-2034326D7EFD}"/>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3DF18B63-BC6E-38AD-C737-4AB4D70A3A66}"/>
              </a:ext>
            </a:extLst>
          </p:cNvPr>
          <p:cNvGraphicFramePr>
            <a:graphicFrameLocks noGrp="1"/>
          </p:cNvGraphicFramePr>
          <p:nvPr>
            <p:extLst>
              <p:ext uri="{D42A27DB-BD31-4B8C-83A1-F6EECF244321}">
                <p14:modId xmlns:p14="http://schemas.microsoft.com/office/powerpoint/2010/main" val="2198314657"/>
              </p:ext>
            </p:extLst>
          </p:nvPr>
        </p:nvGraphicFramePr>
        <p:xfrm>
          <a:off x="92145" y="2950774"/>
          <a:ext cx="12011376" cy="1691640"/>
        </p:xfrm>
        <a:graphic>
          <a:graphicData uri="http://schemas.openxmlformats.org/drawingml/2006/table">
            <a:tbl>
              <a:tblPr firstRow="1" bandRow="1">
                <a:tableStyleId>{5940675A-B579-460E-94D1-54222C63F5DA}</a:tableStyleId>
              </a:tblPr>
              <a:tblGrid>
                <a:gridCol w="395324">
                  <a:extLst>
                    <a:ext uri="{9D8B030D-6E8A-4147-A177-3AD203B41FA5}">
                      <a16:colId xmlns:a16="http://schemas.microsoft.com/office/drawing/2014/main" val="4017514690"/>
                    </a:ext>
                  </a:extLst>
                </a:gridCol>
                <a:gridCol w="1745228">
                  <a:extLst>
                    <a:ext uri="{9D8B030D-6E8A-4147-A177-3AD203B41FA5}">
                      <a16:colId xmlns:a16="http://schemas.microsoft.com/office/drawing/2014/main" val="483275009"/>
                    </a:ext>
                  </a:extLst>
                </a:gridCol>
                <a:gridCol w="1070277">
                  <a:extLst>
                    <a:ext uri="{9D8B030D-6E8A-4147-A177-3AD203B41FA5}">
                      <a16:colId xmlns:a16="http://schemas.microsoft.com/office/drawing/2014/main" val="3394009428"/>
                    </a:ext>
                  </a:extLst>
                </a:gridCol>
                <a:gridCol w="836854">
                  <a:extLst>
                    <a:ext uri="{9D8B030D-6E8A-4147-A177-3AD203B41FA5}">
                      <a16:colId xmlns:a16="http://schemas.microsoft.com/office/drawing/2014/main" val="499338383"/>
                    </a:ext>
                  </a:extLst>
                </a:gridCol>
                <a:gridCol w="985965">
                  <a:extLst>
                    <a:ext uri="{9D8B030D-6E8A-4147-A177-3AD203B41FA5}">
                      <a16:colId xmlns:a16="http://schemas.microsoft.com/office/drawing/2014/main" val="738306385"/>
                    </a:ext>
                  </a:extLst>
                </a:gridCol>
                <a:gridCol w="1020260">
                  <a:extLst>
                    <a:ext uri="{9D8B030D-6E8A-4147-A177-3AD203B41FA5}">
                      <a16:colId xmlns:a16="http://schemas.microsoft.com/office/drawing/2014/main" val="1552935065"/>
                    </a:ext>
                  </a:extLst>
                </a:gridCol>
                <a:gridCol w="251460">
                  <a:extLst>
                    <a:ext uri="{9D8B030D-6E8A-4147-A177-3AD203B41FA5}">
                      <a16:colId xmlns:a16="http://schemas.microsoft.com/office/drawing/2014/main" val="1414032914"/>
                    </a:ext>
                  </a:extLst>
                </a:gridCol>
                <a:gridCol w="251460">
                  <a:extLst>
                    <a:ext uri="{9D8B030D-6E8A-4147-A177-3AD203B41FA5}">
                      <a16:colId xmlns:a16="http://schemas.microsoft.com/office/drawing/2014/main" val="2428155502"/>
                    </a:ext>
                  </a:extLst>
                </a:gridCol>
                <a:gridCol w="251460">
                  <a:extLst>
                    <a:ext uri="{9D8B030D-6E8A-4147-A177-3AD203B41FA5}">
                      <a16:colId xmlns:a16="http://schemas.microsoft.com/office/drawing/2014/main" val="2121677974"/>
                    </a:ext>
                  </a:extLst>
                </a:gridCol>
                <a:gridCol w="251460">
                  <a:extLst>
                    <a:ext uri="{9D8B030D-6E8A-4147-A177-3AD203B41FA5}">
                      <a16:colId xmlns:a16="http://schemas.microsoft.com/office/drawing/2014/main" val="1699161700"/>
                    </a:ext>
                  </a:extLst>
                </a:gridCol>
                <a:gridCol w="251460">
                  <a:extLst>
                    <a:ext uri="{9D8B030D-6E8A-4147-A177-3AD203B41FA5}">
                      <a16:colId xmlns:a16="http://schemas.microsoft.com/office/drawing/2014/main" val="4239605161"/>
                    </a:ext>
                  </a:extLst>
                </a:gridCol>
                <a:gridCol w="251460">
                  <a:extLst>
                    <a:ext uri="{9D8B030D-6E8A-4147-A177-3AD203B41FA5}">
                      <a16:colId xmlns:a16="http://schemas.microsoft.com/office/drawing/2014/main" val="3821482988"/>
                    </a:ext>
                  </a:extLst>
                </a:gridCol>
                <a:gridCol w="251460">
                  <a:extLst>
                    <a:ext uri="{9D8B030D-6E8A-4147-A177-3AD203B41FA5}">
                      <a16:colId xmlns:a16="http://schemas.microsoft.com/office/drawing/2014/main" val="354848223"/>
                    </a:ext>
                  </a:extLst>
                </a:gridCol>
                <a:gridCol w="251460">
                  <a:extLst>
                    <a:ext uri="{9D8B030D-6E8A-4147-A177-3AD203B41FA5}">
                      <a16:colId xmlns:a16="http://schemas.microsoft.com/office/drawing/2014/main" val="1576829299"/>
                    </a:ext>
                  </a:extLst>
                </a:gridCol>
                <a:gridCol w="251460">
                  <a:extLst>
                    <a:ext uri="{9D8B030D-6E8A-4147-A177-3AD203B41FA5}">
                      <a16:colId xmlns:a16="http://schemas.microsoft.com/office/drawing/2014/main" val="2063434630"/>
                    </a:ext>
                  </a:extLst>
                </a:gridCol>
                <a:gridCol w="251460">
                  <a:extLst>
                    <a:ext uri="{9D8B030D-6E8A-4147-A177-3AD203B41FA5}">
                      <a16:colId xmlns:a16="http://schemas.microsoft.com/office/drawing/2014/main" val="4105572550"/>
                    </a:ext>
                  </a:extLst>
                </a:gridCol>
                <a:gridCol w="251460">
                  <a:extLst>
                    <a:ext uri="{9D8B030D-6E8A-4147-A177-3AD203B41FA5}">
                      <a16:colId xmlns:a16="http://schemas.microsoft.com/office/drawing/2014/main" val="3035440004"/>
                    </a:ext>
                  </a:extLst>
                </a:gridCol>
                <a:gridCol w="251460">
                  <a:extLst>
                    <a:ext uri="{9D8B030D-6E8A-4147-A177-3AD203B41FA5}">
                      <a16:colId xmlns:a16="http://schemas.microsoft.com/office/drawing/2014/main" val="3958395125"/>
                    </a:ext>
                  </a:extLst>
                </a:gridCol>
                <a:gridCol w="251460">
                  <a:extLst>
                    <a:ext uri="{9D8B030D-6E8A-4147-A177-3AD203B41FA5}">
                      <a16:colId xmlns:a16="http://schemas.microsoft.com/office/drawing/2014/main" val="2643146007"/>
                    </a:ext>
                  </a:extLst>
                </a:gridCol>
                <a:gridCol w="251460">
                  <a:extLst>
                    <a:ext uri="{9D8B030D-6E8A-4147-A177-3AD203B41FA5}">
                      <a16:colId xmlns:a16="http://schemas.microsoft.com/office/drawing/2014/main" val="1160594104"/>
                    </a:ext>
                  </a:extLst>
                </a:gridCol>
                <a:gridCol w="251460">
                  <a:extLst>
                    <a:ext uri="{9D8B030D-6E8A-4147-A177-3AD203B41FA5}">
                      <a16:colId xmlns:a16="http://schemas.microsoft.com/office/drawing/2014/main" val="3980943345"/>
                    </a:ext>
                  </a:extLst>
                </a:gridCol>
                <a:gridCol w="251460">
                  <a:extLst>
                    <a:ext uri="{9D8B030D-6E8A-4147-A177-3AD203B41FA5}">
                      <a16:colId xmlns:a16="http://schemas.microsoft.com/office/drawing/2014/main" val="3696266524"/>
                    </a:ext>
                  </a:extLst>
                </a:gridCol>
                <a:gridCol w="251460">
                  <a:extLst>
                    <a:ext uri="{9D8B030D-6E8A-4147-A177-3AD203B41FA5}">
                      <a16:colId xmlns:a16="http://schemas.microsoft.com/office/drawing/2014/main" val="273524105"/>
                    </a:ext>
                  </a:extLst>
                </a:gridCol>
                <a:gridCol w="251460">
                  <a:extLst>
                    <a:ext uri="{9D8B030D-6E8A-4147-A177-3AD203B41FA5}">
                      <a16:colId xmlns:a16="http://schemas.microsoft.com/office/drawing/2014/main" val="1627005287"/>
                    </a:ext>
                  </a:extLst>
                </a:gridCol>
                <a:gridCol w="251460">
                  <a:extLst>
                    <a:ext uri="{9D8B030D-6E8A-4147-A177-3AD203B41FA5}">
                      <a16:colId xmlns:a16="http://schemas.microsoft.com/office/drawing/2014/main" val="3496737700"/>
                    </a:ext>
                  </a:extLst>
                </a:gridCol>
                <a:gridCol w="1179728">
                  <a:extLst>
                    <a:ext uri="{9D8B030D-6E8A-4147-A177-3AD203B41FA5}">
                      <a16:colId xmlns:a16="http://schemas.microsoft.com/office/drawing/2014/main" val="1563157641"/>
                    </a:ext>
                  </a:extLst>
                </a:gridCol>
              </a:tblGrid>
              <a:tr h="218440">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dirty="0"/>
                        <a:t>Temporalidad de cumplimiento </a:t>
                      </a:r>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dirty="0"/>
                        <a:t>% Programado</a:t>
                      </a:r>
                    </a:p>
                  </a:txBody>
                  <a:tcPr>
                    <a:solidFill>
                      <a:srgbClr val="CAD9EC"/>
                    </a:solidFill>
                  </a:tcPr>
                </a:tc>
                <a:tc gridSpan="10">
                  <a:txBody>
                    <a:bodyPr/>
                    <a:lstStyle/>
                    <a:p>
                      <a:r>
                        <a:rPr lang="es-ES" sz="1100" dirty="0"/>
                        <a:t>2026</a:t>
                      </a:r>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dirty="0"/>
                        <a:t>2027</a:t>
                      </a:r>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218440">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264160">
                <a:tc>
                  <a:txBody>
                    <a:bodyPr/>
                    <a:lstStyle/>
                    <a:p>
                      <a:r>
                        <a:rPr lang="es-ES" sz="1100" dirty="0">
                          <a:solidFill>
                            <a:srgbClr val="FF0000"/>
                          </a:solidFill>
                        </a:rPr>
                        <a:t>1.2</a:t>
                      </a:r>
                      <a:endParaRPr lang="es-ES" dirty="0"/>
                    </a:p>
                  </a:txBody>
                  <a:tcPr>
                    <a:solidFill>
                      <a:schemeClr val="bg1"/>
                    </a:solidFill>
                  </a:tcPr>
                </a:tc>
                <a:tc>
                  <a:txBody>
                    <a:bodyPr/>
                    <a:lstStyle/>
                    <a:p>
                      <a:r>
                        <a:rPr lang="es-ES" sz="1100" dirty="0"/>
                        <a:t>Incorporar información de Guatecompras a través de la creación de un servicio web (API) que pueda ser consultado por: año, mes, </a:t>
                      </a:r>
                      <a:r>
                        <a:rPr lang="es-ES" sz="1100" dirty="0" err="1"/>
                        <a:t>nog</a:t>
                      </a:r>
                      <a:r>
                        <a:rPr lang="es-ES" sz="1100" dirty="0"/>
                        <a:t> y </a:t>
                      </a:r>
                      <a:r>
                        <a:rPr lang="es-ES" sz="1100" dirty="0" err="1"/>
                        <a:t>snip</a:t>
                      </a:r>
                      <a:endParaRPr lang="es-ES" dirty="0" err="1"/>
                    </a:p>
                  </a:txBody>
                  <a:tcPr>
                    <a:solidFill>
                      <a:schemeClr val="bg1"/>
                    </a:solidFill>
                  </a:tcPr>
                </a:tc>
                <a:tc>
                  <a:txBody>
                    <a:bodyPr/>
                    <a:lstStyle/>
                    <a:p>
                      <a:r>
                        <a:rPr lang="es-ES" sz="1100" dirty="0"/>
                        <a:t>Dic- 26</a:t>
                      </a:r>
                    </a:p>
                  </a:txBody>
                  <a:tcPr>
                    <a:solidFill>
                      <a:schemeClr val="bg1"/>
                    </a:solidFill>
                  </a:tcPr>
                </a:tc>
                <a:tc>
                  <a:txBody>
                    <a:bodyPr/>
                    <a:lstStyle/>
                    <a:p>
                      <a:r>
                        <a:rPr lang="es-ES" sz="1100" dirty="0"/>
                        <a:t>CNC</a:t>
                      </a:r>
                    </a:p>
                  </a:txBody>
                  <a:tcPr>
                    <a:solidFill>
                      <a:schemeClr val="bg1"/>
                    </a:solidFill>
                  </a:tcPr>
                </a:tc>
                <a:tc>
                  <a:txBody>
                    <a:bodyPr/>
                    <a:lstStyle/>
                    <a:p>
                      <a:pPr lvl="0">
                        <a:buNone/>
                      </a:pPr>
                      <a:r>
                        <a:rPr lang="es-ES" sz="1100" b="0" i="0" u="none" strike="noStrike" noProof="0" dirty="0">
                          <a:latin typeface="Calibri"/>
                          <a:ea typeface="Calibri"/>
                          <a:cs typeface="Calibri"/>
                        </a:rPr>
                        <a:t>Actualización de la plataforma "Transparencia CODEDE". </a:t>
                      </a:r>
                      <a:endParaRPr lang="es-ES" dirty="0"/>
                    </a:p>
                  </a:txBody>
                  <a:tcPr>
                    <a:solidFill>
                      <a:schemeClr val="bg1"/>
                    </a:solidFill>
                  </a:tcPr>
                </a:tc>
                <a:tc>
                  <a:txBody>
                    <a:bodyPr/>
                    <a:lstStyle/>
                    <a:p>
                      <a:r>
                        <a:rPr lang="es-ES" sz="1100" dirty="0">
                          <a:solidFill>
                            <a:srgbClr val="FF0000"/>
                          </a:solidFill>
                        </a:rPr>
                        <a:t>15%</a:t>
                      </a:r>
                    </a:p>
                  </a:txBody>
                  <a:tcPr>
                    <a:solidFill>
                      <a:schemeClr val="bg1"/>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r>
                        <a:rPr lang="es-ES" sz="1100" dirty="0"/>
                        <a:t>Dirección de Participación Ciudadana e Inclusión de la CNC con apoyo de MINFIN</a:t>
                      </a:r>
                    </a:p>
                  </a:txBody>
                  <a:tcPr>
                    <a:solidFill>
                      <a:schemeClr val="bg1"/>
                    </a:solidFill>
                  </a:tcPr>
                </a:tc>
                <a:extLst>
                  <a:ext uri="{0D108BD9-81ED-4DB2-BD59-A6C34878D82A}">
                    <a16:rowId xmlns:a16="http://schemas.microsoft.com/office/drawing/2014/main" val="3405097681"/>
                  </a:ext>
                </a:extLst>
              </a:tr>
            </a:tbl>
          </a:graphicData>
        </a:graphic>
      </p:graphicFrame>
      <p:sp>
        <p:nvSpPr>
          <p:cNvPr id="4" name="Título 1">
            <a:extLst>
              <a:ext uri="{FF2B5EF4-FFF2-40B4-BE49-F238E27FC236}">
                <a16:creationId xmlns:a16="http://schemas.microsoft.com/office/drawing/2014/main" id="{FBFCB39D-894E-5320-F1AF-20B4D80DEDC5}"/>
              </a:ext>
            </a:extLst>
          </p:cNvPr>
          <p:cNvSpPr txBox="1">
            <a:spLocks/>
          </p:cNvSpPr>
          <p:nvPr/>
        </p:nvSpPr>
        <p:spPr>
          <a:xfrm>
            <a:off x="388379" y="4837219"/>
            <a:ext cx="11666012" cy="144242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a:buChar char="•"/>
            </a:pPr>
            <a:r>
              <a:rPr lang="es-ES" sz="1400" dirty="0">
                <a:solidFill>
                  <a:schemeClr val="bg1"/>
                </a:solidFill>
                <a:latin typeface="Altivo Regular"/>
              </a:rPr>
              <a:t>Actualmente se encuentra en elaboración un convenio interinstitucional entre la Comisión y el Ministerio de Finanzas Públicas para el traslado de información. </a:t>
            </a:r>
            <a:endParaRPr lang="es-ES" sz="2000" b="1" dirty="0">
              <a:solidFill>
                <a:schemeClr val="bg1"/>
              </a:solidFill>
              <a:latin typeface="Altivo Regular"/>
            </a:endParaRPr>
          </a:p>
        </p:txBody>
      </p:sp>
    </p:spTree>
    <p:extLst>
      <p:ext uri="{BB962C8B-B14F-4D97-AF65-F5344CB8AC3E}">
        <p14:creationId xmlns:p14="http://schemas.microsoft.com/office/powerpoint/2010/main" val="168454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C84769F5-5071-E454-FE1A-046CB1C3E048}"/>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4D00D023-22F1-D450-2096-8477435C5A3F}"/>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0CC0BCDC-C38E-E37C-56D7-B8E8058FDD41}"/>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901D61AB-8206-03B4-FB4C-153845823C75}"/>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EF100C3A-749C-1072-2E7E-112EF9C12AA3}"/>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EC2C02F5-7533-F4C8-505D-7874657DDA43}"/>
              </a:ext>
            </a:extLst>
          </p:cNvPr>
          <p:cNvSpPr txBox="1">
            <a:spLocks/>
          </p:cNvSpPr>
          <p:nvPr/>
        </p:nvSpPr>
        <p:spPr>
          <a:xfrm>
            <a:off x="777940" y="1010025"/>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1: La Comisión Nacional contra la Corrupción, en coordinación con otras instituciones del Organismo Ejecutivo y el sector empresarial, realizarán articulación de esfuerzos para la mejora de </a:t>
            </a:r>
            <a:r>
              <a:rPr lang="es-GT" sz="2000" b="1">
                <a:solidFill>
                  <a:schemeClr val="bg1"/>
                </a:solidFill>
                <a:latin typeface="Altivo Regular"/>
              </a:rPr>
              <a:t>herramientas digitales que promuevan la auditoría social, como la plataforma "Transparencia CODEDE".</a:t>
            </a:r>
            <a:endParaRPr lang="es-GT" sz="2000" b="1" dirty="0">
              <a:solidFill>
                <a:schemeClr val="bg1"/>
              </a:solidFill>
              <a:latin typeface="Altivo Regular"/>
            </a:endParaRPr>
          </a:p>
        </p:txBody>
      </p:sp>
      <p:sp>
        <p:nvSpPr>
          <p:cNvPr id="3" name="Título 1">
            <a:extLst>
              <a:ext uri="{FF2B5EF4-FFF2-40B4-BE49-F238E27FC236}">
                <a16:creationId xmlns:a16="http://schemas.microsoft.com/office/drawing/2014/main" id="{E68B49A5-E91B-4D78-B04C-BBB82AA7CE6B}"/>
              </a:ext>
            </a:extLst>
          </p:cNvPr>
          <p:cNvSpPr txBox="1">
            <a:spLocks/>
          </p:cNvSpPr>
          <p:nvPr/>
        </p:nvSpPr>
        <p:spPr>
          <a:xfrm>
            <a:off x="389844" y="311918"/>
            <a:ext cx="3392352" cy="6056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dirty="0">
                <a:solidFill>
                  <a:srgbClr val="87C0D5"/>
                </a:solidFill>
                <a:latin typeface="Altivo Regular"/>
              </a:rPr>
              <a:t>Avances - septiembre 2026</a:t>
            </a:r>
            <a:endParaRPr lang="es-GT" sz="2800" dirty="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9D106FDC-75A7-5D57-9B64-6B1506FFFE24}"/>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FC4B4D82-7A42-6AD0-AD7C-BB960BDCDC32}"/>
              </a:ext>
            </a:extLst>
          </p:cNvPr>
          <p:cNvGraphicFramePr>
            <a:graphicFrameLocks noGrp="1"/>
          </p:cNvGraphicFramePr>
          <p:nvPr>
            <p:extLst>
              <p:ext uri="{D42A27DB-BD31-4B8C-83A1-F6EECF244321}">
                <p14:modId xmlns:p14="http://schemas.microsoft.com/office/powerpoint/2010/main" val="1328597120"/>
              </p:ext>
            </p:extLst>
          </p:nvPr>
        </p:nvGraphicFramePr>
        <p:xfrm>
          <a:off x="92145" y="2422454"/>
          <a:ext cx="12011376" cy="3794760"/>
        </p:xfrm>
        <a:graphic>
          <a:graphicData uri="http://schemas.openxmlformats.org/drawingml/2006/table">
            <a:tbl>
              <a:tblPr firstRow="1" bandRow="1">
                <a:tableStyleId>{5940675A-B579-460E-94D1-54222C63F5DA}</a:tableStyleId>
              </a:tblPr>
              <a:tblGrid>
                <a:gridCol w="395324">
                  <a:extLst>
                    <a:ext uri="{9D8B030D-6E8A-4147-A177-3AD203B41FA5}">
                      <a16:colId xmlns:a16="http://schemas.microsoft.com/office/drawing/2014/main" val="4017514690"/>
                    </a:ext>
                  </a:extLst>
                </a:gridCol>
                <a:gridCol w="1745228">
                  <a:extLst>
                    <a:ext uri="{9D8B030D-6E8A-4147-A177-3AD203B41FA5}">
                      <a16:colId xmlns:a16="http://schemas.microsoft.com/office/drawing/2014/main" val="483275009"/>
                    </a:ext>
                  </a:extLst>
                </a:gridCol>
                <a:gridCol w="1070277">
                  <a:extLst>
                    <a:ext uri="{9D8B030D-6E8A-4147-A177-3AD203B41FA5}">
                      <a16:colId xmlns:a16="http://schemas.microsoft.com/office/drawing/2014/main" val="3394009428"/>
                    </a:ext>
                  </a:extLst>
                </a:gridCol>
                <a:gridCol w="836854">
                  <a:extLst>
                    <a:ext uri="{9D8B030D-6E8A-4147-A177-3AD203B41FA5}">
                      <a16:colId xmlns:a16="http://schemas.microsoft.com/office/drawing/2014/main" val="499338383"/>
                    </a:ext>
                  </a:extLst>
                </a:gridCol>
                <a:gridCol w="985965">
                  <a:extLst>
                    <a:ext uri="{9D8B030D-6E8A-4147-A177-3AD203B41FA5}">
                      <a16:colId xmlns:a16="http://schemas.microsoft.com/office/drawing/2014/main" val="738306385"/>
                    </a:ext>
                  </a:extLst>
                </a:gridCol>
                <a:gridCol w="1020260">
                  <a:extLst>
                    <a:ext uri="{9D8B030D-6E8A-4147-A177-3AD203B41FA5}">
                      <a16:colId xmlns:a16="http://schemas.microsoft.com/office/drawing/2014/main" val="1552935065"/>
                    </a:ext>
                  </a:extLst>
                </a:gridCol>
                <a:gridCol w="251460">
                  <a:extLst>
                    <a:ext uri="{9D8B030D-6E8A-4147-A177-3AD203B41FA5}">
                      <a16:colId xmlns:a16="http://schemas.microsoft.com/office/drawing/2014/main" val="1414032914"/>
                    </a:ext>
                  </a:extLst>
                </a:gridCol>
                <a:gridCol w="251460">
                  <a:extLst>
                    <a:ext uri="{9D8B030D-6E8A-4147-A177-3AD203B41FA5}">
                      <a16:colId xmlns:a16="http://schemas.microsoft.com/office/drawing/2014/main" val="2428155502"/>
                    </a:ext>
                  </a:extLst>
                </a:gridCol>
                <a:gridCol w="251460">
                  <a:extLst>
                    <a:ext uri="{9D8B030D-6E8A-4147-A177-3AD203B41FA5}">
                      <a16:colId xmlns:a16="http://schemas.microsoft.com/office/drawing/2014/main" val="2121677974"/>
                    </a:ext>
                  </a:extLst>
                </a:gridCol>
                <a:gridCol w="251460">
                  <a:extLst>
                    <a:ext uri="{9D8B030D-6E8A-4147-A177-3AD203B41FA5}">
                      <a16:colId xmlns:a16="http://schemas.microsoft.com/office/drawing/2014/main" val="1699161700"/>
                    </a:ext>
                  </a:extLst>
                </a:gridCol>
                <a:gridCol w="251460">
                  <a:extLst>
                    <a:ext uri="{9D8B030D-6E8A-4147-A177-3AD203B41FA5}">
                      <a16:colId xmlns:a16="http://schemas.microsoft.com/office/drawing/2014/main" val="4239605161"/>
                    </a:ext>
                  </a:extLst>
                </a:gridCol>
                <a:gridCol w="251460">
                  <a:extLst>
                    <a:ext uri="{9D8B030D-6E8A-4147-A177-3AD203B41FA5}">
                      <a16:colId xmlns:a16="http://schemas.microsoft.com/office/drawing/2014/main" val="3821482988"/>
                    </a:ext>
                  </a:extLst>
                </a:gridCol>
                <a:gridCol w="251460">
                  <a:extLst>
                    <a:ext uri="{9D8B030D-6E8A-4147-A177-3AD203B41FA5}">
                      <a16:colId xmlns:a16="http://schemas.microsoft.com/office/drawing/2014/main" val="354848223"/>
                    </a:ext>
                  </a:extLst>
                </a:gridCol>
                <a:gridCol w="251460">
                  <a:extLst>
                    <a:ext uri="{9D8B030D-6E8A-4147-A177-3AD203B41FA5}">
                      <a16:colId xmlns:a16="http://schemas.microsoft.com/office/drawing/2014/main" val="1576829299"/>
                    </a:ext>
                  </a:extLst>
                </a:gridCol>
                <a:gridCol w="251460">
                  <a:extLst>
                    <a:ext uri="{9D8B030D-6E8A-4147-A177-3AD203B41FA5}">
                      <a16:colId xmlns:a16="http://schemas.microsoft.com/office/drawing/2014/main" val="2063434630"/>
                    </a:ext>
                  </a:extLst>
                </a:gridCol>
                <a:gridCol w="251460">
                  <a:extLst>
                    <a:ext uri="{9D8B030D-6E8A-4147-A177-3AD203B41FA5}">
                      <a16:colId xmlns:a16="http://schemas.microsoft.com/office/drawing/2014/main" val="4105572550"/>
                    </a:ext>
                  </a:extLst>
                </a:gridCol>
                <a:gridCol w="251460">
                  <a:extLst>
                    <a:ext uri="{9D8B030D-6E8A-4147-A177-3AD203B41FA5}">
                      <a16:colId xmlns:a16="http://schemas.microsoft.com/office/drawing/2014/main" val="3035440004"/>
                    </a:ext>
                  </a:extLst>
                </a:gridCol>
                <a:gridCol w="251460">
                  <a:extLst>
                    <a:ext uri="{9D8B030D-6E8A-4147-A177-3AD203B41FA5}">
                      <a16:colId xmlns:a16="http://schemas.microsoft.com/office/drawing/2014/main" val="3958395125"/>
                    </a:ext>
                  </a:extLst>
                </a:gridCol>
                <a:gridCol w="251460">
                  <a:extLst>
                    <a:ext uri="{9D8B030D-6E8A-4147-A177-3AD203B41FA5}">
                      <a16:colId xmlns:a16="http://schemas.microsoft.com/office/drawing/2014/main" val="2643146007"/>
                    </a:ext>
                  </a:extLst>
                </a:gridCol>
                <a:gridCol w="251460">
                  <a:extLst>
                    <a:ext uri="{9D8B030D-6E8A-4147-A177-3AD203B41FA5}">
                      <a16:colId xmlns:a16="http://schemas.microsoft.com/office/drawing/2014/main" val="1160594104"/>
                    </a:ext>
                  </a:extLst>
                </a:gridCol>
                <a:gridCol w="251460">
                  <a:extLst>
                    <a:ext uri="{9D8B030D-6E8A-4147-A177-3AD203B41FA5}">
                      <a16:colId xmlns:a16="http://schemas.microsoft.com/office/drawing/2014/main" val="3980943345"/>
                    </a:ext>
                  </a:extLst>
                </a:gridCol>
                <a:gridCol w="251460">
                  <a:extLst>
                    <a:ext uri="{9D8B030D-6E8A-4147-A177-3AD203B41FA5}">
                      <a16:colId xmlns:a16="http://schemas.microsoft.com/office/drawing/2014/main" val="3696266524"/>
                    </a:ext>
                  </a:extLst>
                </a:gridCol>
                <a:gridCol w="251460">
                  <a:extLst>
                    <a:ext uri="{9D8B030D-6E8A-4147-A177-3AD203B41FA5}">
                      <a16:colId xmlns:a16="http://schemas.microsoft.com/office/drawing/2014/main" val="273524105"/>
                    </a:ext>
                  </a:extLst>
                </a:gridCol>
                <a:gridCol w="251460">
                  <a:extLst>
                    <a:ext uri="{9D8B030D-6E8A-4147-A177-3AD203B41FA5}">
                      <a16:colId xmlns:a16="http://schemas.microsoft.com/office/drawing/2014/main" val="1627005287"/>
                    </a:ext>
                  </a:extLst>
                </a:gridCol>
                <a:gridCol w="251460">
                  <a:extLst>
                    <a:ext uri="{9D8B030D-6E8A-4147-A177-3AD203B41FA5}">
                      <a16:colId xmlns:a16="http://schemas.microsoft.com/office/drawing/2014/main" val="3496737700"/>
                    </a:ext>
                  </a:extLst>
                </a:gridCol>
                <a:gridCol w="1179728">
                  <a:extLst>
                    <a:ext uri="{9D8B030D-6E8A-4147-A177-3AD203B41FA5}">
                      <a16:colId xmlns:a16="http://schemas.microsoft.com/office/drawing/2014/main" val="1563157641"/>
                    </a:ext>
                  </a:extLst>
                </a:gridCol>
              </a:tblGrid>
              <a:tr h="218440">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dirty="0"/>
                        <a:t>Temporalidad de cumplimiento </a:t>
                      </a:r>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dirty="0"/>
                        <a:t>% Programado</a:t>
                      </a:r>
                    </a:p>
                  </a:txBody>
                  <a:tcPr>
                    <a:solidFill>
                      <a:srgbClr val="CAD9EC"/>
                    </a:solidFill>
                  </a:tcPr>
                </a:tc>
                <a:tc gridSpan="10">
                  <a:txBody>
                    <a:bodyPr/>
                    <a:lstStyle/>
                    <a:p>
                      <a:r>
                        <a:rPr lang="es-ES" sz="1100" dirty="0"/>
                        <a:t>2026</a:t>
                      </a:r>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dirty="0"/>
                        <a:t>2027</a:t>
                      </a:r>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218440">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264160">
                <a:tc>
                  <a:txBody>
                    <a:bodyPr/>
                    <a:lstStyle/>
                    <a:p>
                      <a:r>
                        <a:rPr lang="es-ES" sz="1100" dirty="0">
                          <a:solidFill>
                            <a:srgbClr val="FF0000"/>
                          </a:solidFill>
                        </a:rPr>
                        <a:t>1.3</a:t>
                      </a:r>
                      <a:endParaRPr lang="es-ES" dirty="0"/>
                    </a:p>
                  </a:txBody>
                  <a:tcPr>
                    <a:solidFill>
                      <a:schemeClr val="bg1"/>
                    </a:solidFill>
                  </a:tcPr>
                </a:tc>
                <a:tc>
                  <a:txBody>
                    <a:bodyPr/>
                    <a:lstStyle/>
                    <a:p>
                      <a:pPr lvl="0">
                        <a:buNone/>
                      </a:pPr>
                      <a:r>
                        <a:rPr lang="es-ES" sz="1100" b="0" i="0" u="none" strike="noStrike" noProof="0" dirty="0">
                          <a:latin typeface="Calibri"/>
                          <a:ea typeface="Calibri"/>
                          <a:cs typeface="Calibri"/>
                        </a:rPr>
                        <a:t>Traslado mensual a SCEP del reporte de las calificaciones ciudadanas emitidas en "Transparencia CODEDE" para su seguimiento en el marco del Observatorio Ciudadano del SISCODE. </a:t>
                      </a:r>
                      <a:endParaRPr lang="es-ES" dirty="0"/>
                    </a:p>
                  </a:txBody>
                  <a:tcPr>
                    <a:solidFill>
                      <a:schemeClr val="bg1"/>
                    </a:solidFill>
                  </a:tcPr>
                </a:tc>
                <a:tc>
                  <a:txBody>
                    <a:bodyPr/>
                    <a:lstStyle/>
                    <a:p>
                      <a:r>
                        <a:rPr lang="es-ES" sz="1100" dirty="0"/>
                        <a:t>Dic- 26</a:t>
                      </a:r>
                    </a:p>
                  </a:txBody>
                  <a:tcPr>
                    <a:solidFill>
                      <a:schemeClr val="bg1"/>
                    </a:solidFill>
                  </a:tcPr>
                </a:tc>
                <a:tc>
                  <a:txBody>
                    <a:bodyPr/>
                    <a:lstStyle/>
                    <a:p>
                      <a:r>
                        <a:rPr lang="es-ES" sz="1100" dirty="0"/>
                        <a:t>CNC</a:t>
                      </a:r>
                    </a:p>
                  </a:txBody>
                  <a:tcPr>
                    <a:solidFill>
                      <a:schemeClr val="bg1"/>
                    </a:solidFill>
                  </a:tcPr>
                </a:tc>
                <a:tc>
                  <a:txBody>
                    <a:bodyPr/>
                    <a:lstStyle/>
                    <a:p>
                      <a:r>
                        <a:rPr lang="es-ES" sz="1100" dirty="0"/>
                        <a:t>Reporte mensual de calificaciones ciudadanas. </a:t>
                      </a:r>
                    </a:p>
                  </a:txBody>
                  <a:tcPr>
                    <a:solidFill>
                      <a:schemeClr val="bg1"/>
                    </a:solidFill>
                  </a:tcPr>
                </a:tc>
                <a:tc>
                  <a:txBody>
                    <a:bodyPr/>
                    <a:lstStyle/>
                    <a:p>
                      <a:r>
                        <a:rPr lang="es-ES" sz="1100" dirty="0">
                          <a:solidFill>
                            <a:srgbClr val="FF0000"/>
                          </a:solidFill>
                        </a:rPr>
                        <a:t>14%</a:t>
                      </a:r>
                    </a:p>
                  </a:txBody>
                  <a:tcPr>
                    <a:solidFill>
                      <a:schemeClr val="bg1"/>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r>
                        <a:rPr lang="es-ES" sz="1100" dirty="0"/>
                        <a:t>Dirección de Participación Ciudadana e Inclusión de la CNC con apoyo de SCEP.</a:t>
                      </a:r>
                    </a:p>
                  </a:txBody>
                  <a:tcPr>
                    <a:solidFill>
                      <a:schemeClr val="bg1"/>
                    </a:solidFill>
                  </a:tcPr>
                </a:tc>
                <a:extLst>
                  <a:ext uri="{0D108BD9-81ED-4DB2-BD59-A6C34878D82A}">
                    <a16:rowId xmlns:a16="http://schemas.microsoft.com/office/drawing/2014/main" val="3405097681"/>
                  </a:ext>
                </a:extLst>
              </a:tr>
              <a:tr h="264160">
                <a:tc>
                  <a:txBody>
                    <a:bodyPr/>
                    <a:lstStyle/>
                    <a:p>
                      <a:pPr lvl="0">
                        <a:buNone/>
                      </a:pPr>
                      <a:r>
                        <a:rPr lang="es-ES" sz="1100" dirty="0">
                          <a:solidFill>
                            <a:srgbClr val="FF0000"/>
                          </a:solidFill>
                        </a:rPr>
                        <a:t>1.4</a:t>
                      </a:r>
                    </a:p>
                  </a:txBody>
                  <a:tcPr>
                    <a:solidFill>
                      <a:schemeClr val="bg1"/>
                    </a:solidFill>
                  </a:tcPr>
                </a:tc>
                <a:tc>
                  <a:txBody>
                    <a:bodyPr/>
                    <a:lstStyle/>
                    <a:p>
                      <a:pPr lvl="0">
                        <a:buNone/>
                      </a:pPr>
                      <a:r>
                        <a:rPr lang="es-ES" sz="1100" b="0" i="0" u="none" strike="noStrike" noProof="0" dirty="0"/>
                        <a:t>Traslado mensual del reporte de las calificaciones ciudadanas emitidas en "Transparencia CODEDE" a las  Gobernaciones Departamentales para el seguimiento desde el rol del gobernador/a como presidente del CODEDE. </a:t>
                      </a:r>
                      <a:endParaRPr lang="es-ES" dirty="0"/>
                    </a:p>
                  </a:txBody>
                  <a:tcPr>
                    <a:solidFill>
                      <a:schemeClr val="bg1"/>
                    </a:solidFill>
                  </a:tcPr>
                </a:tc>
                <a:tc>
                  <a:txBody>
                    <a:bodyPr/>
                    <a:lstStyle/>
                    <a:p>
                      <a:pPr lvl="0" algn="l">
                        <a:lnSpc>
                          <a:spcPct val="100000"/>
                        </a:lnSpc>
                        <a:spcBef>
                          <a:spcPts val="0"/>
                        </a:spcBef>
                        <a:spcAft>
                          <a:spcPts val="0"/>
                        </a:spcAft>
                        <a:buNone/>
                      </a:pPr>
                      <a:r>
                        <a:rPr lang="es-ES" sz="1100" b="0" i="0" u="none" strike="noStrike" noProof="0" dirty="0">
                          <a:solidFill>
                            <a:srgbClr val="000000"/>
                          </a:solidFill>
                          <a:latin typeface="Calibri"/>
                          <a:ea typeface="Calibri"/>
                          <a:cs typeface="Calibri"/>
                        </a:rPr>
                        <a:t>Dic- 26</a:t>
                      </a:r>
                    </a:p>
                    <a:p>
                      <a:pPr lvl="0">
                        <a:buNone/>
                      </a:pPr>
                      <a:endParaRPr lang="es-ES" sz="1100" dirty="0"/>
                    </a:p>
                  </a:txBody>
                  <a:tcPr>
                    <a:solidFill>
                      <a:schemeClr val="bg1"/>
                    </a:solidFill>
                  </a:tcPr>
                </a:tc>
                <a:tc>
                  <a:txBody>
                    <a:bodyPr/>
                    <a:lstStyle/>
                    <a:p>
                      <a:pPr lvl="0" algn="l">
                        <a:lnSpc>
                          <a:spcPct val="100000"/>
                        </a:lnSpc>
                        <a:spcBef>
                          <a:spcPts val="0"/>
                        </a:spcBef>
                        <a:spcAft>
                          <a:spcPts val="0"/>
                        </a:spcAft>
                        <a:buNone/>
                      </a:pPr>
                      <a:r>
                        <a:rPr lang="es-ES" sz="1100" b="0" i="0" u="none" strike="noStrike" noProof="0" dirty="0">
                          <a:solidFill>
                            <a:srgbClr val="000000"/>
                          </a:solidFill>
                          <a:latin typeface="Calibri"/>
                          <a:ea typeface="Calibri"/>
                          <a:cs typeface="Calibri"/>
                        </a:rPr>
                        <a:t>CNC</a:t>
                      </a:r>
                    </a:p>
                    <a:p>
                      <a:pPr lvl="0">
                        <a:buNone/>
                      </a:pPr>
                      <a:endParaRPr lang="es-ES" sz="1100" dirty="0"/>
                    </a:p>
                  </a:txBody>
                  <a:tcPr>
                    <a:solidFill>
                      <a:schemeClr val="bg1"/>
                    </a:solidFill>
                  </a:tcPr>
                </a:tc>
                <a:tc>
                  <a:txBody>
                    <a:bodyPr/>
                    <a:lstStyle/>
                    <a:p>
                      <a:pPr lvl="0">
                        <a:buNone/>
                      </a:pPr>
                      <a:r>
                        <a:rPr lang="es-ES" sz="1100" b="0" i="0" u="none" strike="noStrike" noProof="0" dirty="0">
                          <a:solidFill>
                            <a:srgbClr val="000000"/>
                          </a:solidFill>
                          <a:latin typeface="Calibri"/>
                          <a:ea typeface="Calibri"/>
                          <a:cs typeface="Calibri"/>
                        </a:rPr>
                        <a:t>Reporte mensual de calificaciones ciudadanas</a:t>
                      </a:r>
                      <a:endParaRPr lang="es-ES" dirty="0"/>
                    </a:p>
                  </a:txBody>
                  <a:tcPr>
                    <a:solidFill>
                      <a:schemeClr val="bg1"/>
                    </a:solidFill>
                  </a:tcPr>
                </a:tc>
                <a:tc>
                  <a:txBody>
                    <a:bodyPr/>
                    <a:lstStyle/>
                    <a:p>
                      <a:pPr lvl="0" algn="l">
                        <a:lnSpc>
                          <a:spcPct val="100000"/>
                        </a:lnSpc>
                        <a:spcBef>
                          <a:spcPts val="0"/>
                        </a:spcBef>
                        <a:spcAft>
                          <a:spcPts val="0"/>
                        </a:spcAft>
                        <a:buNone/>
                      </a:pPr>
                      <a:r>
                        <a:rPr lang="es-ES" sz="1100" b="0" i="0" u="none" strike="noStrike" noProof="0" dirty="0">
                          <a:solidFill>
                            <a:srgbClr val="FF0000"/>
                          </a:solidFill>
                          <a:latin typeface="Calibri"/>
                          <a:ea typeface="Calibri"/>
                          <a:cs typeface="Calibri"/>
                        </a:rPr>
                        <a:t>14%</a:t>
                      </a:r>
                      <a:endParaRPr lang="es-ES" sz="1100" b="0" i="0" u="none" strike="noStrike" noProof="0" dirty="0">
                        <a:solidFill>
                          <a:srgbClr val="000000"/>
                        </a:solidFill>
                        <a:latin typeface="Calibri"/>
                        <a:ea typeface="Calibri"/>
                        <a:cs typeface="Calibri"/>
                      </a:endParaRPr>
                    </a:p>
                    <a:p>
                      <a:pPr lvl="0">
                        <a:buNone/>
                      </a:pPr>
                      <a:endParaRPr lang="es-ES" sz="1100" dirty="0">
                        <a:solidFill>
                          <a:srgbClr val="FF0000"/>
                        </a:solidFill>
                      </a:endParaRPr>
                    </a:p>
                  </a:txBody>
                  <a:tcPr>
                    <a:solidFill>
                      <a:schemeClr val="bg1"/>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GT" dirty="0"/>
                    </a:p>
                  </a:txBody>
                  <a:tcPr>
                    <a:solidFill>
                      <a:schemeClr val="bg1"/>
                    </a:solidFill>
                  </a:tcPr>
                </a:tc>
                <a:tc>
                  <a:txBody>
                    <a:bodyPr/>
                    <a:lstStyle/>
                    <a:p>
                      <a:pPr lvl="0" algn="l">
                        <a:lnSpc>
                          <a:spcPct val="100000"/>
                        </a:lnSpc>
                        <a:spcBef>
                          <a:spcPts val="0"/>
                        </a:spcBef>
                        <a:spcAft>
                          <a:spcPts val="0"/>
                        </a:spcAft>
                        <a:buNone/>
                      </a:pPr>
                      <a:r>
                        <a:rPr lang="es-ES" sz="1100" b="0" i="0" u="none" strike="noStrike" noProof="0" dirty="0">
                          <a:solidFill>
                            <a:srgbClr val="000000"/>
                          </a:solidFill>
                          <a:latin typeface="Calibri"/>
                          <a:ea typeface="Calibri"/>
                          <a:cs typeface="Calibri"/>
                        </a:rPr>
                        <a:t>Dirección de Participación Ciudadana e Inclusión de la CNC con apoyo de SCEP.</a:t>
                      </a:r>
                    </a:p>
                    <a:p>
                      <a:pPr lvl="0">
                        <a:buNone/>
                      </a:pPr>
                      <a:endParaRPr lang="es-ES" sz="1100" dirty="0"/>
                    </a:p>
                  </a:txBody>
                  <a:tcPr>
                    <a:solidFill>
                      <a:schemeClr val="bg1"/>
                    </a:solidFill>
                  </a:tcPr>
                </a:tc>
                <a:extLst>
                  <a:ext uri="{0D108BD9-81ED-4DB2-BD59-A6C34878D82A}">
                    <a16:rowId xmlns:a16="http://schemas.microsoft.com/office/drawing/2014/main" val="3207368811"/>
                  </a:ext>
                </a:extLst>
              </a:tr>
            </a:tbl>
          </a:graphicData>
        </a:graphic>
      </p:graphicFrame>
    </p:spTree>
    <p:extLst>
      <p:ext uri="{BB962C8B-B14F-4D97-AF65-F5344CB8AC3E}">
        <p14:creationId xmlns:p14="http://schemas.microsoft.com/office/powerpoint/2010/main" val="234651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50811DF0-E7DB-99CD-B300-524F6B5750D4}"/>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6D3038B1-B1F2-9764-B19E-5DD65776C0CF}"/>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57A425EC-1DEF-E080-C36C-5E75F2294906}"/>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44976CFD-5C55-4B8E-8B2A-EDB4755FC509}"/>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047E74CD-EBB9-9664-EB93-38BB593B38CB}"/>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3BB4C989-D113-1A24-8D24-86E429666A4C}"/>
              </a:ext>
            </a:extLst>
          </p:cNvPr>
          <p:cNvSpPr txBox="1">
            <a:spLocks/>
          </p:cNvSpPr>
          <p:nvPr/>
        </p:nvSpPr>
        <p:spPr>
          <a:xfrm>
            <a:off x="229300" y="136840"/>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endParaRPr lang="es-GT" sz="2000" b="1" dirty="0">
              <a:solidFill>
                <a:schemeClr val="bg1"/>
              </a:solidFill>
              <a:latin typeface="Altivo Regular"/>
            </a:endParaRPr>
          </a:p>
          <a:p>
            <a:pPr marL="342900" indent="-342900" algn="just">
              <a:buFont typeface="Arial"/>
              <a:buChar char="•"/>
            </a:pPr>
            <a:r>
              <a:rPr lang="es-GT" sz="1400" b="1" dirty="0">
                <a:solidFill>
                  <a:schemeClr val="bg1"/>
                </a:solidFill>
                <a:latin typeface="Altivo Regular"/>
                <a:hlinkClick r:id="rId2">
                  <a:extLst>
                    <a:ext uri="{A12FA001-AC4F-418D-AE19-62706E023703}">
                      <ahyp:hlinkClr xmlns:ahyp="http://schemas.microsoft.com/office/drawing/2018/hyperlinkcolor" val="tx"/>
                    </a:ext>
                  </a:extLst>
                </a:hlinkClick>
              </a:rPr>
              <a:t>Tablero interactivo de datos de calificaciones ciudadanas</a:t>
            </a:r>
            <a:r>
              <a:rPr lang="es-GT" sz="1400" b="1" dirty="0">
                <a:solidFill>
                  <a:schemeClr val="bg1"/>
                </a:solidFill>
                <a:latin typeface="Altivo Regular"/>
              </a:rPr>
              <a:t> (en construcción). </a:t>
            </a:r>
          </a:p>
        </p:txBody>
      </p:sp>
      <p:pic>
        <p:nvPicPr>
          <p:cNvPr id="7" name="Imagen 6" descr="Imagen que contiene Logotipo&#10;&#10;El contenido generado por IA puede ser incorrecto.">
            <a:extLst>
              <a:ext uri="{FF2B5EF4-FFF2-40B4-BE49-F238E27FC236}">
                <a16:creationId xmlns:a16="http://schemas.microsoft.com/office/drawing/2014/main" id="{C5882993-CEAD-76B4-79C1-FED9A995FCC9}"/>
              </a:ext>
            </a:extLst>
          </p:cNvPr>
          <p:cNvPicPr>
            <a:picLocks noChangeAspect="1"/>
          </p:cNvPicPr>
          <p:nvPr/>
        </p:nvPicPr>
        <p:blipFill>
          <a:blip r:embed="rId3"/>
          <a:srcRect t="7193" b="7193"/>
          <a:stretch/>
        </p:blipFill>
        <p:spPr>
          <a:xfrm>
            <a:off x="10305389" y="-243719"/>
            <a:ext cx="2005733" cy="1717193"/>
          </a:xfrm>
          <a:prstGeom prst="rect">
            <a:avLst/>
          </a:prstGeom>
        </p:spPr>
      </p:pic>
      <p:pic>
        <p:nvPicPr>
          <p:cNvPr id="4" name="Imagen 3">
            <a:extLst>
              <a:ext uri="{FF2B5EF4-FFF2-40B4-BE49-F238E27FC236}">
                <a16:creationId xmlns:a16="http://schemas.microsoft.com/office/drawing/2014/main" id="{C46F10C7-C464-5ABD-D931-15531A781180}"/>
              </a:ext>
            </a:extLst>
          </p:cNvPr>
          <p:cNvPicPr>
            <a:picLocks noChangeAspect="1"/>
          </p:cNvPicPr>
          <p:nvPr/>
        </p:nvPicPr>
        <p:blipFill>
          <a:blip r:embed="rId4"/>
          <a:srcRect l="23613" t="1234" r="23939"/>
          <a:stretch>
            <a:fillRect/>
          </a:stretch>
        </p:blipFill>
        <p:spPr>
          <a:xfrm>
            <a:off x="1295313" y="1290392"/>
            <a:ext cx="4699294" cy="5430768"/>
          </a:xfrm>
          <a:prstGeom prst="rect">
            <a:avLst/>
          </a:prstGeom>
        </p:spPr>
      </p:pic>
      <p:pic>
        <p:nvPicPr>
          <p:cNvPr id="5" name="Imagen 4">
            <a:extLst>
              <a:ext uri="{FF2B5EF4-FFF2-40B4-BE49-F238E27FC236}">
                <a16:creationId xmlns:a16="http://schemas.microsoft.com/office/drawing/2014/main" id="{3CBD1BA9-2B45-20FA-C5EE-DDE9DCCA55B1}"/>
              </a:ext>
            </a:extLst>
          </p:cNvPr>
          <p:cNvPicPr>
            <a:picLocks noChangeAspect="1"/>
          </p:cNvPicPr>
          <p:nvPr/>
        </p:nvPicPr>
        <p:blipFill>
          <a:blip r:embed="rId5"/>
          <a:srcRect l="22854" r="24495" b="4240"/>
          <a:stretch>
            <a:fillRect/>
          </a:stretch>
        </p:blipFill>
        <p:spPr>
          <a:xfrm>
            <a:off x="6406566" y="1261280"/>
            <a:ext cx="4342786" cy="5575378"/>
          </a:xfrm>
          <a:prstGeom prst="rect">
            <a:avLst/>
          </a:prstGeom>
        </p:spPr>
      </p:pic>
    </p:spTree>
    <p:extLst>
      <p:ext uri="{BB962C8B-B14F-4D97-AF65-F5344CB8AC3E}">
        <p14:creationId xmlns:p14="http://schemas.microsoft.com/office/powerpoint/2010/main" val="391672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2990476E-2B9D-845A-1FF1-B0BBB78F87DF}"/>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DE4087DB-EEBC-3B53-65CB-9ABBB23D4541}"/>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10023508-ECAE-636E-CDBD-FB374020E453}"/>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B2AE3564-A59F-2356-16CB-BA57FC24E289}"/>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59A0AC16-0851-A831-D0CD-D7DB20314C87}"/>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96D6ABF5-1D77-D396-1BB1-1DF98FEFD56A}"/>
              </a:ext>
            </a:extLst>
          </p:cNvPr>
          <p:cNvSpPr txBox="1">
            <a:spLocks/>
          </p:cNvSpPr>
          <p:nvPr/>
        </p:nvSpPr>
        <p:spPr>
          <a:xfrm>
            <a:off x="773723" y="1476810"/>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1: La Comisión Nacional contra la Corrupción, en coordinación con otras instituciones del Organismo Ejecutivo y el sector empresarial, realizarán articulación de esfuerzos para la mejora de </a:t>
            </a:r>
            <a:r>
              <a:rPr lang="es-GT" sz="2000" b="1">
                <a:solidFill>
                  <a:schemeClr val="bg1"/>
                </a:solidFill>
                <a:latin typeface="Altivo Regular"/>
              </a:rPr>
              <a:t>herramientas digitales que promuevan la auditoría social, como la plataforma "Transparencia CODEDE".</a:t>
            </a:r>
            <a:endParaRPr lang="es-GT" sz="2000" b="1" dirty="0">
              <a:solidFill>
                <a:schemeClr val="bg1"/>
              </a:solidFill>
              <a:latin typeface="Altivo Regular"/>
            </a:endParaRPr>
          </a:p>
        </p:txBody>
      </p:sp>
      <p:pic>
        <p:nvPicPr>
          <p:cNvPr id="7" name="Imagen 6" descr="Imagen que contiene Logotipo&#10;&#10;El contenido generado por IA puede ser incorrecto.">
            <a:extLst>
              <a:ext uri="{FF2B5EF4-FFF2-40B4-BE49-F238E27FC236}">
                <a16:creationId xmlns:a16="http://schemas.microsoft.com/office/drawing/2014/main" id="{91474E91-596F-BC26-C6E4-9744ED4B3580}"/>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2CCBCECE-BA9D-EC85-CB35-9DEBE17B6F35}"/>
              </a:ext>
            </a:extLst>
          </p:cNvPr>
          <p:cNvGraphicFramePr>
            <a:graphicFrameLocks noGrp="1"/>
          </p:cNvGraphicFramePr>
          <p:nvPr>
            <p:extLst>
              <p:ext uri="{D42A27DB-BD31-4B8C-83A1-F6EECF244321}">
                <p14:modId xmlns:p14="http://schemas.microsoft.com/office/powerpoint/2010/main" val="3447331079"/>
              </p:ext>
            </p:extLst>
          </p:nvPr>
        </p:nvGraphicFramePr>
        <p:xfrm>
          <a:off x="112465" y="3062284"/>
          <a:ext cx="11957757" cy="2362200"/>
        </p:xfrm>
        <a:graphic>
          <a:graphicData uri="http://schemas.openxmlformats.org/drawingml/2006/table">
            <a:tbl>
              <a:tblPr firstRow="1" bandRow="1">
                <a:tableStyleId>{5940675A-B579-460E-94D1-54222C63F5DA}</a:tableStyleId>
              </a:tblPr>
              <a:tblGrid>
                <a:gridCol w="392393">
                  <a:extLst>
                    <a:ext uri="{9D8B030D-6E8A-4147-A177-3AD203B41FA5}">
                      <a16:colId xmlns:a16="http://schemas.microsoft.com/office/drawing/2014/main" val="4017514690"/>
                    </a:ext>
                  </a:extLst>
                </a:gridCol>
                <a:gridCol w="1732292">
                  <a:extLst>
                    <a:ext uri="{9D8B030D-6E8A-4147-A177-3AD203B41FA5}">
                      <a16:colId xmlns:a16="http://schemas.microsoft.com/office/drawing/2014/main" val="483275009"/>
                    </a:ext>
                  </a:extLst>
                </a:gridCol>
                <a:gridCol w="1062344">
                  <a:extLst>
                    <a:ext uri="{9D8B030D-6E8A-4147-A177-3AD203B41FA5}">
                      <a16:colId xmlns:a16="http://schemas.microsoft.com/office/drawing/2014/main" val="3394009428"/>
                    </a:ext>
                  </a:extLst>
                </a:gridCol>
                <a:gridCol w="830651">
                  <a:extLst>
                    <a:ext uri="{9D8B030D-6E8A-4147-A177-3AD203B41FA5}">
                      <a16:colId xmlns:a16="http://schemas.microsoft.com/office/drawing/2014/main" val="499338383"/>
                    </a:ext>
                  </a:extLst>
                </a:gridCol>
                <a:gridCol w="978656">
                  <a:extLst>
                    <a:ext uri="{9D8B030D-6E8A-4147-A177-3AD203B41FA5}">
                      <a16:colId xmlns:a16="http://schemas.microsoft.com/office/drawing/2014/main" val="738306385"/>
                    </a:ext>
                  </a:extLst>
                </a:gridCol>
                <a:gridCol w="1012697">
                  <a:extLst>
                    <a:ext uri="{9D8B030D-6E8A-4147-A177-3AD203B41FA5}">
                      <a16:colId xmlns:a16="http://schemas.microsoft.com/office/drawing/2014/main" val="1552935065"/>
                    </a:ext>
                  </a:extLst>
                </a:gridCol>
                <a:gridCol w="251460">
                  <a:extLst>
                    <a:ext uri="{9D8B030D-6E8A-4147-A177-3AD203B41FA5}">
                      <a16:colId xmlns:a16="http://schemas.microsoft.com/office/drawing/2014/main" val="1414032914"/>
                    </a:ext>
                  </a:extLst>
                </a:gridCol>
                <a:gridCol w="251460">
                  <a:extLst>
                    <a:ext uri="{9D8B030D-6E8A-4147-A177-3AD203B41FA5}">
                      <a16:colId xmlns:a16="http://schemas.microsoft.com/office/drawing/2014/main" val="2428155502"/>
                    </a:ext>
                  </a:extLst>
                </a:gridCol>
                <a:gridCol w="251460">
                  <a:extLst>
                    <a:ext uri="{9D8B030D-6E8A-4147-A177-3AD203B41FA5}">
                      <a16:colId xmlns:a16="http://schemas.microsoft.com/office/drawing/2014/main" val="2121677974"/>
                    </a:ext>
                  </a:extLst>
                </a:gridCol>
                <a:gridCol w="251460">
                  <a:extLst>
                    <a:ext uri="{9D8B030D-6E8A-4147-A177-3AD203B41FA5}">
                      <a16:colId xmlns:a16="http://schemas.microsoft.com/office/drawing/2014/main" val="1699161700"/>
                    </a:ext>
                  </a:extLst>
                </a:gridCol>
                <a:gridCol w="251460">
                  <a:extLst>
                    <a:ext uri="{9D8B030D-6E8A-4147-A177-3AD203B41FA5}">
                      <a16:colId xmlns:a16="http://schemas.microsoft.com/office/drawing/2014/main" val="4239605161"/>
                    </a:ext>
                  </a:extLst>
                </a:gridCol>
                <a:gridCol w="251460">
                  <a:extLst>
                    <a:ext uri="{9D8B030D-6E8A-4147-A177-3AD203B41FA5}">
                      <a16:colId xmlns:a16="http://schemas.microsoft.com/office/drawing/2014/main" val="3821482988"/>
                    </a:ext>
                  </a:extLst>
                </a:gridCol>
                <a:gridCol w="251460">
                  <a:extLst>
                    <a:ext uri="{9D8B030D-6E8A-4147-A177-3AD203B41FA5}">
                      <a16:colId xmlns:a16="http://schemas.microsoft.com/office/drawing/2014/main" val="354848223"/>
                    </a:ext>
                  </a:extLst>
                </a:gridCol>
                <a:gridCol w="251460">
                  <a:extLst>
                    <a:ext uri="{9D8B030D-6E8A-4147-A177-3AD203B41FA5}">
                      <a16:colId xmlns:a16="http://schemas.microsoft.com/office/drawing/2014/main" val="1576829299"/>
                    </a:ext>
                  </a:extLst>
                </a:gridCol>
                <a:gridCol w="251460">
                  <a:extLst>
                    <a:ext uri="{9D8B030D-6E8A-4147-A177-3AD203B41FA5}">
                      <a16:colId xmlns:a16="http://schemas.microsoft.com/office/drawing/2014/main" val="2063434630"/>
                    </a:ext>
                  </a:extLst>
                </a:gridCol>
                <a:gridCol w="251460">
                  <a:extLst>
                    <a:ext uri="{9D8B030D-6E8A-4147-A177-3AD203B41FA5}">
                      <a16:colId xmlns:a16="http://schemas.microsoft.com/office/drawing/2014/main" val="4105572550"/>
                    </a:ext>
                  </a:extLst>
                </a:gridCol>
                <a:gridCol w="251460">
                  <a:extLst>
                    <a:ext uri="{9D8B030D-6E8A-4147-A177-3AD203B41FA5}">
                      <a16:colId xmlns:a16="http://schemas.microsoft.com/office/drawing/2014/main" val="3035440004"/>
                    </a:ext>
                  </a:extLst>
                </a:gridCol>
                <a:gridCol w="251460">
                  <a:extLst>
                    <a:ext uri="{9D8B030D-6E8A-4147-A177-3AD203B41FA5}">
                      <a16:colId xmlns:a16="http://schemas.microsoft.com/office/drawing/2014/main" val="3958395125"/>
                    </a:ext>
                  </a:extLst>
                </a:gridCol>
                <a:gridCol w="251460">
                  <a:extLst>
                    <a:ext uri="{9D8B030D-6E8A-4147-A177-3AD203B41FA5}">
                      <a16:colId xmlns:a16="http://schemas.microsoft.com/office/drawing/2014/main" val="2643146007"/>
                    </a:ext>
                  </a:extLst>
                </a:gridCol>
                <a:gridCol w="251460">
                  <a:extLst>
                    <a:ext uri="{9D8B030D-6E8A-4147-A177-3AD203B41FA5}">
                      <a16:colId xmlns:a16="http://schemas.microsoft.com/office/drawing/2014/main" val="1160594104"/>
                    </a:ext>
                  </a:extLst>
                </a:gridCol>
                <a:gridCol w="251460">
                  <a:extLst>
                    <a:ext uri="{9D8B030D-6E8A-4147-A177-3AD203B41FA5}">
                      <a16:colId xmlns:a16="http://schemas.microsoft.com/office/drawing/2014/main" val="3980943345"/>
                    </a:ext>
                  </a:extLst>
                </a:gridCol>
                <a:gridCol w="251460">
                  <a:extLst>
                    <a:ext uri="{9D8B030D-6E8A-4147-A177-3AD203B41FA5}">
                      <a16:colId xmlns:a16="http://schemas.microsoft.com/office/drawing/2014/main" val="3696266524"/>
                    </a:ext>
                  </a:extLst>
                </a:gridCol>
                <a:gridCol w="251460">
                  <a:extLst>
                    <a:ext uri="{9D8B030D-6E8A-4147-A177-3AD203B41FA5}">
                      <a16:colId xmlns:a16="http://schemas.microsoft.com/office/drawing/2014/main" val="273524105"/>
                    </a:ext>
                  </a:extLst>
                </a:gridCol>
                <a:gridCol w="251460">
                  <a:extLst>
                    <a:ext uri="{9D8B030D-6E8A-4147-A177-3AD203B41FA5}">
                      <a16:colId xmlns:a16="http://schemas.microsoft.com/office/drawing/2014/main" val="1627005287"/>
                    </a:ext>
                  </a:extLst>
                </a:gridCol>
                <a:gridCol w="251460">
                  <a:extLst>
                    <a:ext uri="{9D8B030D-6E8A-4147-A177-3AD203B41FA5}">
                      <a16:colId xmlns:a16="http://schemas.microsoft.com/office/drawing/2014/main" val="3496737700"/>
                    </a:ext>
                  </a:extLst>
                </a:gridCol>
                <a:gridCol w="1170984">
                  <a:extLst>
                    <a:ext uri="{9D8B030D-6E8A-4147-A177-3AD203B41FA5}">
                      <a16:colId xmlns:a16="http://schemas.microsoft.com/office/drawing/2014/main" val="1563157641"/>
                    </a:ext>
                  </a:extLst>
                </a:gridCol>
              </a:tblGrid>
              <a:tr h="218440">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dirty="0"/>
                        <a:t>Temporalidad de cumplimiento </a:t>
                      </a:r>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dirty="0"/>
                        <a:t>% Programado</a:t>
                      </a:r>
                    </a:p>
                  </a:txBody>
                  <a:tcPr>
                    <a:solidFill>
                      <a:srgbClr val="CAD9EC"/>
                    </a:solidFill>
                  </a:tcPr>
                </a:tc>
                <a:tc gridSpan="10">
                  <a:txBody>
                    <a:bodyPr/>
                    <a:lstStyle/>
                    <a:p>
                      <a:r>
                        <a:rPr lang="es-ES" sz="1100" dirty="0"/>
                        <a:t>2026</a:t>
                      </a:r>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dirty="0"/>
                        <a:t>2027</a:t>
                      </a:r>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218440">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264160">
                <a:tc>
                  <a:txBody>
                    <a:bodyPr/>
                    <a:lstStyle/>
                    <a:p>
                      <a:r>
                        <a:rPr lang="es-ES" sz="1100" dirty="0">
                          <a:solidFill>
                            <a:srgbClr val="FF0000"/>
                          </a:solidFill>
                        </a:rPr>
                        <a:t>1.5</a:t>
                      </a:r>
                      <a:endParaRPr lang="es-ES" dirty="0"/>
                    </a:p>
                  </a:txBody>
                  <a:tcPr>
                    <a:solidFill>
                      <a:schemeClr val="bg1"/>
                    </a:solidFill>
                  </a:tcPr>
                </a:tc>
                <a:tc>
                  <a:txBody>
                    <a:bodyPr/>
                    <a:lstStyle/>
                    <a:p>
                      <a:r>
                        <a:rPr lang="es-ES" sz="1100" dirty="0"/>
                        <a:t>Identificar oportunidades de mejora de plataformas de transparencia y denuncia segura a través de experiencia de usuario (UX) a nivel territorial, mediante la etapa de experimentación del Laboratorio de Innovación Anticorrupción de CNC. </a:t>
                      </a:r>
                    </a:p>
                  </a:txBody>
                  <a:tcPr>
                    <a:solidFill>
                      <a:schemeClr val="bg1"/>
                    </a:solidFill>
                  </a:tcPr>
                </a:tc>
                <a:tc>
                  <a:txBody>
                    <a:bodyPr/>
                    <a:lstStyle/>
                    <a:p>
                      <a:r>
                        <a:rPr lang="es-ES" sz="1100" dirty="0"/>
                        <a:t>Ago- 26</a:t>
                      </a:r>
                    </a:p>
                  </a:txBody>
                  <a:tcPr>
                    <a:solidFill>
                      <a:schemeClr val="bg1"/>
                    </a:solidFill>
                  </a:tcPr>
                </a:tc>
                <a:tc>
                  <a:txBody>
                    <a:bodyPr/>
                    <a:lstStyle/>
                    <a:p>
                      <a:r>
                        <a:rPr lang="es-ES" sz="1100" dirty="0"/>
                        <a:t>CNC</a:t>
                      </a:r>
                    </a:p>
                  </a:txBody>
                  <a:tcPr>
                    <a:solidFill>
                      <a:schemeClr val="bg1"/>
                    </a:solidFill>
                  </a:tcPr>
                </a:tc>
                <a:tc>
                  <a:txBody>
                    <a:bodyPr/>
                    <a:lstStyle/>
                    <a:p>
                      <a:r>
                        <a:rPr lang="es-ES" sz="1100" dirty="0"/>
                        <a:t>Reporte técnico de hallazgos y oportunidades de mejora. </a:t>
                      </a:r>
                    </a:p>
                  </a:txBody>
                  <a:tcPr>
                    <a:solidFill>
                      <a:schemeClr val="bg1"/>
                    </a:solidFill>
                  </a:tcPr>
                </a:tc>
                <a:tc>
                  <a:txBody>
                    <a:bodyPr/>
                    <a:lstStyle/>
                    <a:p>
                      <a:r>
                        <a:rPr lang="es-ES" sz="1100" dirty="0">
                          <a:solidFill>
                            <a:srgbClr val="FF0000"/>
                          </a:solidFill>
                        </a:rPr>
                        <a:t>14%</a:t>
                      </a:r>
                    </a:p>
                  </a:txBody>
                  <a:tcPr>
                    <a:solidFill>
                      <a:schemeClr val="bg1"/>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pPr lvl="0">
                        <a:buNone/>
                      </a:pPr>
                      <a:r>
                        <a:rPr lang="es-ES" sz="1100" b="0" i="0" u="none" strike="noStrike" noProof="0" dirty="0">
                          <a:latin typeface="Calibri"/>
                          <a:ea typeface="Calibri"/>
                          <a:cs typeface="Calibri"/>
                        </a:rPr>
                        <a:t>Dirección de Participación Ciudadana e Inclusión de la CNC con apoyo de DME</a:t>
                      </a:r>
                      <a:endParaRPr lang="es-ES" dirty="0"/>
                    </a:p>
                  </a:txBody>
                  <a:tcPr>
                    <a:solidFill>
                      <a:schemeClr val="bg1"/>
                    </a:solidFill>
                  </a:tcPr>
                </a:tc>
                <a:extLst>
                  <a:ext uri="{0D108BD9-81ED-4DB2-BD59-A6C34878D82A}">
                    <a16:rowId xmlns:a16="http://schemas.microsoft.com/office/drawing/2014/main" val="3405097681"/>
                  </a:ext>
                </a:extLst>
              </a:tr>
            </a:tbl>
          </a:graphicData>
        </a:graphic>
      </p:graphicFrame>
      <p:sp>
        <p:nvSpPr>
          <p:cNvPr id="5" name="Título 1">
            <a:extLst>
              <a:ext uri="{FF2B5EF4-FFF2-40B4-BE49-F238E27FC236}">
                <a16:creationId xmlns:a16="http://schemas.microsoft.com/office/drawing/2014/main" id="{A0E61BC6-3579-C437-D958-A62752FE6C87}"/>
              </a:ext>
            </a:extLst>
          </p:cNvPr>
          <p:cNvSpPr txBox="1">
            <a:spLocks/>
          </p:cNvSpPr>
          <p:nvPr/>
        </p:nvSpPr>
        <p:spPr>
          <a:xfrm>
            <a:off x="389844" y="626878"/>
            <a:ext cx="3796394" cy="6056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dirty="0">
                <a:solidFill>
                  <a:srgbClr val="87C0D5"/>
                </a:solidFill>
                <a:latin typeface="Altivo Regular"/>
              </a:rPr>
              <a:t>Avances - septiembre 2026</a:t>
            </a:r>
            <a:endParaRPr lang="es-GT" sz="2800" dirty="0">
              <a:solidFill>
                <a:srgbClr val="87C0D5"/>
              </a:solidFill>
              <a:latin typeface="Altivo Regular" panose="020B0000000000000000" pitchFamily="34" charset="77"/>
            </a:endParaRPr>
          </a:p>
        </p:txBody>
      </p:sp>
    </p:spTree>
    <p:extLst>
      <p:ext uri="{BB962C8B-B14F-4D97-AF65-F5344CB8AC3E}">
        <p14:creationId xmlns:p14="http://schemas.microsoft.com/office/powerpoint/2010/main" val="108422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6EC89F6C-1F3B-E962-9C3A-F62C3D52FEBA}"/>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10DC83AC-8D8A-D7DB-519D-FB928DDC5A52}"/>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07793DF7-700F-C581-F83F-E7C339EB8B54}"/>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677B7F47-CC4F-2FB3-C312-62924EDD2AEF}"/>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B25F5C16-E6F3-21E8-6E16-BBF93A3A4145}"/>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2" name="Título 1">
            <a:extLst>
              <a:ext uri="{FF2B5EF4-FFF2-40B4-BE49-F238E27FC236}">
                <a16:creationId xmlns:a16="http://schemas.microsoft.com/office/drawing/2014/main" id="{B392E246-5B96-3BF0-520E-AC534887149B}"/>
              </a:ext>
            </a:extLst>
          </p:cNvPr>
          <p:cNvSpPr txBox="1">
            <a:spLocks/>
          </p:cNvSpPr>
          <p:nvPr/>
        </p:nvSpPr>
        <p:spPr>
          <a:xfrm>
            <a:off x="225819" y="214419"/>
            <a:ext cx="3446572" cy="60930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2000" b="1" dirty="0">
                <a:solidFill>
                  <a:schemeClr val="bg1"/>
                </a:solidFill>
                <a:latin typeface="Altivo Regular"/>
              </a:rPr>
              <a:t>Medio de verificación:  </a:t>
            </a:r>
            <a:endParaRPr lang="es-GT" sz="2000" b="1" dirty="0">
              <a:solidFill>
                <a:schemeClr val="bg1"/>
              </a:solidFill>
              <a:latin typeface="Altivo Regular"/>
            </a:endParaRPr>
          </a:p>
        </p:txBody>
      </p:sp>
      <p:pic>
        <p:nvPicPr>
          <p:cNvPr id="3" name="Imagen 2">
            <a:extLst>
              <a:ext uri="{FF2B5EF4-FFF2-40B4-BE49-F238E27FC236}">
                <a16:creationId xmlns:a16="http://schemas.microsoft.com/office/drawing/2014/main" id="{C80B455C-DE7A-05E2-2DBC-17A2E99946C6}"/>
              </a:ext>
            </a:extLst>
          </p:cNvPr>
          <p:cNvPicPr>
            <a:picLocks noChangeAspect="1"/>
          </p:cNvPicPr>
          <p:nvPr/>
        </p:nvPicPr>
        <p:blipFill>
          <a:blip r:embed="rId2"/>
          <a:stretch>
            <a:fillRect/>
          </a:stretch>
        </p:blipFill>
        <p:spPr>
          <a:xfrm>
            <a:off x="1515056" y="822960"/>
            <a:ext cx="4864209" cy="5963920"/>
          </a:xfrm>
          <a:prstGeom prst="rect">
            <a:avLst/>
          </a:prstGeom>
        </p:spPr>
      </p:pic>
      <p:pic>
        <p:nvPicPr>
          <p:cNvPr id="4" name="Imagen 3">
            <a:extLst>
              <a:ext uri="{FF2B5EF4-FFF2-40B4-BE49-F238E27FC236}">
                <a16:creationId xmlns:a16="http://schemas.microsoft.com/office/drawing/2014/main" id="{8B936C28-EA19-305B-29AA-8800E6671FFC}"/>
              </a:ext>
            </a:extLst>
          </p:cNvPr>
          <p:cNvPicPr>
            <a:picLocks noChangeAspect="1"/>
          </p:cNvPicPr>
          <p:nvPr/>
        </p:nvPicPr>
        <p:blipFill>
          <a:blip r:embed="rId3"/>
          <a:stretch>
            <a:fillRect/>
          </a:stretch>
        </p:blipFill>
        <p:spPr>
          <a:xfrm>
            <a:off x="6749415" y="182245"/>
            <a:ext cx="3813810" cy="2805430"/>
          </a:xfrm>
          <a:prstGeom prst="rect">
            <a:avLst/>
          </a:prstGeom>
        </p:spPr>
      </p:pic>
      <p:sp>
        <p:nvSpPr>
          <p:cNvPr id="6" name="Título 1">
            <a:extLst>
              <a:ext uri="{FF2B5EF4-FFF2-40B4-BE49-F238E27FC236}">
                <a16:creationId xmlns:a16="http://schemas.microsoft.com/office/drawing/2014/main" id="{D5611156-2A90-8910-6526-43D22EE412F8}"/>
              </a:ext>
            </a:extLst>
          </p:cNvPr>
          <p:cNvSpPr txBox="1">
            <a:spLocks/>
          </p:cNvSpPr>
          <p:nvPr/>
        </p:nvSpPr>
        <p:spPr>
          <a:xfrm>
            <a:off x="6749666" y="2690637"/>
            <a:ext cx="2383723" cy="436582"/>
          </a:xfrm>
          <a:prstGeom prst="rect">
            <a:avLst/>
          </a:prstGeom>
          <a:solidFill>
            <a:schemeClr val="accent5">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1200" b="1" dirty="0">
                <a:solidFill>
                  <a:schemeClr val="bg1"/>
                </a:solidFill>
                <a:latin typeface="Altivo Regular"/>
              </a:rPr>
              <a:t>Quetzaltenango-Totonicapán</a:t>
            </a:r>
          </a:p>
          <a:p>
            <a:pPr algn="just"/>
            <a:r>
              <a:rPr lang="es-ES" sz="1200" b="1" dirty="0">
                <a:solidFill>
                  <a:schemeClr val="bg1"/>
                </a:solidFill>
                <a:latin typeface="Altivo Regular"/>
              </a:rPr>
              <a:t>17 de agosto de 2026</a:t>
            </a:r>
          </a:p>
        </p:txBody>
      </p:sp>
      <p:pic>
        <p:nvPicPr>
          <p:cNvPr id="8" name="Imagen 7">
            <a:extLst>
              <a:ext uri="{FF2B5EF4-FFF2-40B4-BE49-F238E27FC236}">
                <a16:creationId xmlns:a16="http://schemas.microsoft.com/office/drawing/2014/main" id="{98850C62-3FB5-9005-9CEA-65B8DDC72C31}"/>
              </a:ext>
            </a:extLst>
          </p:cNvPr>
          <p:cNvPicPr>
            <a:picLocks noChangeAspect="1"/>
          </p:cNvPicPr>
          <p:nvPr/>
        </p:nvPicPr>
        <p:blipFill>
          <a:blip r:embed="rId4"/>
          <a:stretch>
            <a:fillRect/>
          </a:stretch>
        </p:blipFill>
        <p:spPr>
          <a:xfrm>
            <a:off x="6675120" y="3321368"/>
            <a:ext cx="4978400" cy="2806065"/>
          </a:xfrm>
          <a:prstGeom prst="rect">
            <a:avLst/>
          </a:prstGeom>
        </p:spPr>
      </p:pic>
      <p:sp>
        <p:nvSpPr>
          <p:cNvPr id="9" name="Título 1">
            <a:extLst>
              <a:ext uri="{FF2B5EF4-FFF2-40B4-BE49-F238E27FC236}">
                <a16:creationId xmlns:a16="http://schemas.microsoft.com/office/drawing/2014/main" id="{8A462105-9DBB-4064-B760-91FE5E8C4617}"/>
              </a:ext>
            </a:extLst>
          </p:cNvPr>
          <p:cNvSpPr txBox="1">
            <a:spLocks/>
          </p:cNvSpPr>
          <p:nvPr/>
        </p:nvSpPr>
        <p:spPr>
          <a:xfrm>
            <a:off x="6678545" y="5911357"/>
            <a:ext cx="2383723" cy="436582"/>
          </a:xfrm>
          <a:prstGeom prst="rect">
            <a:avLst/>
          </a:prstGeom>
          <a:solidFill>
            <a:schemeClr val="accent5">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1200" b="1" dirty="0">
                <a:solidFill>
                  <a:schemeClr val="bg1"/>
                </a:solidFill>
                <a:latin typeface="Altivo Regular"/>
              </a:rPr>
              <a:t>San Marcos</a:t>
            </a:r>
          </a:p>
          <a:p>
            <a:pPr algn="just"/>
            <a:r>
              <a:rPr lang="es-ES" sz="1200" b="1" dirty="0">
                <a:solidFill>
                  <a:schemeClr val="bg1"/>
                </a:solidFill>
                <a:latin typeface="Altivo Regular"/>
              </a:rPr>
              <a:t>18 de agosto de 2026</a:t>
            </a:r>
          </a:p>
        </p:txBody>
      </p:sp>
    </p:spTree>
    <p:extLst>
      <p:ext uri="{BB962C8B-B14F-4D97-AF65-F5344CB8AC3E}">
        <p14:creationId xmlns:p14="http://schemas.microsoft.com/office/powerpoint/2010/main" val="19112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DE2505F6-0D2C-40D1-1AF3-9254505FDA7E}"/>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4A10BA90-3FF1-C5C9-4F9D-9106D269F320}"/>
              </a:ext>
            </a:extLst>
          </p:cNvPr>
          <p:cNvGrpSpPr/>
          <p:nvPr/>
        </p:nvGrpSpPr>
        <p:grpSpPr>
          <a:xfrm>
            <a:off x="-114000" y="6752178"/>
            <a:ext cx="12420000" cy="108000"/>
            <a:chOff x="-114000" y="6750000"/>
            <a:chExt cx="12420000" cy="108000"/>
          </a:xfrm>
        </p:grpSpPr>
        <p:sp>
          <p:nvSpPr>
            <p:cNvPr id="11" name="Rectángulo 10">
              <a:extLst>
                <a:ext uri="{FF2B5EF4-FFF2-40B4-BE49-F238E27FC236}">
                  <a16:creationId xmlns:a16="http://schemas.microsoft.com/office/drawing/2014/main" id="{75E0E7CB-1BA2-561F-EA3A-3200386F4107}"/>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CBFFD337-70FC-D82C-0928-A9DC2E9FC7EA}"/>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A2A9A6D6-87BE-3884-2880-00CACCDD5DBB}"/>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pic>
        <p:nvPicPr>
          <p:cNvPr id="16" name="Imagen 15">
            <a:extLst>
              <a:ext uri="{FF2B5EF4-FFF2-40B4-BE49-F238E27FC236}">
                <a16:creationId xmlns:a16="http://schemas.microsoft.com/office/drawing/2014/main" id="{8BE936C2-03AB-FD75-B9D2-D67514BF40CC}"/>
              </a:ext>
            </a:extLst>
          </p:cNvPr>
          <p:cNvPicPr>
            <a:picLocks noChangeAspect="1"/>
          </p:cNvPicPr>
          <p:nvPr/>
        </p:nvPicPr>
        <p:blipFill>
          <a:blip r:embed="rId2"/>
          <a:srcRect l="5680" t="30833" r="10463"/>
          <a:stretch>
            <a:fillRect/>
          </a:stretch>
        </p:blipFill>
        <p:spPr>
          <a:xfrm>
            <a:off x="275272" y="182880"/>
            <a:ext cx="6092770" cy="2712721"/>
          </a:xfrm>
          <a:prstGeom prst="rect">
            <a:avLst/>
          </a:prstGeom>
        </p:spPr>
      </p:pic>
      <p:pic>
        <p:nvPicPr>
          <p:cNvPr id="5" name="Imagen 4">
            <a:extLst>
              <a:ext uri="{FF2B5EF4-FFF2-40B4-BE49-F238E27FC236}">
                <a16:creationId xmlns:a16="http://schemas.microsoft.com/office/drawing/2014/main" id="{EE8B5437-7088-BB0C-FFE3-F9723D40C60F}"/>
              </a:ext>
            </a:extLst>
          </p:cNvPr>
          <p:cNvPicPr>
            <a:picLocks noChangeAspect="1"/>
          </p:cNvPicPr>
          <p:nvPr/>
        </p:nvPicPr>
        <p:blipFill>
          <a:blip r:embed="rId3"/>
          <a:srcRect t="21778" r="-212" b="-77"/>
          <a:stretch>
            <a:fillRect/>
          </a:stretch>
        </p:blipFill>
        <p:spPr>
          <a:xfrm>
            <a:off x="7004685" y="181117"/>
            <a:ext cx="4806954" cy="2719686"/>
          </a:xfrm>
          <a:prstGeom prst="rect">
            <a:avLst/>
          </a:prstGeom>
        </p:spPr>
      </p:pic>
      <p:pic>
        <p:nvPicPr>
          <p:cNvPr id="10" name="Imagen 9">
            <a:extLst>
              <a:ext uri="{FF2B5EF4-FFF2-40B4-BE49-F238E27FC236}">
                <a16:creationId xmlns:a16="http://schemas.microsoft.com/office/drawing/2014/main" id="{5DA82C70-0F0E-2508-407B-567BF4DD2E8B}"/>
              </a:ext>
            </a:extLst>
          </p:cNvPr>
          <p:cNvPicPr>
            <a:picLocks noChangeAspect="1"/>
          </p:cNvPicPr>
          <p:nvPr/>
        </p:nvPicPr>
        <p:blipFill>
          <a:blip r:embed="rId4"/>
          <a:srcRect t="39269" r="124" b="651"/>
          <a:stretch>
            <a:fillRect/>
          </a:stretch>
        </p:blipFill>
        <p:spPr>
          <a:xfrm>
            <a:off x="2660015" y="3428907"/>
            <a:ext cx="6465580" cy="2917658"/>
          </a:xfrm>
          <a:prstGeom prst="rect">
            <a:avLst/>
          </a:prstGeom>
        </p:spPr>
      </p:pic>
      <p:sp>
        <p:nvSpPr>
          <p:cNvPr id="14" name="Título 1">
            <a:extLst>
              <a:ext uri="{FF2B5EF4-FFF2-40B4-BE49-F238E27FC236}">
                <a16:creationId xmlns:a16="http://schemas.microsoft.com/office/drawing/2014/main" id="{6AB38C2A-50C7-F770-794F-9548935AB9F8}"/>
              </a:ext>
            </a:extLst>
          </p:cNvPr>
          <p:cNvSpPr txBox="1">
            <a:spLocks/>
          </p:cNvSpPr>
          <p:nvPr/>
        </p:nvSpPr>
        <p:spPr>
          <a:xfrm>
            <a:off x="5093585" y="6073917"/>
            <a:ext cx="2231323" cy="558502"/>
          </a:xfrm>
          <a:prstGeom prst="rect">
            <a:avLst/>
          </a:prstGeom>
          <a:solidFill>
            <a:schemeClr val="accent5">
              <a:lumMod val="75000"/>
            </a:schemeClr>
          </a:solidFill>
          <a:ln>
            <a:solidFill>
              <a:srgbClr val="4472C4"/>
            </a:solid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1200" b="1" dirty="0">
                <a:solidFill>
                  <a:schemeClr val="bg1"/>
                </a:solidFill>
                <a:latin typeface="Altivo Regular"/>
              </a:rPr>
              <a:t>Sacatepéquez  </a:t>
            </a:r>
          </a:p>
          <a:p>
            <a:pPr algn="just"/>
            <a:r>
              <a:rPr lang="es-ES" sz="1200" b="1" dirty="0">
                <a:solidFill>
                  <a:schemeClr val="bg1"/>
                </a:solidFill>
                <a:latin typeface="Altivo Regular"/>
              </a:rPr>
              <a:t>21 de agosto de 2026</a:t>
            </a:r>
          </a:p>
        </p:txBody>
      </p:sp>
      <p:sp>
        <p:nvSpPr>
          <p:cNvPr id="6" name="Título 1">
            <a:extLst>
              <a:ext uri="{FF2B5EF4-FFF2-40B4-BE49-F238E27FC236}">
                <a16:creationId xmlns:a16="http://schemas.microsoft.com/office/drawing/2014/main" id="{0A9FE670-7B12-8764-3CE8-DAADE3A5A501}"/>
              </a:ext>
            </a:extLst>
          </p:cNvPr>
          <p:cNvSpPr txBox="1">
            <a:spLocks/>
          </p:cNvSpPr>
          <p:nvPr/>
        </p:nvSpPr>
        <p:spPr>
          <a:xfrm>
            <a:off x="379346" y="2477277"/>
            <a:ext cx="2231323" cy="558502"/>
          </a:xfrm>
          <a:prstGeom prst="rect">
            <a:avLst/>
          </a:prstGeom>
          <a:solidFill>
            <a:schemeClr val="accent5">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1200" b="1" dirty="0">
                <a:solidFill>
                  <a:schemeClr val="bg1"/>
                </a:solidFill>
                <a:latin typeface="Altivo Regular"/>
              </a:rPr>
              <a:t>Sololá</a:t>
            </a:r>
          </a:p>
          <a:p>
            <a:pPr algn="just"/>
            <a:r>
              <a:rPr lang="es-ES" sz="1200" b="1" dirty="0">
                <a:solidFill>
                  <a:schemeClr val="bg1"/>
                </a:solidFill>
                <a:latin typeface="Altivo Regular"/>
              </a:rPr>
              <a:t>19 de agosto de 2026</a:t>
            </a:r>
          </a:p>
        </p:txBody>
      </p:sp>
      <p:sp>
        <p:nvSpPr>
          <p:cNvPr id="9" name="Título 1">
            <a:extLst>
              <a:ext uri="{FF2B5EF4-FFF2-40B4-BE49-F238E27FC236}">
                <a16:creationId xmlns:a16="http://schemas.microsoft.com/office/drawing/2014/main" id="{DB3861A6-AC1A-7F0A-B591-E75334D93412}"/>
              </a:ext>
            </a:extLst>
          </p:cNvPr>
          <p:cNvSpPr txBox="1">
            <a:spLocks/>
          </p:cNvSpPr>
          <p:nvPr/>
        </p:nvSpPr>
        <p:spPr>
          <a:xfrm>
            <a:off x="9584305" y="2477277"/>
            <a:ext cx="2231323" cy="558502"/>
          </a:xfrm>
          <a:prstGeom prst="rect">
            <a:avLst/>
          </a:prstGeom>
          <a:solidFill>
            <a:schemeClr val="accent5">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1200" b="1" dirty="0">
                <a:solidFill>
                  <a:schemeClr val="bg1"/>
                </a:solidFill>
                <a:latin typeface="Altivo Regular"/>
              </a:rPr>
              <a:t>Quiché </a:t>
            </a:r>
          </a:p>
          <a:p>
            <a:pPr algn="just"/>
            <a:r>
              <a:rPr lang="es-ES" sz="1200" b="1" dirty="0">
                <a:solidFill>
                  <a:schemeClr val="bg1"/>
                </a:solidFill>
                <a:latin typeface="Altivo Regular"/>
              </a:rPr>
              <a:t>20 de agosto de 2026</a:t>
            </a:r>
          </a:p>
        </p:txBody>
      </p:sp>
    </p:spTree>
    <p:extLst>
      <p:ext uri="{BB962C8B-B14F-4D97-AF65-F5344CB8AC3E}">
        <p14:creationId xmlns:p14="http://schemas.microsoft.com/office/powerpoint/2010/main" val="272663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93B05068-01B0-ED88-D639-3775B03CD3C9}"/>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B2AF087E-FFF6-D586-C435-A6AD116E4B69}"/>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94B8A620-B4EE-2C21-7DB3-9BDC3AB1120C}"/>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5FCD93AE-359B-C06C-F531-3C75C94B81FA}"/>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DAFB0A16-0AE9-064B-FF7F-7FDE23A958C2}"/>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D6D213F1-80C0-3534-E2D3-7CB5BDA80E92}"/>
              </a:ext>
            </a:extLst>
          </p:cNvPr>
          <p:cNvSpPr txBox="1">
            <a:spLocks/>
          </p:cNvSpPr>
          <p:nvPr/>
        </p:nvSpPr>
        <p:spPr>
          <a:xfrm>
            <a:off x="777940" y="1472239"/>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2: La Comisión Nacional contra la Corrupción gestionará espacios de capacitación en temas de auditoría social, herramientas de transparencia y rendición de cuentas, participación ciudadana y lucha contra la corrupción, para sociedad civil y otros actores relevantes. </a:t>
            </a:r>
          </a:p>
        </p:txBody>
      </p:sp>
      <p:sp>
        <p:nvSpPr>
          <p:cNvPr id="3" name="Título 1">
            <a:extLst>
              <a:ext uri="{FF2B5EF4-FFF2-40B4-BE49-F238E27FC236}">
                <a16:creationId xmlns:a16="http://schemas.microsoft.com/office/drawing/2014/main" id="{D29D6E90-110F-42F3-173B-FF1A65690F79}"/>
              </a:ext>
            </a:extLst>
          </p:cNvPr>
          <p:cNvSpPr txBox="1">
            <a:spLocks/>
          </p:cNvSpPr>
          <p:nvPr/>
        </p:nvSpPr>
        <p:spPr>
          <a:xfrm>
            <a:off x="328884" y="609071"/>
            <a:ext cx="3412672" cy="58528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dirty="0">
                <a:solidFill>
                  <a:srgbClr val="87C0D5"/>
                </a:solidFill>
                <a:latin typeface="Altivo Regular"/>
              </a:rPr>
              <a:t>Avances - septiembre 2026</a:t>
            </a:r>
            <a:endParaRPr lang="es-GT" sz="2800" dirty="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CD8C93CA-A2D4-4958-5DA6-9108F8996B6E}"/>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691A8319-DFFA-087D-4018-BA99B0EC295E}"/>
              </a:ext>
            </a:extLst>
          </p:cNvPr>
          <p:cNvGraphicFramePr>
            <a:graphicFrameLocks noGrp="1"/>
          </p:cNvGraphicFramePr>
          <p:nvPr>
            <p:extLst>
              <p:ext uri="{D42A27DB-BD31-4B8C-83A1-F6EECF244321}">
                <p14:modId xmlns:p14="http://schemas.microsoft.com/office/powerpoint/2010/main" val="2398781383"/>
              </p:ext>
            </p:extLst>
          </p:nvPr>
        </p:nvGraphicFramePr>
        <p:xfrm>
          <a:off x="180461" y="3042194"/>
          <a:ext cx="11833276" cy="2135806"/>
        </p:xfrm>
        <a:graphic>
          <a:graphicData uri="http://schemas.openxmlformats.org/drawingml/2006/table">
            <a:tbl>
              <a:tblPr firstRow="1" bandRow="1">
                <a:tableStyleId>{5940675A-B579-460E-94D1-54222C63F5DA}</a:tableStyleId>
              </a:tblPr>
              <a:tblGrid>
                <a:gridCol w="386248">
                  <a:extLst>
                    <a:ext uri="{9D8B030D-6E8A-4147-A177-3AD203B41FA5}">
                      <a16:colId xmlns:a16="http://schemas.microsoft.com/office/drawing/2014/main" val="4017514690"/>
                    </a:ext>
                  </a:extLst>
                </a:gridCol>
                <a:gridCol w="1705164">
                  <a:extLst>
                    <a:ext uri="{9D8B030D-6E8A-4147-A177-3AD203B41FA5}">
                      <a16:colId xmlns:a16="http://schemas.microsoft.com/office/drawing/2014/main" val="483275009"/>
                    </a:ext>
                  </a:extLst>
                </a:gridCol>
                <a:gridCol w="1045708">
                  <a:extLst>
                    <a:ext uri="{9D8B030D-6E8A-4147-A177-3AD203B41FA5}">
                      <a16:colId xmlns:a16="http://schemas.microsoft.com/office/drawing/2014/main" val="3394009428"/>
                    </a:ext>
                  </a:extLst>
                </a:gridCol>
                <a:gridCol w="817642">
                  <a:extLst>
                    <a:ext uri="{9D8B030D-6E8A-4147-A177-3AD203B41FA5}">
                      <a16:colId xmlns:a16="http://schemas.microsoft.com/office/drawing/2014/main" val="499338383"/>
                    </a:ext>
                  </a:extLst>
                </a:gridCol>
                <a:gridCol w="963331">
                  <a:extLst>
                    <a:ext uri="{9D8B030D-6E8A-4147-A177-3AD203B41FA5}">
                      <a16:colId xmlns:a16="http://schemas.microsoft.com/office/drawing/2014/main" val="738306385"/>
                    </a:ext>
                  </a:extLst>
                </a:gridCol>
                <a:gridCol w="976368">
                  <a:extLst>
                    <a:ext uri="{9D8B030D-6E8A-4147-A177-3AD203B41FA5}">
                      <a16:colId xmlns:a16="http://schemas.microsoft.com/office/drawing/2014/main" val="1552935065"/>
                    </a:ext>
                  </a:extLst>
                </a:gridCol>
                <a:gridCol w="251460">
                  <a:extLst>
                    <a:ext uri="{9D8B030D-6E8A-4147-A177-3AD203B41FA5}">
                      <a16:colId xmlns:a16="http://schemas.microsoft.com/office/drawing/2014/main" val="1414032914"/>
                    </a:ext>
                  </a:extLst>
                </a:gridCol>
                <a:gridCol w="251460">
                  <a:extLst>
                    <a:ext uri="{9D8B030D-6E8A-4147-A177-3AD203B41FA5}">
                      <a16:colId xmlns:a16="http://schemas.microsoft.com/office/drawing/2014/main" val="2428155502"/>
                    </a:ext>
                  </a:extLst>
                </a:gridCol>
                <a:gridCol w="251460">
                  <a:extLst>
                    <a:ext uri="{9D8B030D-6E8A-4147-A177-3AD203B41FA5}">
                      <a16:colId xmlns:a16="http://schemas.microsoft.com/office/drawing/2014/main" val="2121677974"/>
                    </a:ext>
                  </a:extLst>
                </a:gridCol>
                <a:gridCol w="251460">
                  <a:extLst>
                    <a:ext uri="{9D8B030D-6E8A-4147-A177-3AD203B41FA5}">
                      <a16:colId xmlns:a16="http://schemas.microsoft.com/office/drawing/2014/main" val="1699161700"/>
                    </a:ext>
                  </a:extLst>
                </a:gridCol>
                <a:gridCol w="251460">
                  <a:extLst>
                    <a:ext uri="{9D8B030D-6E8A-4147-A177-3AD203B41FA5}">
                      <a16:colId xmlns:a16="http://schemas.microsoft.com/office/drawing/2014/main" val="4239605161"/>
                    </a:ext>
                  </a:extLst>
                </a:gridCol>
                <a:gridCol w="251460">
                  <a:extLst>
                    <a:ext uri="{9D8B030D-6E8A-4147-A177-3AD203B41FA5}">
                      <a16:colId xmlns:a16="http://schemas.microsoft.com/office/drawing/2014/main" val="3821482988"/>
                    </a:ext>
                  </a:extLst>
                </a:gridCol>
                <a:gridCol w="251460">
                  <a:extLst>
                    <a:ext uri="{9D8B030D-6E8A-4147-A177-3AD203B41FA5}">
                      <a16:colId xmlns:a16="http://schemas.microsoft.com/office/drawing/2014/main" val="354848223"/>
                    </a:ext>
                  </a:extLst>
                </a:gridCol>
                <a:gridCol w="251460">
                  <a:extLst>
                    <a:ext uri="{9D8B030D-6E8A-4147-A177-3AD203B41FA5}">
                      <a16:colId xmlns:a16="http://schemas.microsoft.com/office/drawing/2014/main" val="1576829299"/>
                    </a:ext>
                  </a:extLst>
                </a:gridCol>
                <a:gridCol w="251460">
                  <a:extLst>
                    <a:ext uri="{9D8B030D-6E8A-4147-A177-3AD203B41FA5}">
                      <a16:colId xmlns:a16="http://schemas.microsoft.com/office/drawing/2014/main" val="2063434630"/>
                    </a:ext>
                  </a:extLst>
                </a:gridCol>
                <a:gridCol w="251460">
                  <a:extLst>
                    <a:ext uri="{9D8B030D-6E8A-4147-A177-3AD203B41FA5}">
                      <a16:colId xmlns:a16="http://schemas.microsoft.com/office/drawing/2014/main" val="4105572550"/>
                    </a:ext>
                  </a:extLst>
                </a:gridCol>
                <a:gridCol w="251460">
                  <a:extLst>
                    <a:ext uri="{9D8B030D-6E8A-4147-A177-3AD203B41FA5}">
                      <a16:colId xmlns:a16="http://schemas.microsoft.com/office/drawing/2014/main" val="3035440004"/>
                    </a:ext>
                  </a:extLst>
                </a:gridCol>
                <a:gridCol w="259889">
                  <a:extLst>
                    <a:ext uri="{9D8B030D-6E8A-4147-A177-3AD203B41FA5}">
                      <a16:colId xmlns:a16="http://schemas.microsoft.com/office/drawing/2014/main" val="3958395125"/>
                    </a:ext>
                  </a:extLst>
                </a:gridCol>
                <a:gridCol w="251460">
                  <a:extLst>
                    <a:ext uri="{9D8B030D-6E8A-4147-A177-3AD203B41FA5}">
                      <a16:colId xmlns:a16="http://schemas.microsoft.com/office/drawing/2014/main" val="2643146007"/>
                    </a:ext>
                  </a:extLst>
                </a:gridCol>
                <a:gridCol w="251460">
                  <a:extLst>
                    <a:ext uri="{9D8B030D-6E8A-4147-A177-3AD203B41FA5}">
                      <a16:colId xmlns:a16="http://schemas.microsoft.com/office/drawing/2014/main" val="1160594104"/>
                    </a:ext>
                  </a:extLst>
                </a:gridCol>
                <a:gridCol w="251460">
                  <a:extLst>
                    <a:ext uri="{9D8B030D-6E8A-4147-A177-3AD203B41FA5}">
                      <a16:colId xmlns:a16="http://schemas.microsoft.com/office/drawing/2014/main" val="3980943345"/>
                    </a:ext>
                  </a:extLst>
                </a:gridCol>
                <a:gridCol w="251460">
                  <a:extLst>
                    <a:ext uri="{9D8B030D-6E8A-4147-A177-3AD203B41FA5}">
                      <a16:colId xmlns:a16="http://schemas.microsoft.com/office/drawing/2014/main" val="3696266524"/>
                    </a:ext>
                  </a:extLst>
                </a:gridCol>
                <a:gridCol w="251460">
                  <a:extLst>
                    <a:ext uri="{9D8B030D-6E8A-4147-A177-3AD203B41FA5}">
                      <a16:colId xmlns:a16="http://schemas.microsoft.com/office/drawing/2014/main" val="273524105"/>
                    </a:ext>
                  </a:extLst>
                </a:gridCol>
                <a:gridCol w="251460">
                  <a:extLst>
                    <a:ext uri="{9D8B030D-6E8A-4147-A177-3AD203B41FA5}">
                      <a16:colId xmlns:a16="http://schemas.microsoft.com/office/drawing/2014/main" val="1627005287"/>
                    </a:ext>
                  </a:extLst>
                </a:gridCol>
                <a:gridCol w="251460">
                  <a:extLst>
                    <a:ext uri="{9D8B030D-6E8A-4147-A177-3AD203B41FA5}">
                      <a16:colId xmlns:a16="http://schemas.microsoft.com/office/drawing/2014/main" val="3496737700"/>
                    </a:ext>
                  </a:extLst>
                </a:gridCol>
                <a:gridCol w="1152646">
                  <a:extLst>
                    <a:ext uri="{9D8B030D-6E8A-4147-A177-3AD203B41FA5}">
                      <a16:colId xmlns:a16="http://schemas.microsoft.com/office/drawing/2014/main" val="1563157641"/>
                    </a:ext>
                  </a:extLst>
                </a:gridCol>
              </a:tblGrid>
              <a:tr h="258704">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dirty="0"/>
                        <a:t>Temporalidad de cumplimiento </a:t>
                      </a:r>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dirty="0"/>
                        <a:t>% Programado</a:t>
                      </a:r>
                    </a:p>
                  </a:txBody>
                  <a:tcPr>
                    <a:solidFill>
                      <a:srgbClr val="CAD9EC"/>
                    </a:solidFill>
                  </a:tcPr>
                </a:tc>
                <a:tc gridSpan="10">
                  <a:txBody>
                    <a:bodyPr/>
                    <a:lstStyle/>
                    <a:p>
                      <a:r>
                        <a:rPr lang="es-ES" sz="1100" dirty="0"/>
                        <a:t>2026</a:t>
                      </a:r>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dirty="0"/>
                        <a:t>2027</a:t>
                      </a:r>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312601">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1541446">
                <a:tc>
                  <a:txBody>
                    <a:bodyPr/>
                    <a:lstStyle/>
                    <a:p>
                      <a:r>
                        <a:rPr lang="es-ES" sz="1100" dirty="0">
                          <a:solidFill>
                            <a:srgbClr val="FF0000"/>
                          </a:solidFill>
                        </a:rPr>
                        <a:t>2.2</a:t>
                      </a:r>
                    </a:p>
                  </a:txBody>
                  <a:tcPr>
                    <a:solidFill>
                      <a:schemeClr val="bg1"/>
                    </a:solidFill>
                  </a:tcPr>
                </a:tc>
                <a:tc>
                  <a:txBody>
                    <a:bodyPr/>
                    <a:lstStyle/>
                    <a:p>
                      <a:pPr lvl="0">
                        <a:buNone/>
                      </a:pPr>
                      <a:r>
                        <a:rPr lang="es-ES" sz="1100" b="0" i="0" u="none" strike="noStrike" noProof="0" dirty="0">
                          <a:latin typeface="Calibri"/>
                          <a:ea typeface="Calibri"/>
                          <a:cs typeface="Calibri"/>
                        </a:rPr>
                        <a:t>Difusión de la caja de herramientas digitales planificada bajo el proyecto "Transparencia al alcance de todos: Auditoría social". </a:t>
                      </a:r>
                      <a:endParaRPr lang="es-ES" dirty="0"/>
                    </a:p>
                  </a:txBody>
                  <a:tcPr>
                    <a:solidFill>
                      <a:schemeClr val="bg1"/>
                    </a:solidFill>
                  </a:tcPr>
                </a:tc>
                <a:tc>
                  <a:txBody>
                    <a:bodyPr/>
                    <a:lstStyle/>
                    <a:p>
                      <a:r>
                        <a:rPr lang="es-ES" sz="1100" dirty="0"/>
                        <a:t>Mar- 27</a:t>
                      </a:r>
                    </a:p>
                  </a:txBody>
                  <a:tcPr>
                    <a:solidFill>
                      <a:schemeClr val="bg1"/>
                    </a:solidFill>
                  </a:tcPr>
                </a:tc>
                <a:tc>
                  <a:txBody>
                    <a:bodyPr/>
                    <a:lstStyle/>
                    <a:p>
                      <a:r>
                        <a:rPr lang="es-ES" sz="1100" dirty="0"/>
                        <a:t>CNC</a:t>
                      </a:r>
                    </a:p>
                  </a:txBody>
                  <a:tcPr>
                    <a:solidFill>
                      <a:schemeClr val="bg1"/>
                    </a:solidFill>
                  </a:tcPr>
                </a:tc>
                <a:tc>
                  <a:txBody>
                    <a:bodyPr/>
                    <a:lstStyle/>
                    <a:p>
                      <a:pPr lvl="0">
                        <a:buNone/>
                      </a:pPr>
                      <a:r>
                        <a:rPr lang="es-ES" sz="1100" b="0" i="0" u="none" strike="noStrike" noProof="0" dirty="0">
                          <a:latin typeface="Calibri"/>
                          <a:ea typeface="Calibri"/>
                          <a:cs typeface="Calibri"/>
                        </a:rPr>
                        <a:t>Campañas de socialización de la "caja de herramientas digitales" con diversos actores. </a:t>
                      </a:r>
                      <a:endParaRPr lang="es-ES" dirty="0"/>
                    </a:p>
                  </a:txBody>
                  <a:tcPr>
                    <a:solidFill>
                      <a:schemeClr val="bg1"/>
                    </a:solidFill>
                  </a:tcPr>
                </a:tc>
                <a:tc>
                  <a:txBody>
                    <a:bodyPr/>
                    <a:lstStyle/>
                    <a:p>
                      <a:r>
                        <a:rPr lang="es-ES" sz="1100" dirty="0">
                          <a:solidFill>
                            <a:srgbClr val="FF0000"/>
                          </a:solidFill>
                        </a:rPr>
                        <a:t>10%</a:t>
                      </a:r>
                    </a:p>
                  </a:txBody>
                  <a:tcPr>
                    <a:solidFill>
                      <a:schemeClr val="bg1"/>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r>
                        <a:rPr lang="es-ES" sz="1100" dirty="0"/>
                        <a:t>Dirección de Participación Ciudadana e Inclusión de la CNC con apoyo de DAT y SCEP. </a:t>
                      </a:r>
                    </a:p>
                  </a:txBody>
                  <a:tcPr>
                    <a:solidFill>
                      <a:schemeClr val="bg1"/>
                    </a:solidFill>
                  </a:tcPr>
                </a:tc>
                <a:extLst>
                  <a:ext uri="{0D108BD9-81ED-4DB2-BD59-A6C34878D82A}">
                    <a16:rowId xmlns:a16="http://schemas.microsoft.com/office/drawing/2014/main" val="3405097681"/>
                  </a:ext>
                </a:extLst>
              </a:tr>
            </a:tbl>
          </a:graphicData>
        </a:graphic>
      </p:graphicFrame>
    </p:spTree>
    <p:extLst>
      <p:ext uri="{BB962C8B-B14F-4D97-AF65-F5344CB8AC3E}">
        <p14:creationId xmlns:p14="http://schemas.microsoft.com/office/powerpoint/2010/main" val="198918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0E9A86E9-8F09-95F4-DD51-444F2273AE4D}"/>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F0A4FD5D-AD62-2A36-E4D7-FB601F9ACB4D}"/>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4593AFDE-FE18-B6B8-27A4-802C6D4E2DD1}"/>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4BAAB50C-2871-C972-68B2-5860B51A72F6}"/>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FBDB84CF-3602-249E-E627-379E21DD78D3}"/>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2" name="Título 1">
            <a:extLst>
              <a:ext uri="{FF2B5EF4-FFF2-40B4-BE49-F238E27FC236}">
                <a16:creationId xmlns:a16="http://schemas.microsoft.com/office/drawing/2014/main" id="{DF6A6C27-56A3-CBCD-AA4C-0CBF8BC6391B}"/>
              </a:ext>
            </a:extLst>
          </p:cNvPr>
          <p:cNvSpPr txBox="1">
            <a:spLocks/>
          </p:cNvSpPr>
          <p:nvPr/>
        </p:nvSpPr>
        <p:spPr>
          <a:xfrm>
            <a:off x="311947" y="603664"/>
            <a:ext cx="11528132" cy="7842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ES" sz="1400" dirty="0">
                <a:solidFill>
                  <a:schemeClr val="bg1"/>
                </a:solidFill>
                <a:latin typeface="Altivo Regular"/>
              </a:rPr>
              <a:t>Primeros espacios de socialización de la caja de herramientas en el "Encuentro virtual: cierre y reflexión colectiva", "Encuentro presencial: auditoría social en los territorios" y "Encuentro de presentación de resultados y recomendaciones: voz y territorio" en agosto 2026. </a:t>
            </a:r>
          </a:p>
          <a:p>
            <a:pPr algn="just"/>
            <a:r>
              <a:rPr lang="es-ES" sz="1400" dirty="0">
                <a:solidFill>
                  <a:schemeClr val="bg1"/>
                </a:solidFill>
                <a:latin typeface="Altivo Regular"/>
              </a:rPr>
              <a:t> </a:t>
            </a:r>
          </a:p>
        </p:txBody>
      </p:sp>
      <p:pic>
        <p:nvPicPr>
          <p:cNvPr id="5" name="Imagen 4">
            <a:extLst>
              <a:ext uri="{FF2B5EF4-FFF2-40B4-BE49-F238E27FC236}">
                <a16:creationId xmlns:a16="http://schemas.microsoft.com/office/drawing/2014/main" id="{81E8ABFA-DE6C-5A1C-AC4A-819C3EA24189}"/>
              </a:ext>
            </a:extLst>
          </p:cNvPr>
          <p:cNvPicPr>
            <a:picLocks noChangeAspect="1"/>
          </p:cNvPicPr>
          <p:nvPr/>
        </p:nvPicPr>
        <p:blipFill>
          <a:blip r:embed="rId2"/>
          <a:stretch>
            <a:fillRect/>
          </a:stretch>
        </p:blipFill>
        <p:spPr>
          <a:xfrm>
            <a:off x="8065685" y="1616672"/>
            <a:ext cx="3779171" cy="4854281"/>
          </a:xfrm>
          <a:prstGeom prst="rect">
            <a:avLst/>
          </a:prstGeom>
        </p:spPr>
      </p:pic>
      <p:pic>
        <p:nvPicPr>
          <p:cNvPr id="9" name="Imagen 8">
            <a:extLst>
              <a:ext uri="{FF2B5EF4-FFF2-40B4-BE49-F238E27FC236}">
                <a16:creationId xmlns:a16="http://schemas.microsoft.com/office/drawing/2014/main" id="{C70DB3C0-52CB-243E-5D5E-E549E8A27454}"/>
              </a:ext>
            </a:extLst>
          </p:cNvPr>
          <p:cNvPicPr>
            <a:picLocks noChangeAspect="1"/>
          </p:cNvPicPr>
          <p:nvPr/>
        </p:nvPicPr>
        <p:blipFill>
          <a:blip r:embed="rId3"/>
          <a:stretch>
            <a:fillRect/>
          </a:stretch>
        </p:blipFill>
        <p:spPr>
          <a:xfrm>
            <a:off x="310633" y="1620229"/>
            <a:ext cx="3876382" cy="4854282"/>
          </a:xfrm>
          <a:prstGeom prst="rect">
            <a:avLst/>
          </a:prstGeom>
        </p:spPr>
      </p:pic>
      <p:pic>
        <p:nvPicPr>
          <p:cNvPr id="10" name="Imagen 9">
            <a:extLst>
              <a:ext uri="{FF2B5EF4-FFF2-40B4-BE49-F238E27FC236}">
                <a16:creationId xmlns:a16="http://schemas.microsoft.com/office/drawing/2014/main" id="{2217C995-FB8E-0F91-FC75-9C670580221D}"/>
              </a:ext>
            </a:extLst>
          </p:cNvPr>
          <p:cNvPicPr>
            <a:picLocks noChangeAspect="1"/>
          </p:cNvPicPr>
          <p:nvPr/>
        </p:nvPicPr>
        <p:blipFill>
          <a:blip r:embed="rId4"/>
          <a:stretch>
            <a:fillRect/>
          </a:stretch>
        </p:blipFill>
        <p:spPr>
          <a:xfrm>
            <a:off x="4188292" y="1616671"/>
            <a:ext cx="3791222" cy="4854282"/>
          </a:xfrm>
          <a:prstGeom prst="rect">
            <a:avLst/>
          </a:prstGeom>
        </p:spPr>
      </p:pic>
    </p:spTree>
    <p:extLst>
      <p:ext uri="{BB962C8B-B14F-4D97-AF65-F5344CB8AC3E}">
        <p14:creationId xmlns:p14="http://schemas.microsoft.com/office/powerpoint/2010/main" val="134111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416DF05A-F073-92BE-38BD-05587235F76B}"/>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60812784-0123-6501-933D-0E61F128B8CA}"/>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264713CD-3532-0C62-A9C3-7FB39BDD6A8E}"/>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CBF466FB-1D32-AF39-E7F0-7B37F02C6348}"/>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BCC64A44-FD50-98DB-D73D-CC92CEA85476}"/>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2" name="Título 1">
            <a:extLst>
              <a:ext uri="{FF2B5EF4-FFF2-40B4-BE49-F238E27FC236}">
                <a16:creationId xmlns:a16="http://schemas.microsoft.com/office/drawing/2014/main" id="{0B898B29-BCB5-9A2D-4E22-616475B21C7E}"/>
              </a:ext>
            </a:extLst>
          </p:cNvPr>
          <p:cNvSpPr txBox="1">
            <a:spLocks/>
          </p:cNvSpPr>
          <p:nvPr/>
        </p:nvSpPr>
        <p:spPr>
          <a:xfrm>
            <a:off x="242738" y="806864"/>
            <a:ext cx="5490915" cy="76414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a:buChar char="•"/>
            </a:pPr>
            <a:r>
              <a:rPr lang="es-ES" sz="1400" dirty="0">
                <a:solidFill>
                  <a:schemeClr val="bg1"/>
                </a:solidFill>
                <a:latin typeface="Altivo Regular"/>
                <a:ea typeface="+mj-lt"/>
                <a:cs typeface="+mj-lt"/>
              </a:rPr>
              <a:t>Publicación en redes sociales sobre la caja de herramientas. </a:t>
            </a:r>
            <a:endParaRPr lang="es-ES" dirty="0" err="1">
              <a:solidFill>
                <a:schemeClr val="bg1"/>
              </a:solidFill>
              <a:latin typeface="Calibri Light" panose="020F0302020204030204"/>
              <a:ea typeface="+mj-lt"/>
              <a:cs typeface="+mj-lt"/>
            </a:endParaRPr>
          </a:p>
          <a:p>
            <a:pPr algn="just"/>
            <a:r>
              <a:rPr lang="es-ES" sz="1400" dirty="0">
                <a:solidFill>
                  <a:schemeClr val="accent1"/>
                </a:solidFill>
                <a:ea typeface="+mj-lt"/>
                <a:cs typeface="+mj-lt"/>
                <a:hlinkClick r:id="rId2">
                  <a:extLst>
                    <a:ext uri="{A12FA001-AC4F-418D-AE19-62706E023703}">
                      <ahyp:hlinkClr xmlns:ahyp="http://schemas.microsoft.com/office/drawing/2018/hyperlinkcolor" val="tx"/>
                    </a:ext>
                  </a:extLst>
                </a:hlinkClick>
              </a:rPr>
              <a:t>https://x.com/CNCguatemala/status/2094895557143666819?s=48%E2%80%8B</a:t>
            </a:r>
            <a:r>
              <a:rPr lang="es-ES" sz="1400" dirty="0">
                <a:solidFill>
                  <a:schemeClr val="accent1"/>
                </a:solidFill>
                <a:ea typeface="+mj-lt"/>
                <a:cs typeface="+mj-lt"/>
              </a:rPr>
              <a:t> </a:t>
            </a:r>
            <a:endParaRPr lang="es-ES">
              <a:solidFill>
                <a:schemeClr val="accent1"/>
              </a:solidFill>
              <a:ea typeface="Calibri Light"/>
              <a:cs typeface="Calibri Light"/>
            </a:endParaRPr>
          </a:p>
        </p:txBody>
      </p:sp>
      <p:pic>
        <p:nvPicPr>
          <p:cNvPr id="6" name="Imagen 5">
            <a:extLst>
              <a:ext uri="{FF2B5EF4-FFF2-40B4-BE49-F238E27FC236}">
                <a16:creationId xmlns:a16="http://schemas.microsoft.com/office/drawing/2014/main" id="{334C8D36-3A7A-FBDA-774C-89FE707900A6}"/>
              </a:ext>
            </a:extLst>
          </p:cNvPr>
          <p:cNvPicPr>
            <a:picLocks noChangeAspect="1"/>
          </p:cNvPicPr>
          <p:nvPr/>
        </p:nvPicPr>
        <p:blipFill>
          <a:blip r:embed="rId3"/>
          <a:stretch>
            <a:fillRect/>
          </a:stretch>
        </p:blipFill>
        <p:spPr>
          <a:xfrm>
            <a:off x="1958323" y="1574617"/>
            <a:ext cx="2749279" cy="5070385"/>
          </a:xfrm>
          <a:prstGeom prst="rect">
            <a:avLst/>
          </a:prstGeom>
        </p:spPr>
      </p:pic>
      <p:pic>
        <p:nvPicPr>
          <p:cNvPr id="3" name="Picture 2">
            <a:extLst>
              <a:ext uri="{FF2B5EF4-FFF2-40B4-BE49-F238E27FC236}">
                <a16:creationId xmlns:a16="http://schemas.microsoft.com/office/drawing/2014/main" id="{A930C866-77AE-609B-78D4-A7C86861FF04}"/>
              </a:ext>
            </a:extLst>
          </p:cNvPr>
          <p:cNvPicPr>
            <a:picLocks noChangeAspect="1"/>
          </p:cNvPicPr>
          <p:nvPr/>
        </p:nvPicPr>
        <p:blipFill>
          <a:blip r:embed="rId4"/>
          <a:srcRect l="25000" t="3341" r="7917" b="-346"/>
          <a:stretch>
            <a:fillRect/>
          </a:stretch>
        </p:blipFill>
        <p:spPr>
          <a:xfrm>
            <a:off x="6696374" y="1574927"/>
            <a:ext cx="5068757" cy="5063848"/>
          </a:xfrm>
          <a:prstGeom prst="rect">
            <a:avLst/>
          </a:prstGeom>
        </p:spPr>
      </p:pic>
      <p:sp>
        <p:nvSpPr>
          <p:cNvPr id="7" name="Título 1">
            <a:extLst>
              <a:ext uri="{FF2B5EF4-FFF2-40B4-BE49-F238E27FC236}">
                <a16:creationId xmlns:a16="http://schemas.microsoft.com/office/drawing/2014/main" id="{75B66F78-2438-98A5-22D6-4750751E9B5E}"/>
              </a:ext>
            </a:extLst>
          </p:cNvPr>
          <p:cNvSpPr txBox="1">
            <a:spLocks/>
          </p:cNvSpPr>
          <p:nvPr/>
        </p:nvSpPr>
        <p:spPr>
          <a:xfrm>
            <a:off x="6692523" y="806863"/>
            <a:ext cx="5286807" cy="76414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a:buChar char="•"/>
            </a:pPr>
            <a:r>
              <a:rPr lang="es-ES" sz="1400" dirty="0">
                <a:solidFill>
                  <a:schemeClr val="bg1"/>
                </a:solidFill>
                <a:latin typeface="Altivo Regular"/>
                <a:ea typeface="+mj-lt"/>
                <a:cs typeface="+mj-lt"/>
              </a:rPr>
              <a:t>Publicación en la página web de la Academia de ética e integridad (ACADETI)</a:t>
            </a:r>
            <a:endParaRPr lang="es-ES" dirty="0" err="1">
              <a:solidFill>
                <a:schemeClr val="bg1"/>
              </a:solidFill>
              <a:latin typeface="Calibri Light" panose="020F0302020204030204"/>
              <a:ea typeface="+mj-lt"/>
              <a:cs typeface="+mj-lt"/>
            </a:endParaRPr>
          </a:p>
          <a:p>
            <a:pPr algn="just"/>
            <a:r>
              <a:rPr lang="es-ES" sz="1400" dirty="0">
                <a:solidFill>
                  <a:schemeClr val="accent1"/>
                </a:solidFill>
                <a:ea typeface="+mj-lt"/>
                <a:cs typeface="+mj-lt"/>
                <a:hlinkClick r:id="rId5">
                  <a:extLst>
                    <a:ext uri="{A12FA001-AC4F-418D-AE19-62706E023703}">
                      <ahyp:hlinkClr xmlns:ahyp="http://schemas.microsoft.com/office/drawing/2018/hyperlinkcolor" val="tx"/>
                    </a:ext>
                  </a:extLst>
                </a:hlinkClick>
              </a:rPr>
              <a:t>https://acadeti.cnc.gob.gt/descargable/materialdescargable.ph</a:t>
            </a:r>
            <a:endParaRPr lang="es-ES">
              <a:solidFill>
                <a:schemeClr val="accent1"/>
              </a:solidFill>
              <a:ea typeface="Calibri Light"/>
              <a:cs typeface="Calibri Light"/>
            </a:endParaRPr>
          </a:p>
          <a:p>
            <a:pPr algn="just"/>
            <a:endParaRPr lang="es-ES" sz="1400" dirty="0">
              <a:solidFill>
                <a:schemeClr val="bg1"/>
              </a:solidFill>
              <a:ea typeface="Calibri Light"/>
              <a:cs typeface="Calibri Light"/>
            </a:endParaRPr>
          </a:p>
        </p:txBody>
      </p:sp>
    </p:spTree>
    <p:extLst>
      <p:ext uri="{BB962C8B-B14F-4D97-AF65-F5344CB8AC3E}">
        <p14:creationId xmlns:p14="http://schemas.microsoft.com/office/powerpoint/2010/main" val="24007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D6E22630-673F-36D4-B100-EB252160840A}"/>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6D057B39-3CDC-6BCD-EFF5-929ADFC091F0}"/>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46943392-7E20-8598-A2F1-485A02A7E4BB}"/>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D83221C9-E89D-4FB5-5938-CE04B8BE5F9F}"/>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2E567A97-877A-2769-66FC-8B35F2CDBA1C}"/>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7FB8A190-7F31-D34A-EC6D-F05D3FA19D1E}"/>
              </a:ext>
            </a:extLst>
          </p:cNvPr>
          <p:cNvSpPr txBox="1">
            <a:spLocks/>
          </p:cNvSpPr>
          <p:nvPr/>
        </p:nvSpPr>
        <p:spPr>
          <a:xfrm>
            <a:off x="777940" y="1109382"/>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2: La Comisión Nacional contra la Corrupción gestionará espacios de capacitación en temas de auditoría social, herramientas de transparencia y rendición de cuentas, participación ciudadana y lucha contra la corrupción, para sociedad civil y otros actores relevantes. </a:t>
            </a:r>
          </a:p>
        </p:txBody>
      </p:sp>
      <p:sp>
        <p:nvSpPr>
          <p:cNvPr id="3" name="Título 1">
            <a:extLst>
              <a:ext uri="{FF2B5EF4-FFF2-40B4-BE49-F238E27FC236}">
                <a16:creationId xmlns:a16="http://schemas.microsoft.com/office/drawing/2014/main" id="{BD0DFD56-CC6F-5B59-B311-B39998ACFF06}"/>
              </a:ext>
            </a:extLst>
          </p:cNvPr>
          <p:cNvSpPr txBox="1">
            <a:spLocks/>
          </p:cNvSpPr>
          <p:nvPr/>
        </p:nvSpPr>
        <p:spPr>
          <a:xfrm>
            <a:off x="328884" y="391357"/>
            <a:ext cx="3412672" cy="58528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dirty="0">
                <a:solidFill>
                  <a:srgbClr val="87C0D5"/>
                </a:solidFill>
                <a:latin typeface="Altivo Regular"/>
              </a:rPr>
              <a:t>Avances - septiembre 2026</a:t>
            </a:r>
            <a:endParaRPr lang="es-GT" sz="2800" dirty="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46E94D6D-420C-4208-2C70-138A0B03CAA4}"/>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D0B12C63-800E-2B76-0B43-C7194848C852}"/>
              </a:ext>
            </a:extLst>
          </p:cNvPr>
          <p:cNvGraphicFramePr>
            <a:graphicFrameLocks noGrp="1"/>
          </p:cNvGraphicFramePr>
          <p:nvPr>
            <p:extLst>
              <p:ext uri="{D42A27DB-BD31-4B8C-83A1-F6EECF244321}">
                <p14:modId xmlns:p14="http://schemas.microsoft.com/office/powerpoint/2010/main" val="1827409349"/>
              </p:ext>
            </p:extLst>
          </p:nvPr>
        </p:nvGraphicFramePr>
        <p:xfrm>
          <a:off x="132080" y="2316480"/>
          <a:ext cx="11833276" cy="2194560"/>
        </p:xfrm>
        <a:graphic>
          <a:graphicData uri="http://schemas.openxmlformats.org/drawingml/2006/table">
            <a:tbl>
              <a:tblPr firstRow="1" bandRow="1">
                <a:tableStyleId>{5940675A-B579-460E-94D1-54222C63F5DA}</a:tableStyleId>
              </a:tblPr>
              <a:tblGrid>
                <a:gridCol w="386248">
                  <a:extLst>
                    <a:ext uri="{9D8B030D-6E8A-4147-A177-3AD203B41FA5}">
                      <a16:colId xmlns:a16="http://schemas.microsoft.com/office/drawing/2014/main" val="4017514690"/>
                    </a:ext>
                  </a:extLst>
                </a:gridCol>
                <a:gridCol w="1705164">
                  <a:extLst>
                    <a:ext uri="{9D8B030D-6E8A-4147-A177-3AD203B41FA5}">
                      <a16:colId xmlns:a16="http://schemas.microsoft.com/office/drawing/2014/main" val="483275009"/>
                    </a:ext>
                  </a:extLst>
                </a:gridCol>
                <a:gridCol w="1045708">
                  <a:extLst>
                    <a:ext uri="{9D8B030D-6E8A-4147-A177-3AD203B41FA5}">
                      <a16:colId xmlns:a16="http://schemas.microsoft.com/office/drawing/2014/main" val="3394009428"/>
                    </a:ext>
                  </a:extLst>
                </a:gridCol>
                <a:gridCol w="817642">
                  <a:extLst>
                    <a:ext uri="{9D8B030D-6E8A-4147-A177-3AD203B41FA5}">
                      <a16:colId xmlns:a16="http://schemas.microsoft.com/office/drawing/2014/main" val="499338383"/>
                    </a:ext>
                  </a:extLst>
                </a:gridCol>
                <a:gridCol w="963331">
                  <a:extLst>
                    <a:ext uri="{9D8B030D-6E8A-4147-A177-3AD203B41FA5}">
                      <a16:colId xmlns:a16="http://schemas.microsoft.com/office/drawing/2014/main" val="738306385"/>
                    </a:ext>
                  </a:extLst>
                </a:gridCol>
                <a:gridCol w="976368">
                  <a:extLst>
                    <a:ext uri="{9D8B030D-6E8A-4147-A177-3AD203B41FA5}">
                      <a16:colId xmlns:a16="http://schemas.microsoft.com/office/drawing/2014/main" val="1552935065"/>
                    </a:ext>
                  </a:extLst>
                </a:gridCol>
                <a:gridCol w="251460">
                  <a:extLst>
                    <a:ext uri="{9D8B030D-6E8A-4147-A177-3AD203B41FA5}">
                      <a16:colId xmlns:a16="http://schemas.microsoft.com/office/drawing/2014/main" val="1414032914"/>
                    </a:ext>
                  </a:extLst>
                </a:gridCol>
                <a:gridCol w="251460">
                  <a:extLst>
                    <a:ext uri="{9D8B030D-6E8A-4147-A177-3AD203B41FA5}">
                      <a16:colId xmlns:a16="http://schemas.microsoft.com/office/drawing/2014/main" val="2428155502"/>
                    </a:ext>
                  </a:extLst>
                </a:gridCol>
                <a:gridCol w="251460">
                  <a:extLst>
                    <a:ext uri="{9D8B030D-6E8A-4147-A177-3AD203B41FA5}">
                      <a16:colId xmlns:a16="http://schemas.microsoft.com/office/drawing/2014/main" val="2121677974"/>
                    </a:ext>
                  </a:extLst>
                </a:gridCol>
                <a:gridCol w="251460">
                  <a:extLst>
                    <a:ext uri="{9D8B030D-6E8A-4147-A177-3AD203B41FA5}">
                      <a16:colId xmlns:a16="http://schemas.microsoft.com/office/drawing/2014/main" val="1699161700"/>
                    </a:ext>
                  </a:extLst>
                </a:gridCol>
                <a:gridCol w="251460">
                  <a:extLst>
                    <a:ext uri="{9D8B030D-6E8A-4147-A177-3AD203B41FA5}">
                      <a16:colId xmlns:a16="http://schemas.microsoft.com/office/drawing/2014/main" val="4239605161"/>
                    </a:ext>
                  </a:extLst>
                </a:gridCol>
                <a:gridCol w="251460">
                  <a:extLst>
                    <a:ext uri="{9D8B030D-6E8A-4147-A177-3AD203B41FA5}">
                      <a16:colId xmlns:a16="http://schemas.microsoft.com/office/drawing/2014/main" val="3821482988"/>
                    </a:ext>
                  </a:extLst>
                </a:gridCol>
                <a:gridCol w="251460">
                  <a:extLst>
                    <a:ext uri="{9D8B030D-6E8A-4147-A177-3AD203B41FA5}">
                      <a16:colId xmlns:a16="http://schemas.microsoft.com/office/drawing/2014/main" val="354848223"/>
                    </a:ext>
                  </a:extLst>
                </a:gridCol>
                <a:gridCol w="251460">
                  <a:extLst>
                    <a:ext uri="{9D8B030D-6E8A-4147-A177-3AD203B41FA5}">
                      <a16:colId xmlns:a16="http://schemas.microsoft.com/office/drawing/2014/main" val="1576829299"/>
                    </a:ext>
                  </a:extLst>
                </a:gridCol>
                <a:gridCol w="251460">
                  <a:extLst>
                    <a:ext uri="{9D8B030D-6E8A-4147-A177-3AD203B41FA5}">
                      <a16:colId xmlns:a16="http://schemas.microsoft.com/office/drawing/2014/main" val="2063434630"/>
                    </a:ext>
                  </a:extLst>
                </a:gridCol>
                <a:gridCol w="251460">
                  <a:extLst>
                    <a:ext uri="{9D8B030D-6E8A-4147-A177-3AD203B41FA5}">
                      <a16:colId xmlns:a16="http://schemas.microsoft.com/office/drawing/2014/main" val="4105572550"/>
                    </a:ext>
                  </a:extLst>
                </a:gridCol>
                <a:gridCol w="251460">
                  <a:extLst>
                    <a:ext uri="{9D8B030D-6E8A-4147-A177-3AD203B41FA5}">
                      <a16:colId xmlns:a16="http://schemas.microsoft.com/office/drawing/2014/main" val="3035440004"/>
                    </a:ext>
                  </a:extLst>
                </a:gridCol>
                <a:gridCol w="259889">
                  <a:extLst>
                    <a:ext uri="{9D8B030D-6E8A-4147-A177-3AD203B41FA5}">
                      <a16:colId xmlns:a16="http://schemas.microsoft.com/office/drawing/2014/main" val="3958395125"/>
                    </a:ext>
                  </a:extLst>
                </a:gridCol>
                <a:gridCol w="251460">
                  <a:extLst>
                    <a:ext uri="{9D8B030D-6E8A-4147-A177-3AD203B41FA5}">
                      <a16:colId xmlns:a16="http://schemas.microsoft.com/office/drawing/2014/main" val="2643146007"/>
                    </a:ext>
                  </a:extLst>
                </a:gridCol>
                <a:gridCol w="251460">
                  <a:extLst>
                    <a:ext uri="{9D8B030D-6E8A-4147-A177-3AD203B41FA5}">
                      <a16:colId xmlns:a16="http://schemas.microsoft.com/office/drawing/2014/main" val="1160594104"/>
                    </a:ext>
                  </a:extLst>
                </a:gridCol>
                <a:gridCol w="251460">
                  <a:extLst>
                    <a:ext uri="{9D8B030D-6E8A-4147-A177-3AD203B41FA5}">
                      <a16:colId xmlns:a16="http://schemas.microsoft.com/office/drawing/2014/main" val="3980943345"/>
                    </a:ext>
                  </a:extLst>
                </a:gridCol>
                <a:gridCol w="251460">
                  <a:extLst>
                    <a:ext uri="{9D8B030D-6E8A-4147-A177-3AD203B41FA5}">
                      <a16:colId xmlns:a16="http://schemas.microsoft.com/office/drawing/2014/main" val="3696266524"/>
                    </a:ext>
                  </a:extLst>
                </a:gridCol>
                <a:gridCol w="251460">
                  <a:extLst>
                    <a:ext uri="{9D8B030D-6E8A-4147-A177-3AD203B41FA5}">
                      <a16:colId xmlns:a16="http://schemas.microsoft.com/office/drawing/2014/main" val="273524105"/>
                    </a:ext>
                  </a:extLst>
                </a:gridCol>
                <a:gridCol w="251460">
                  <a:extLst>
                    <a:ext uri="{9D8B030D-6E8A-4147-A177-3AD203B41FA5}">
                      <a16:colId xmlns:a16="http://schemas.microsoft.com/office/drawing/2014/main" val="1627005287"/>
                    </a:ext>
                  </a:extLst>
                </a:gridCol>
                <a:gridCol w="251460">
                  <a:extLst>
                    <a:ext uri="{9D8B030D-6E8A-4147-A177-3AD203B41FA5}">
                      <a16:colId xmlns:a16="http://schemas.microsoft.com/office/drawing/2014/main" val="3496737700"/>
                    </a:ext>
                  </a:extLst>
                </a:gridCol>
                <a:gridCol w="1152646">
                  <a:extLst>
                    <a:ext uri="{9D8B030D-6E8A-4147-A177-3AD203B41FA5}">
                      <a16:colId xmlns:a16="http://schemas.microsoft.com/office/drawing/2014/main" val="1563157641"/>
                    </a:ext>
                  </a:extLst>
                </a:gridCol>
              </a:tblGrid>
              <a:tr h="258704">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dirty="0"/>
                        <a:t>Temporalidad de cumplimiento </a:t>
                      </a:r>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dirty="0"/>
                        <a:t>% Programado</a:t>
                      </a:r>
                    </a:p>
                  </a:txBody>
                  <a:tcPr>
                    <a:solidFill>
                      <a:srgbClr val="CAD9EC"/>
                    </a:solidFill>
                  </a:tcPr>
                </a:tc>
                <a:tc gridSpan="10">
                  <a:txBody>
                    <a:bodyPr/>
                    <a:lstStyle/>
                    <a:p>
                      <a:r>
                        <a:rPr lang="es-ES" sz="1100" dirty="0"/>
                        <a:t>2026</a:t>
                      </a:r>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dirty="0"/>
                        <a:t>2027</a:t>
                      </a:r>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312601">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1541446">
                <a:tc>
                  <a:txBody>
                    <a:bodyPr/>
                    <a:lstStyle/>
                    <a:p>
                      <a:r>
                        <a:rPr lang="es-ES" sz="1100" dirty="0">
                          <a:solidFill>
                            <a:srgbClr val="FF0000"/>
                          </a:solidFill>
                        </a:rPr>
                        <a:t>2.4</a:t>
                      </a:r>
                    </a:p>
                  </a:txBody>
                  <a:tcPr>
                    <a:solidFill>
                      <a:schemeClr val="bg1"/>
                    </a:solidFill>
                  </a:tcPr>
                </a:tc>
                <a:tc>
                  <a:txBody>
                    <a:bodyPr/>
                    <a:lstStyle/>
                    <a:p>
                      <a:r>
                        <a:rPr lang="es-ES" sz="1100" dirty="0"/>
                        <a:t>Socialización y difusión de información sobre la plataforma digital “Transparencia CODEDE” por parte de la Dirección de Asuntos Territoriales de la CNC en coordinación con los promotores sociales de la SCEP.</a:t>
                      </a:r>
                    </a:p>
                  </a:txBody>
                  <a:tcPr>
                    <a:solidFill>
                      <a:schemeClr val="bg1"/>
                    </a:solidFill>
                  </a:tcPr>
                </a:tc>
                <a:tc>
                  <a:txBody>
                    <a:bodyPr/>
                    <a:lstStyle/>
                    <a:p>
                      <a:r>
                        <a:rPr lang="es-ES" sz="1100" dirty="0"/>
                        <a:t>Mar- 27</a:t>
                      </a:r>
                    </a:p>
                  </a:txBody>
                  <a:tcPr>
                    <a:solidFill>
                      <a:schemeClr val="bg1"/>
                    </a:solidFill>
                  </a:tcPr>
                </a:tc>
                <a:tc>
                  <a:txBody>
                    <a:bodyPr/>
                    <a:lstStyle/>
                    <a:p>
                      <a:r>
                        <a:rPr lang="es-ES" sz="1100" dirty="0"/>
                        <a:t>CNC</a:t>
                      </a:r>
                    </a:p>
                  </a:txBody>
                  <a:tcPr>
                    <a:solidFill>
                      <a:schemeClr val="bg1"/>
                    </a:solidFill>
                  </a:tcPr>
                </a:tc>
                <a:tc>
                  <a:txBody>
                    <a:bodyPr/>
                    <a:lstStyle/>
                    <a:p>
                      <a:r>
                        <a:rPr lang="es-ES" sz="1100" dirty="0"/>
                        <a:t>Estrategia de comunicación en conjunto.</a:t>
                      </a:r>
                    </a:p>
                  </a:txBody>
                  <a:tcPr>
                    <a:solidFill>
                      <a:schemeClr val="bg1"/>
                    </a:solidFill>
                  </a:tcPr>
                </a:tc>
                <a:tc>
                  <a:txBody>
                    <a:bodyPr/>
                    <a:lstStyle/>
                    <a:p>
                      <a:r>
                        <a:rPr lang="es-ES" sz="1100" dirty="0">
                          <a:solidFill>
                            <a:srgbClr val="FF0000"/>
                          </a:solidFill>
                        </a:rPr>
                        <a:t>10%</a:t>
                      </a:r>
                    </a:p>
                  </a:txBody>
                  <a:tcPr>
                    <a:solidFill>
                      <a:schemeClr val="bg1"/>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r>
                        <a:rPr lang="es-ES" sz="1100" dirty="0"/>
                        <a:t>Dirección de Participación Ciudadana e Inclusión de la CNC con apoyo de DAT y SCEP. </a:t>
                      </a:r>
                    </a:p>
                  </a:txBody>
                  <a:tcPr>
                    <a:solidFill>
                      <a:schemeClr val="bg1"/>
                    </a:solidFill>
                  </a:tcPr>
                </a:tc>
                <a:extLst>
                  <a:ext uri="{0D108BD9-81ED-4DB2-BD59-A6C34878D82A}">
                    <a16:rowId xmlns:a16="http://schemas.microsoft.com/office/drawing/2014/main" val="3405097681"/>
                  </a:ext>
                </a:extLst>
              </a:tr>
            </a:tbl>
          </a:graphicData>
        </a:graphic>
      </p:graphicFrame>
      <p:sp>
        <p:nvSpPr>
          <p:cNvPr id="2" name="Título 1">
            <a:extLst>
              <a:ext uri="{FF2B5EF4-FFF2-40B4-BE49-F238E27FC236}">
                <a16:creationId xmlns:a16="http://schemas.microsoft.com/office/drawing/2014/main" id="{46FD1EF2-D17D-CD95-CC03-9A3B2EE709EA}"/>
              </a:ext>
            </a:extLst>
          </p:cNvPr>
          <p:cNvSpPr txBox="1">
            <a:spLocks/>
          </p:cNvSpPr>
          <p:nvPr/>
        </p:nvSpPr>
        <p:spPr>
          <a:xfrm>
            <a:off x="436457" y="5036035"/>
            <a:ext cx="11528132" cy="7842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ES" sz="1400" dirty="0">
                <a:solidFill>
                  <a:schemeClr val="bg1"/>
                </a:solidFill>
                <a:latin typeface="Altivo Regular"/>
              </a:rPr>
              <a:t>Informes de los asesores estratégicos departamentales (Dirección de Asuntos Territoriales) sobre la intervención de la CNC en actividades de la Gira de la Mesa del Tercer Sector de El Directorio, en coordinación con SCEP (en desarrollo). </a:t>
            </a:r>
            <a:endParaRPr lang="es-GT" sz="1400" dirty="0">
              <a:solidFill>
                <a:schemeClr val="bg1"/>
              </a:solidFill>
              <a:latin typeface="Altivo Regular"/>
            </a:endParaRPr>
          </a:p>
          <a:p>
            <a:pPr marL="285750" indent="-285750" algn="just">
              <a:buFont typeface="Arial" panose="020B0604020202020204" pitchFamily="34" charset="0"/>
              <a:buChar char="•"/>
            </a:pPr>
            <a:r>
              <a:rPr lang="es-ES" sz="1400" dirty="0">
                <a:solidFill>
                  <a:schemeClr val="bg1"/>
                </a:solidFill>
                <a:latin typeface="Altivo Regular"/>
              </a:rPr>
              <a:t>Los AED han tenido participación en Huehuetenango, Quiché, Alta Verapaz, Izabal, Quetzaltenango, Petén, Chiquimula, Sololá, Sacatepéquez, Quetzaltenango Jalapa, Quiché. </a:t>
            </a:r>
          </a:p>
        </p:txBody>
      </p:sp>
    </p:spTree>
    <p:extLst>
      <p:ext uri="{BB962C8B-B14F-4D97-AF65-F5344CB8AC3E}">
        <p14:creationId xmlns:p14="http://schemas.microsoft.com/office/powerpoint/2010/main" val="2777964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9876F50B-9BF2-5CE6-EE0B-1B5B44421140}"/>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270CDEA8-002A-10D5-8C64-CBD8B9112D8E}"/>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E29CDE20-9237-7A8C-0427-E2BE78824A42}"/>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1050242D-32C1-1B59-BF45-BB2805EF4E5F}"/>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A68E455D-E2A0-9525-1DB3-04AA64CB9727}"/>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0BFE74A3-646D-CD16-DABC-F4910BF53F8C}"/>
              </a:ext>
            </a:extLst>
          </p:cNvPr>
          <p:cNvSpPr txBox="1">
            <a:spLocks/>
          </p:cNvSpPr>
          <p:nvPr/>
        </p:nvSpPr>
        <p:spPr>
          <a:xfrm>
            <a:off x="777940" y="1477385"/>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2: La Comisión Nacional contra la Corrupción gestionará espacios de capacitación en temas de auditoría social, herramientas de transparencia y rendición de cuentas, participación ciudadana y lucha contra la corrupción, para sociedad civil y otros actores relevantes. </a:t>
            </a:r>
          </a:p>
        </p:txBody>
      </p:sp>
      <p:sp>
        <p:nvSpPr>
          <p:cNvPr id="3" name="Título 1">
            <a:extLst>
              <a:ext uri="{FF2B5EF4-FFF2-40B4-BE49-F238E27FC236}">
                <a16:creationId xmlns:a16="http://schemas.microsoft.com/office/drawing/2014/main" id="{750B5C89-3DE7-314D-E4C2-B49C58AFE666}"/>
              </a:ext>
            </a:extLst>
          </p:cNvPr>
          <p:cNvSpPr txBox="1">
            <a:spLocks/>
          </p:cNvSpPr>
          <p:nvPr/>
        </p:nvSpPr>
        <p:spPr>
          <a:xfrm>
            <a:off x="389844" y="616718"/>
            <a:ext cx="3509917" cy="6157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dirty="0">
                <a:solidFill>
                  <a:srgbClr val="87C0D5"/>
                </a:solidFill>
                <a:latin typeface="Altivo Regular"/>
              </a:rPr>
              <a:t>Avances - septiembre 2026</a:t>
            </a:r>
            <a:endParaRPr lang="es-GT" sz="2800" dirty="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6AA2A2AF-1890-FD8D-B344-765D60FB33B8}"/>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0DFD0FB7-B266-8EB6-4628-CA9254198C61}"/>
              </a:ext>
            </a:extLst>
          </p:cNvPr>
          <p:cNvGraphicFramePr>
            <a:graphicFrameLocks noGrp="1"/>
          </p:cNvGraphicFramePr>
          <p:nvPr>
            <p:extLst>
              <p:ext uri="{D42A27DB-BD31-4B8C-83A1-F6EECF244321}">
                <p14:modId xmlns:p14="http://schemas.microsoft.com/office/powerpoint/2010/main" val="357215464"/>
              </p:ext>
            </p:extLst>
          </p:nvPr>
        </p:nvGraphicFramePr>
        <p:xfrm>
          <a:off x="258535" y="2871107"/>
          <a:ext cx="11977029" cy="1859280"/>
        </p:xfrm>
        <a:graphic>
          <a:graphicData uri="http://schemas.openxmlformats.org/drawingml/2006/table">
            <a:tbl>
              <a:tblPr firstRow="1" bandRow="1">
                <a:tableStyleId>{5940675A-B579-460E-94D1-54222C63F5DA}</a:tableStyleId>
              </a:tblPr>
              <a:tblGrid>
                <a:gridCol w="394572">
                  <a:extLst>
                    <a:ext uri="{9D8B030D-6E8A-4147-A177-3AD203B41FA5}">
                      <a16:colId xmlns:a16="http://schemas.microsoft.com/office/drawing/2014/main" val="4017514690"/>
                    </a:ext>
                  </a:extLst>
                </a:gridCol>
                <a:gridCol w="1741908">
                  <a:extLst>
                    <a:ext uri="{9D8B030D-6E8A-4147-A177-3AD203B41FA5}">
                      <a16:colId xmlns:a16="http://schemas.microsoft.com/office/drawing/2014/main" val="483275009"/>
                    </a:ext>
                  </a:extLst>
                </a:gridCol>
                <a:gridCol w="1068242">
                  <a:extLst>
                    <a:ext uri="{9D8B030D-6E8A-4147-A177-3AD203B41FA5}">
                      <a16:colId xmlns:a16="http://schemas.microsoft.com/office/drawing/2014/main" val="3394009428"/>
                    </a:ext>
                  </a:extLst>
                </a:gridCol>
                <a:gridCol w="835262">
                  <a:extLst>
                    <a:ext uri="{9D8B030D-6E8A-4147-A177-3AD203B41FA5}">
                      <a16:colId xmlns:a16="http://schemas.microsoft.com/office/drawing/2014/main" val="499338383"/>
                    </a:ext>
                  </a:extLst>
                </a:gridCol>
                <a:gridCol w="984090">
                  <a:extLst>
                    <a:ext uri="{9D8B030D-6E8A-4147-A177-3AD203B41FA5}">
                      <a16:colId xmlns:a16="http://schemas.microsoft.com/office/drawing/2014/main" val="738306385"/>
                    </a:ext>
                  </a:extLst>
                </a:gridCol>
                <a:gridCol w="997408">
                  <a:extLst>
                    <a:ext uri="{9D8B030D-6E8A-4147-A177-3AD203B41FA5}">
                      <a16:colId xmlns:a16="http://schemas.microsoft.com/office/drawing/2014/main" val="1552935065"/>
                    </a:ext>
                  </a:extLst>
                </a:gridCol>
                <a:gridCol w="251460">
                  <a:extLst>
                    <a:ext uri="{9D8B030D-6E8A-4147-A177-3AD203B41FA5}">
                      <a16:colId xmlns:a16="http://schemas.microsoft.com/office/drawing/2014/main" val="1414032914"/>
                    </a:ext>
                  </a:extLst>
                </a:gridCol>
                <a:gridCol w="251460">
                  <a:extLst>
                    <a:ext uri="{9D8B030D-6E8A-4147-A177-3AD203B41FA5}">
                      <a16:colId xmlns:a16="http://schemas.microsoft.com/office/drawing/2014/main" val="2428155502"/>
                    </a:ext>
                  </a:extLst>
                </a:gridCol>
                <a:gridCol w="251460">
                  <a:extLst>
                    <a:ext uri="{9D8B030D-6E8A-4147-A177-3AD203B41FA5}">
                      <a16:colId xmlns:a16="http://schemas.microsoft.com/office/drawing/2014/main" val="2121677974"/>
                    </a:ext>
                  </a:extLst>
                </a:gridCol>
                <a:gridCol w="251460">
                  <a:extLst>
                    <a:ext uri="{9D8B030D-6E8A-4147-A177-3AD203B41FA5}">
                      <a16:colId xmlns:a16="http://schemas.microsoft.com/office/drawing/2014/main" val="1699161700"/>
                    </a:ext>
                  </a:extLst>
                </a:gridCol>
                <a:gridCol w="251460">
                  <a:extLst>
                    <a:ext uri="{9D8B030D-6E8A-4147-A177-3AD203B41FA5}">
                      <a16:colId xmlns:a16="http://schemas.microsoft.com/office/drawing/2014/main" val="4239605161"/>
                    </a:ext>
                  </a:extLst>
                </a:gridCol>
                <a:gridCol w="251460">
                  <a:extLst>
                    <a:ext uri="{9D8B030D-6E8A-4147-A177-3AD203B41FA5}">
                      <a16:colId xmlns:a16="http://schemas.microsoft.com/office/drawing/2014/main" val="3821482988"/>
                    </a:ext>
                  </a:extLst>
                </a:gridCol>
                <a:gridCol w="251460">
                  <a:extLst>
                    <a:ext uri="{9D8B030D-6E8A-4147-A177-3AD203B41FA5}">
                      <a16:colId xmlns:a16="http://schemas.microsoft.com/office/drawing/2014/main" val="354848223"/>
                    </a:ext>
                  </a:extLst>
                </a:gridCol>
                <a:gridCol w="251460">
                  <a:extLst>
                    <a:ext uri="{9D8B030D-6E8A-4147-A177-3AD203B41FA5}">
                      <a16:colId xmlns:a16="http://schemas.microsoft.com/office/drawing/2014/main" val="1576829299"/>
                    </a:ext>
                  </a:extLst>
                </a:gridCol>
                <a:gridCol w="251460">
                  <a:extLst>
                    <a:ext uri="{9D8B030D-6E8A-4147-A177-3AD203B41FA5}">
                      <a16:colId xmlns:a16="http://schemas.microsoft.com/office/drawing/2014/main" val="2063434630"/>
                    </a:ext>
                  </a:extLst>
                </a:gridCol>
                <a:gridCol w="251460">
                  <a:extLst>
                    <a:ext uri="{9D8B030D-6E8A-4147-A177-3AD203B41FA5}">
                      <a16:colId xmlns:a16="http://schemas.microsoft.com/office/drawing/2014/main" val="4105572550"/>
                    </a:ext>
                  </a:extLst>
                </a:gridCol>
                <a:gridCol w="251782">
                  <a:extLst>
                    <a:ext uri="{9D8B030D-6E8A-4147-A177-3AD203B41FA5}">
                      <a16:colId xmlns:a16="http://schemas.microsoft.com/office/drawing/2014/main" val="3035440004"/>
                    </a:ext>
                  </a:extLst>
                </a:gridCol>
                <a:gridCol w="251460">
                  <a:extLst>
                    <a:ext uri="{9D8B030D-6E8A-4147-A177-3AD203B41FA5}">
                      <a16:colId xmlns:a16="http://schemas.microsoft.com/office/drawing/2014/main" val="3958395125"/>
                    </a:ext>
                  </a:extLst>
                </a:gridCol>
                <a:gridCol w="251460">
                  <a:extLst>
                    <a:ext uri="{9D8B030D-6E8A-4147-A177-3AD203B41FA5}">
                      <a16:colId xmlns:a16="http://schemas.microsoft.com/office/drawing/2014/main" val="2643146007"/>
                    </a:ext>
                  </a:extLst>
                </a:gridCol>
                <a:gridCol w="251460">
                  <a:extLst>
                    <a:ext uri="{9D8B030D-6E8A-4147-A177-3AD203B41FA5}">
                      <a16:colId xmlns:a16="http://schemas.microsoft.com/office/drawing/2014/main" val="1160594104"/>
                    </a:ext>
                  </a:extLst>
                </a:gridCol>
                <a:gridCol w="251460">
                  <a:extLst>
                    <a:ext uri="{9D8B030D-6E8A-4147-A177-3AD203B41FA5}">
                      <a16:colId xmlns:a16="http://schemas.microsoft.com/office/drawing/2014/main" val="3980943345"/>
                    </a:ext>
                  </a:extLst>
                </a:gridCol>
                <a:gridCol w="251460">
                  <a:extLst>
                    <a:ext uri="{9D8B030D-6E8A-4147-A177-3AD203B41FA5}">
                      <a16:colId xmlns:a16="http://schemas.microsoft.com/office/drawing/2014/main" val="3696266524"/>
                    </a:ext>
                  </a:extLst>
                </a:gridCol>
                <a:gridCol w="251460">
                  <a:extLst>
                    <a:ext uri="{9D8B030D-6E8A-4147-A177-3AD203B41FA5}">
                      <a16:colId xmlns:a16="http://schemas.microsoft.com/office/drawing/2014/main" val="273524105"/>
                    </a:ext>
                  </a:extLst>
                </a:gridCol>
                <a:gridCol w="251460">
                  <a:extLst>
                    <a:ext uri="{9D8B030D-6E8A-4147-A177-3AD203B41FA5}">
                      <a16:colId xmlns:a16="http://schemas.microsoft.com/office/drawing/2014/main" val="1627005287"/>
                    </a:ext>
                  </a:extLst>
                </a:gridCol>
                <a:gridCol w="251460">
                  <a:extLst>
                    <a:ext uri="{9D8B030D-6E8A-4147-A177-3AD203B41FA5}">
                      <a16:colId xmlns:a16="http://schemas.microsoft.com/office/drawing/2014/main" val="3496737700"/>
                    </a:ext>
                  </a:extLst>
                </a:gridCol>
                <a:gridCol w="1177485">
                  <a:extLst>
                    <a:ext uri="{9D8B030D-6E8A-4147-A177-3AD203B41FA5}">
                      <a16:colId xmlns:a16="http://schemas.microsoft.com/office/drawing/2014/main" val="1563157641"/>
                    </a:ext>
                  </a:extLst>
                </a:gridCol>
              </a:tblGrid>
              <a:tr h="225723">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dirty="0"/>
                        <a:t>Temporalidad de cumplimiento </a:t>
                      </a:r>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dirty="0"/>
                        <a:t>% Programado</a:t>
                      </a:r>
                    </a:p>
                  </a:txBody>
                  <a:tcPr>
                    <a:solidFill>
                      <a:srgbClr val="CAD9EC"/>
                    </a:solidFill>
                  </a:tcPr>
                </a:tc>
                <a:tc gridSpan="10">
                  <a:txBody>
                    <a:bodyPr/>
                    <a:lstStyle/>
                    <a:p>
                      <a:r>
                        <a:rPr lang="es-ES" sz="1100" dirty="0"/>
                        <a:t>2026</a:t>
                      </a:r>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dirty="0"/>
                        <a:t>2027</a:t>
                      </a:r>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263344">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1040834">
                <a:tc>
                  <a:txBody>
                    <a:bodyPr/>
                    <a:lstStyle/>
                    <a:p>
                      <a:r>
                        <a:rPr lang="es-ES" sz="1100" dirty="0">
                          <a:solidFill>
                            <a:srgbClr val="FF0000"/>
                          </a:solidFill>
                        </a:rPr>
                        <a:t>2.6</a:t>
                      </a:r>
                      <a:endParaRPr lang="es-ES" dirty="0"/>
                    </a:p>
                  </a:txBody>
                  <a:tcPr>
                    <a:solidFill>
                      <a:schemeClr val="bg1"/>
                    </a:solidFill>
                  </a:tcPr>
                </a:tc>
                <a:tc>
                  <a:txBody>
                    <a:bodyPr/>
                    <a:lstStyle/>
                    <a:p>
                      <a:pPr lvl="0">
                        <a:buNone/>
                      </a:pPr>
                      <a:r>
                        <a:rPr lang="es-ES" sz="1100" b="0" i="0" u="none" strike="noStrike" noProof="0" dirty="0">
                          <a:latin typeface="Calibri"/>
                          <a:ea typeface="Calibri"/>
                          <a:cs typeface="Calibri"/>
                        </a:rPr>
                        <a:t>Capacitación  a sociedad civil en temas de auditoría social,  herramientas de transparencia  y rendición de cuentas, participación ciudadana y lucha contra la corrupción </a:t>
                      </a:r>
                      <a:endParaRPr lang="es-ES" dirty="0"/>
                    </a:p>
                  </a:txBody>
                  <a:tcPr>
                    <a:solidFill>
                      <a:schemeClr val="bg1"/>
                    </a:solidFill>
                  </a:tcPr>
                </a:tc>
                <a:tc>
                  <a:txBody>
                    <a:bodyPr/>
                    <a:lstStyle/>
                    <a:p>
                      <a:r>
                        <a:rPr lang="es-ES" sz="1100" dirty="0"/>
                        <a:t>Abr- 27</a:t>
                      </a:r>
                    </a:p>
                  </a:txBody>
                  <a:tcPr>
                    <a:solidFill>
                      <a:schemeClr val="bg1"/>
                    </a:solidFill>
                  </a:tcPr>
                </a:tc>
                <a:tc>
                  <a:txBody>
                    <a:bodyPr/>
                    <a:lstStyle/>
                    <a:p>
                      <a:r>
                        <a:rPr lang="es-ES" sz="1100" dirty="0"/>
                        <a:t>CNC</a:t>
                      </a:r>
                    </a:p>
                  </a:txBody>
                  <a:tcPr>
                    <a:solidFill>
                      <a:schemeClr val="bg1"/>
                    </a:solidFill>
                  </a:tcPr>
                </a:tc>
                <a:tc>
                  <a:txBody>
                    <a:bodyPr/>
                    <a:lstStyle/>
                    <a:p>
                      <a:r>
                        <a:rPr lang="es-ES" sz="1100" dirty="0"/>
                        <a:t>Informes del ejercicio de investigación periodística. </a:t>
                      </a:r>
                    </a:p>
                  </a:txBody>
                  <a:tcPr>
                    <a:solidFill>
                      <a:schemeClr val="bg1"/>
                    </a:solidFill>
                  </a:tcPr>
                </a:tc>
                <a:tc>
                  <a:txBody>
                    <a:bodyPr/>
                    <a:lstStyle/>
                    <a:p>
                      <a:r>
                        <a:rPr lang="es-ES" sz="1100" dirty="0">
                          <a:solidFill>
                            <a:srgbClr val="FF0000"/>
                          </a:solidFill>
                        </a:rPr>
                        <a:t>15%</a:t>
                      </a:r>
                    </a:p>
                  </a:txBody>
                  <a:tcPr>
                    <a:solidFill>
                      <a:schemeClr val="bg1"/>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rgbClr val="8DABDD"/>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pPr lvl="0">
                        <a:buNone/>
                      </a:pPr>
                      <a:r>
                        <a:rPr lang="es-ES" sz="1100" b="0" i="0" u="none" strike="noStrike" noProof="0" dirty="0">
                          <a:latin typeface="Calibri"/>
                          <a:ea typeface="Calibri"/>
                          <a:cs typeface="Calibri"/>
                        </a:rPr>
                        <a:t>Dirección de Participación Ciudadana e Inclusión de la CNC con apoyo de CNE, Ojoconmipisto</a:t>
                      </a:r>
                      <a:endParaRPr lang="es-ES" dirty="0"/>
                    </a:p>
                  </a:txBody>
                  <a:tcPr>
                    <a:solidFill>
                      <a:schemeClr val="bg1"/>
                    </a:solidFill>
                  </a:tcPr>
                </a:tc>
                <a:extLst>
                  <a:ext uri="{0D108BD9-81ED-4DB2-BD59-A6C34878D82A}">
                    <a16:rowId xmlns:a16="http://schemas.microsoft.com/office/drawing/2014/main" val="3405097681"/>
                  </a:ext>
                </a:extLst>
              </a:tr>
            </a:tbl>
          </a:graphicData>
        </a:graphic>
      </p:graphicFrame>
      <p:sp>
        <p:nvSpPr>
          <p:cNvPr id="5" name="Título 1">
            <a:extLst>
              <a:ext uri="{FF2B5EF4-FFF2-40B4-BE49-F238E27FC236}">
                <a16:creationId xmlns:a16="http://schemas.microsoft.com/office/drawing/2014/main" id="{D8F448A9-6D37-A618-C30B-B7A2A11B8735}"/>
              </a:ext>
            </a:extLst>
          </p:cNvPr>
          <p:cNvSpPr txBox="1">
            <a:spLocks/>
          </p:cNvSpPr>
          <p:nvPr/>
        </p:nvSpPr>
        <p:spPr>
          <a:xfrm>
            <a:off x="658499" y="5168138"/>
            <a:ext cx="10363525" cy="90824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a:buChar char="•"/>
            </a:pPr>
            <a:r>
              <a:rPr lang="es-GT" sz="1600" dirty="0">
                <a:solidFill>
                  <a:schemeClr val="bg1"/>
                </a:solidFill>
                <a:latin typeface="Altivo Regular"/>
              </a:rPr>
              <a:t>Coordinación con ICEFI para el desarrollo de talleres, donde se abordará sobre: Procesos de revisión y análisis del gasto público, con énfasis en proyectos de Codede; Adquisiciones públicas; Auditoría social y Sistema de Consejos de Desarrollo; Participación ciudadana en espacios de Gobierno Abierto; Auditoría social como mecanismo para prevenir la corrupción. </a:t>
            </a:r>
            <a:endParaRPr lang="es-GT" sz="1600" dirty="0">
              <a:solidFill>
                <a:schemeClr val="bg1"/>
              </a:solidFill>
              <a:latin typeface="Altivo Regular"/>
              <a:ea typeface="Calibri Light" panose="020F0302020204030204"/>
              <a:cs typeface="Calibri Light" panose="020F0302020204030204"/>
            </a:endParaRPr>
          </a:p>
        </p:txBody>
      </p:sp>
    </p:spTree>
    <p:extLst>
      <p:ext uri="{BB962C8B-B14F-4D97-AF65-F5344CB8AC3E}">
        <p14:creationId xmlns:p14="http://schemas.microsoft.com/office/powerpoint/2010/main" val="397577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5C51C2B8-CD42-2664-ECDA-E5A5D41D488F}"/>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82601254-2FF4-FCF2-8A33-B812024CDA3D}"/>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DBC2F69A-DEC2-622D-F2B9-6CF7E67599EC}"/>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E980A9E6-1B78-A5E3-26C6-F3514082FF33}"/>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627450CF-05FA-038A-D5B9-33DD301C3557}"/>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64AF28C0-6D01-F9BF-457A-5F50EDDBCA3F}"/>
              </a:ext>
            </a:extLst>
          </p:cNvPr>
          <p:cNvSpPr txBox="1">
            <a:spLocks/>
          </p:cNvSpPr>
          <p:nvPr/>
        </p:nvSpPr>
        <p:spPr>
          <a:xfrm>
            <a:off x="777940" y="1477385"/>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2: La Comisión Nacional contra la Corrupción gestionará espacios de capacitación en temas de auditoría social, herramientas de transparencia y rendición de cuentas, participación ciudadana y lucha contra la corrupción, para sociedad civil y otros actores relevantes. </a:t>
            </a:r>
          </a:p>
        </p:txBody>
      </p:sp>
      <p:sp>
        <p:nvSpPr>
          <p:cNvPr id="3" name="Título 1">
            <a:extLst>
              <a:ext uri="{FF2B5EF4-FFF2-40B4-BE49-F238E27FC236}">
                <a16:creationId xmlns:a16="http://schemas.microsoft.com/office/drawing/2014/main" id="{A1D12E57-2B80-F8AA-56DE-89F6E59629FD}"/>
              </a:ext>
            </a:extLst>
          </p:cNvPr>
          <p:cNvSpPr txBox="1">
            <a:spLocks/>
          </p:cNvSpPr>
          <p:nvPr/>
        </p:nvSpPr>
        <p:spPr>
          <a:xfrm>
            <a:off x="389844" y="616718"/>
            <a:ext cx="3509917" cy="6157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dirty="0">
                <a:solidFill>
                  <a:srgbClr val="87C0D5"/>
                </a:solidFill>
                <a:latin typeface="Altivo Regular"/>
              </a:rPr>
              <a:t>Avances - septiembre 2026</a:t>
            </a:r>
            <a:endParaRPr lang="es-GT" sz="2800" dirty="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2CF160F0-B03F-6B6B-90EE-7062D7C56F3B}"/>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5BA68468-324F-B9BA-36AB-8989F37ECD83}"/>
              </a:ext>
            </a:extLst>
          </p:cNvPr>
          <p:cNvGraphicFramePr>
            <a:graphicFrameLocks noGrp="1"/>
          </p:cNvGraphicFramePr>
          <p:nvPr>
            <p:extLst>
              <p:ext uri="{D42A27DB-BD31-4B8C-83A1-F6EECF244321}">
                <p14:modId xmlns:p14="http://schemas.microsoft.com/office/powerpoint/2010/main" val="3270783496"/>
              </p:ext>
            </p:extLst>
          </p:nvPr>
        </p:nvGraphicFramePr>
        <p:xfrm>
          <a:off x="275025" y="2875824"/>
          <a:ext cx="11717419" cy="1859280"/>
        </p:xfrm>
        <a:graphic>
          <a:graphicData uri="http://schemas.openxmlformats.org/drawingml/2006/table">
            <a:tbl>
              <a:tblPr firstRow="1" bandRow="1">
                <a:tableStyleId>{5940675A-B579-460E-94D1-54222C63F5DA}</a:tableStyleId>
              </a:tblPr>
              <a:tblGrid>
                <a:gridCol w="413357">
                  <a:extLst>
                    <a:ext uri="{9D8B030D-6E8A-4147-A177-3AD203B41FA5}">
                      <a16:colId xmlns:a16="http://schemas.microsoft.com/office/drawing/2014/main" val="4017514690"/>
                    </a:ext>
                  </a:extLst>
                </a:gridCol>
                <a:gridCol w="1824837">
                  <a:extLst>
                    <a:ext uri="{9D8B030D-6E8A-4147-A177-3AD203B41FA5}">
                      <a16:colId xmlns:a16="http://schemas.microsoft.com/office/drawing/2014/main" val="483275009"/>
                    </a:ext>
                  </a:extLst>
                </a:gridCol>
                <a:gridCol w="1119099">
                  <a:extLst>
                    <a:ext uri="{9D8B030D-6E8A-4147-A177-3AD203B41FA5}">
                      <a16:colId xmlns:a16="http://schemas.microsoft.com/office/drawing/2014/main" val="3394009428"/>
                    </a:ext>
                  </a:extLst>
                </a:gridCol>
                <a:gridCol w="875028">
                  <a:extLst>
                    <a:ext uri="{9D8B030D-6E8A-4147-A177-3AD203B41FA5}">
                      <a16:colId xmlns:a16="http://schemas.microsoft.com/office/drawing/2014/main" val="499338383"/>
                    </a:ext>
                  </a:extLst>
                </a:gridCol>
                <a:gridCol w="1030941">
                  <a:extLst>
                    <a:ext uri="{9D8B030D-6E8A-4147-A177-3AD203B41FA5}">
                      <a16:colId xmlns:a16="http://schemas.microsoft.com/office/drawing/2014/main" val="738306385"/>
                    </a:ext>
                  </a:extLst>
                </a:gridCol>
                <a:gridCol w="1044893">
                  <a:extLst>
                    <a:ext uri="{9D8B030D-6E8A-4147-A177-3AD203B41FA5}">
                      <a16:colId xmlns:a16="http://schemas.microsoft.com/office/drawing/2014/main" val="1552935065"/>
                    </a:ext>
                  </a:extLst>
                </a:gridCol>
                <a:gridCol w="208280">
                  <a:extLst>
                    <a:ext uri="{9D8B030D-6E8A-4147-A177-3AD203B41FA5}">
                      <a16:colId xmlns:a16="http://schemas.microsoft.com/office/drawing/2014/main" val="1414032914"/>
                    </a:ext>
                  </a:extLst>
                </a:gridCol>
                <a:gridCol w="239954">
                  <a:extLst>
                    <a:ext uri="{9D8B030D-6E8A-4147-A177-3AD203B41FA5}">
                      <a16:colId xmlns:a16="http://schemas.microsoft.com/office/drawing/2014/main" val="2428155502"/>
                    </a:ext>
                  </a:extLst>
                </a:gridCol>
                <a:gridCol w="215152">
                  <a:extLst>
                    <a:ext uri="{9D8B030D-6E8A-4147-A177-3AD203B41FA5}">
                      <a16:colId xmlns:a16="http://schemas.microsoft.com/office/drawing/2014/main" val="2121677974"/>
                    </a:ext>
                  </a:extLst>
                </a:gridCol>
                <a:gridCol w="215152">
                  <a:extLst>
                    <a:ext uri="{9D8B030D-6E8A-4147-A177-3AD203B41FA5}">
                      <a16:colId xmlns:a16="http://schemas.microsoft.com/office/drawing/2014/main" val="1699161700"/>
                    </a:ext>
                  </a:extLst>
                </a:gridCol>
                <a:gridCol w="259079">
                  <a:extLst>
                    <a:ext uri="{9D8B030D-6E8A-4147-A177-3AD203B41FA5}">
                      <a16:colId xmlns:a16="http://schemas.microsoft.com/office/drawing/2014/main" val="4239605161"/>
                    </a:ext>
                  </a:extLst>
                </a:gridCol>
                <a:gridCol w="247766">
                  <a:extLst>
                    <a:ext uri="{9D8B030D-6E8A-4147-A177-3AD203B41FA5}">
                      <a16:colId xmlns:a16="http://schemas.microsoft.com/office/drawing/2014/main" val="3821482988"/>
                    </a:ext>
                  </a:extLst>
                </a:gridCol>
                <a:gridCol w="208280">
                  <a:extLst>
                    <a:ext uri="{9D8B030D-6E8A-4147-A177-3AD203B41FA5}">
                      <a16:colId xmlns:a16="http://schemas.microsoft.com/office/drawing/2014/main" val="354848223"/>
                    </a:ext>
                  </a:extLst>
                </a:gridCol>
                <a:gridCol w="208280">
                  <a:extLst>
                    <a:ext uri="{9D8B030D-6E8A-4147-A177-3AD203B41FA5}">
                      <a16:colId xmlns:a16="http://schemas.microsoft.com/office/drawing/2014/main" val="1576829299"/>
                    </a:ext>
                  </a:extLst>
                </a:gridCol>
                <a:gridCol w="208280">
                  <a:extLst>
                    <a:ext uri="{9D8B030D-6E8A-4147-A177-3AD203B41FA5}">
                      <a16:colId xmlns:a16="http://schemas.microsoft.com/office/drawing/2014/main" val="2063434630"/>
                    </a:ext>
                  </a:extLst>
                </a:gridCol>
                <a:gridCol w="211567">
                  <a:extLst>
                    <a:ext uri="{9D8B030D-6E8A-4147-A177-3AD203B41FA5}">
                      <a16:colId xmlns:a16="http://schemas.microsoft.com/office/drawing/2014/main" val="4105572550"/>
                    </a:ext>
                  </a:extLst>
                </a:gridCol>
                <a:gridCol w="263769">
                  <a:extLst>
                    <a:ext uri="{9D8B030D-6E8A-4147-A177-3AD203B41FA5}">
                      <a16:colId xmlns:a16="http://schemas.microsoft.com/office/drawing/2014/main" val="3035440004"/>
                    </a:ext>
                  </a:extLst>
                </a:gridCol>
                <a:gridCol w="222640">
                  <a:extLst>
                    <a:ext uri="{9D8B030D-6E8A-4147-A177-3AD203B41FA5}">
                      <a16:colId xmlns:a16="http://schemas.microsoft.com/office/drawing/2014/main" val="3958395125"/>
                    </a:ext>
                  </a:extLst>
                </a:gridCol>
                <a:gridCol w="208280">
                  <a:extLst>
                    <a:ext uri="{9D8B030D-6E8A-4147-A177-3AD203B41FA5}">
                      <a16:colId xmlns:a16="http://schemas.microsoft.com/office/drawing/2014/main" val="2643146007"/>
                    </a:ext>
                  </a:extLst>
                </a:gridCol>
                <a:gridCol w="217842">
                  <a:extLst>
                    <a:ext uri="{9D8B030D-6E8A-4147-A177-3AD203B41FA5}">
                      <a16:colId xmlns:a16="http://schemas.microsoft.com/office/drawing/2014/main" val="1160594104"/>
                    </a:ext>
                  </a:extLst>
                </a:gridCol>
                <a:gridCol w="208280">
                  <a:extLst>
                    <a:ext uri="{9D8B030D-6E8A-4147-A177-3AD203B41FA5}">
                      <a16:colId xmlns:a16="http://schemas.microsoft.com/office/drawing/2014/main" val="3980943345"/>
                    </a:ext>
                  </a:extLst>
                </a:gridCol>
                <a:gridCol w="208280">
                  <a:extLst>
                    <a:ext uri="{9D8B030D-6E8A-4147-A177-3AD203B41FA5}">
                      <a16:colId xmlns:a16="http://schemas.microsoft.com/office/drawing/2014/main" val="3696266524"/>
                    </a:ext>
                  </a:extLst>
                </a:gridCol>
                <a:gridCol w="208280">
                  <a:extLst>
                    <a:ext uri="{9D8B030D-6E8A-4147-A177-3AD203B41FA5}">
                      <a16:colId xmlns:a16="http://schemas.microsoft.com/office/drawing/2014/main" val="273524105"/>
                    </a:ext>
                  </a:extLst>
                </a:gridCol>
                <a:gridCol w="208280">
                  <a:extLst>
                    <a:ext uri="{9D8B030D-6E8A-4147-A177-3AD203B41FA5}">
                      <a16:colId xmlns:a16="http://schemas.microsoft.com/office/drawing/2014/main" val="1627005287"/>
                    </a:ext>
                  </a:extLst>
                </a:gridCol>
                <a:gridCol w="208280">
                  <a:extLst>
                    <a:ext uri="{9D8B030D-6E8A-4147-A177-3AD203B41FA5}">
                      <a16:colId xmlns:a16="http://schemas.microsoft.com/office/drawing/2014/main" val="3496737700"/>
                    </a:ext>
                  </a:extLst>
                </a:gridCol>
                <a:gridCol w="1233543">
                  <a:extLst>
                    <a:ext uri="{9D8B030D-6E8A-4147-A177-3AD203B41FA5}">
                      <a16:colId xmlns:a16="http://schemas.microsoft.com/office/drawing/2014/main" val="1563157641"/>
                    </a:ext>
                  </a:extLst>
                </a:gridCol>
              </a:tblGrid>
              <a:tr h="218440">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dirty="0"/>
                        <a:t>Temporalidad de cumplimiento </a:t>
                      </a:r>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dirty="0"/>
                        <a:t>% Programado</a:t>
                      </a:r>
                    </a:p>
                  </a:txBody>
                  <a:tcPr>
                    <a:solidFill>
                      <a:srgbClr val="CAD9EC"/>
                    </a:solidFill>
                  </a:tcPr>
                </a:tc>
                <a:tc gridSpan="10">
                  <a:txBody>
                    <a:bodyPr/>
                    <a:lstStyle/>
                    <a:p>
                      <a:r>
                        <a:rPr lang="es-ES" sz="1100" dirty="0"/>
                        <a:t>2026</a:t>
                      </a:r>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dirty="0"/>
                        <a:t>2027</a:t>
                      </a:r>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218440">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264160">
                <a:tc>
                  <a:txBody>
                    <a:bodyPr/>
                    <a:lstStyle/>
                    <a:p>
                      <a:r>
                        <a:rPr lang="es-ES" sz="1100" dirty="0">
                          <a:solidFill>
                            <a:srgbClr val="FF0000"/>
                          </a:solidFill>
                        </a:rPr>
                        <a:t>2.8</a:t>
                      </a:r>
                      <a:endParaRPr lang="es-ES" dirty="0"/>
                    </a:p>
                  </a:txBody>
                  <a:tcPr>
                    <a:solidFill>
                      <a:schemeClr val="bg1"/>
                    </a:solidFill>
                  </a:tcPr>
                </a:tc>
                <a:tc>
                  <a:txBody>
                    <a:bodyPr/>
                    <a:lstStyle/>
                    <a:p>
                      <a:r>
                        <a:rPr lang="es-ES" sz="1100" dirty="0"/>
                        <a:t>Segunda fase de "40 Obras bajo la lupa". </a:t>
                      </a:r>
                    </a:p>
                  </a:txBody>
                  <a:tcPr>
                    <a:solidFill>
                      <a:schemeClr val="bg1"/>
                    </a:solidFill>
                  </a:tcPr>
                </a:tc>
                <a:tc>
                  <a:txBody>
                    <a:bodyPr/>
                    <a:lstStyle/>
                    <a:p>
                      <a:r>
                        <a:rPr lang="es-ES" sz="1100" dirty="0"/>
                        <a:t>Abr- 27</a:t>
                      </a:r>
                    </a:p>
                  </a:txBody>
                  <a:tcPr>
                    <a:solidFill>
                      <a:schemeClr val="bg1"/>
                    </a:solidFill>
                  </a:tcPr>
                </a:tc>
                <a:tc>
                  <a:txBody>
                    <a:bodyPr/>
                    <a:lstStyle/>
                    <a:p>
                      <a:r>
                        <a:rPr lang="es-ES" sz="1100" dirty="0"/>
                        <a:t>CNC</a:t>
                      </a:r>
                    </a:p>
                  </a:txBody>
                  <a:tcPr>
                    <a:solidFill>
                      <a:schemeClr val="bg1"/>
                    </a:solidFill>
                  </a:tcPr>
                </a:tc>
                <a:tc>
                  <a:txBody>
                    <a:bodyPr/>
                    <a:lstStyle/>
                    <a:p>
                      <a:r>
                        <a:rPr lang="es-ES" sz="1100" dirty="0"/>
                        <a:t>Informes del ejercicio de investigación periodística. </a:t>
                      </a:r>
                    </a:p>
                  </a:txBody>
                  <a:tcPr>
                    <a:solidFill>
                      <a:schemeClr val="bg1"/>
                    </a:solidFill>
                  </a:tcPr>
                </a:tc>
                <a:tc>
                  <a:txBody>
                    <a:bodyPr/>
                    <a:lstStyle/>
                    <a:p>
                      <a:r>
                        <a:rPr lang="es-ES" sz="1100" dirty="0">
                          <a:solidFill>
                            <a:srgbClr val="FF0000"/>
                          </a:solidFill>
                        </a:rPr>
                        <a:t>30%</a:t>
                      </a:r>
                    </a:p>
                  </a:txBody>
                  <a:tcPr>
                    <a:solidFill>
                      <a:schemeClr val="bg1"/>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pPr lvl="0">
                        <a:buNone/>
                      </a:pPr>
                      <a:r>
                        <a:rPr lang="es-ES" sz="1100" b="0" i="0" u="none" strike="noStrike" noProof="0" dirty="0">
                          <a:latin typeface="Calibri"/>
                          <a:ea typeface="Calibri"/>
                          <a:cs typeface="Calibri"/>
                        </a:rPr>
                        <a:t>Dirección de Participación Ciudadana e Inclusión de la CNC con apoyo de CNE, </a:t>
                      </a:r>
                      <a:r>
                        <a:rPr lang="es-ES" sz="1100" b="0" i="0" u="none" strike="noStrike" noProof="0" dirty="0" err="1">
                          <a:latin typeface="Calibri"/>
                          <a:ea typeface="Calibri"/>
                          <a:cs typeface="Calibri"/>
                        </a:rPr>
                        <a:t>Ojoconmipisto</a:t>
                      </a:r>
                      <a:endParaRPr lang="es-ES" dirty="0" err="1"/>
                    </a:p>
                  </a:txBody>
                  <a:tcPr>
                    <a:solidFill>
                      <a:schemeClr val="bg1"/>
                    </a:solidFill>
                  </a:tcPr>
                </a:tc>
                <a:extLst>
                  <a:ext uri="{0D108BD9-81ED-4DB2-BD59-A6C34878D82A}">
                    <a16:rowId xmlns:a16="http://schemas.microsoft.com/office/drawing/2014/main" val="3405097681"/>
                  </a:ext>
                </a:extLst>
              </a:tr>
            </a:tbl>
          </a:graphicData>
        </a:graphic>
      </p:graphicFrame>
      <p:sp>
        <p:nvSpPr>
          <p:cNvPr id="5" name="Título 1">
            <a:extLst>
              <a:ext uri="{FF2B5EF4-FFF2-40B4-BE49-F238E27FC236}">
                <a16:creationId xmlns:a16="http://schemas.microsoft.com/office/drawing/2014/main" id="{DF1C3CF7-15CE-D2D8-9335-1B8A11F8B20A}"/>
              </a:ext>
            </a:extLst>
          </p:cNvPr>
          <p:cNvSpPr txBox="1">
            <a:spLocks/>
          </p:cNvSpPr>
          <p:nvPr/>
        </p:nvSpPr>
        <p:spPr>
          <a:xfrm>
            <a:off x="644892" y="5358638"/>
            <a:ext cx="10363525" cy="90824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GT" sz="1600" dirty="0">
                <a:solidFill>
                  <a:schemeClr val="bg1"/>
                </a:solidFill>
                <a:latin typeface="Altivo Regular"/>
              </a:rPr>
              <a:t>Nota conceptual sobre el proyecto de Ojoconmipisto con apoyo de CNE. </a:t>
            </a:r>
          </a:p>
          <a:p>
            <a:pPr marL="285750" indent="-285750" algn="just">
              <a:buFont typeface="Arial" panose="020B0604020202020204" pitchFamily="34" charset="0"/>
              <a:buChar char="•"/>
            </a:pPr>
            <a:r>
              <a:rPr lang="es-GT" sz="1600" dirty="0">
                <a:solidFill>
                  <a:schemeClr val="bg1"/>
                </a:solidFill>
                <a:latin typeface="Altivo Regular"/>
              </a:rPr>
              <a:t>Especial Codedes2026 se enfocará en la adjudicación de contratos municipales que se financian con fondos asignados a los CODEDE, buscando explicar patrones y la concentración del mercado en un número de proveedores. </a:t>
            </a:r>
            <a:endParaRPr lang="es-GT" dirty="0">
              <a:solidFill>
                <a:schemeClr val="bg1"/>
              </a:solidFill>
            </a:endParaRPr>
          </a:p>
          <a:p>
            <a:pPr algn="just"/>
            <a:endParaRPr lang="es-GT" sz="1600" b="1" dirty="0">
              <a:solidFill>
                <a:schemeClr val="bg1"/>
              </a:solidFill>
              <a:latin typeface="Altivo Regular"/>
            </a:endParaRPr>
          </a:p>
        </p:txBody>
      </p:sp>
      <p:sp>
        <p:nvSpPr>
          <p:cNvPr id="4" name="Título 1">
            <a:extLst>
              <a:ext uri="{FF2B5EF4-FFF2-40B4-BE49-F238E27FC236}">
                <a16:creationId xmlns:a16="http://schemas.microsoft.com/office/drawing/2014/main" id="{E21671DA-30D1-ADAD-6F70-E94C4FAAD85B}"/>
              </a:ext>
            </a:extLst>
          </p:cNvPr>
          <p:cNvSpPr txBox="1">
            <a:spLocks/>
          </p:cNvSpPr>
          <p:nvPr/>
        </p:nvSpPr>
        <p:spPr>
          <a:xfrm>
            <a:off x="778157" y="4749291"/>
            <a:ext cx="3117201" cy="60930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2000" b="1" dirty="0">
                <a:solidFill>
                  <a:schemeClr val="bg1"/>
                </a:solidFill>
                <a:latin typeface="Altivo Regular"/>
              </a:rPr>
              <a:t>Medio de verificación:  </a:t>
            </a:r>
            <a:endParaRPr lang="es-GT" sz="2000" b="1" dirty="0">
              <a:solidFill>
                <a:schemeClr val="bg1"/>
              </a:solidFill>
              <a:latin typeface="Altivo Regular"/>
            </a:endParaRPr>
          </a:p>
        </p:txBody>
      </p:sp>
    </p:spTree>
    <p:extLst>
      <p:ext uri="{BB962C8B-B14F-4D97-AF65-F5344CB8AC3E}">
        <p14:creationId xmlns:p14="http://schemas.microsoft.com/office/powerpoint/2010/main" val="4250872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69519C6-B3F3-1F22-17F9-FB4B869EB98C}"/>
              </a:ext>
            </a:extLst>
          </p:cNvPr>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pic>
        <p:nvPicPr>
          <p:cNvPr id="7" name="Imagen 6">
            <a:extLst>
              <a:ext uri="{FF2B5EF4-FFF2-40B4-BE49-F238E27FC236}">
                <a16:creationId xmlns:a16="http://schemas.microsoft.com/office/drawing/2014/main" id="{1E51F66A-C5AC-6474-DBED-08ABF724AF5B}"/>
              </a:ext>
            </a:extLst>
          </p:cNvPr>
          <p:cNvPicPr>
            <a:picLocks noChangeAspect="1"/>
          </p:cNvPicPr>
          <p:nvPr/>
        </p:nvPicPr>
        <p:blipFill>
          <a:blip r:embed="rId2"/>
          <a:srcRect/>
          <a:stretch/>
        </p:blipFill>
        <p:spPr>
          <a:xfrm>
            <a:off x="2537155" y="1738549"/>
            <a:ext cx="7117688" cy="3380902"/>
          </a:xfrm>
          <a:prstGeom prst="rect">
            <a:avLst/>
          </a:prstGeom>
        </p:spPr>
      </p:pic>
    </p:spTree>
    <p:extLst>
      <p:ext uri="{BB962C8B-B14F-4D97-AF65-F5344CB8AC3E}">
        <p14:creationId xmlns:p14="http://schemas.microsoft.com/office/powerpoint/2010/main" val="48566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584</TotalTime>
  <Words>1652</Words>
  <Application>Microsoft Office PowerPoint</Application>
  <PresentationFormat>Panorámica</PresentationFormat>
  <Paragraphs>335</Paragraphs>
  <Slides>17</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Altivo Regular</vt: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Romeo León</dc:creator>
  <cp:lastModifiedBy>Dirección de Participación Ciudadana e Inclusión CNC</cp:lastModifiedBy>
  <cp:revision>814</cp:revision>
  <dcterms:created xsi:type="dcterms:W3CDTF">2020-01-14T01:41:24Z</dcterms:created>
  <dcterms:modified xsi:type="dcterms:W3CDTF">2026-09-25T15:18:56Z</dcterms:modified>
</cp:coreProperties>
</file>