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 b="def" i="def"/>
      <a:tcStyle>
        <a:tcBdr/>
        <a:fill>
          <a:solidFill>
            <a:srgbClr val="FFE8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ivel de texto 1…"/>
          <p:cNvSpPr txBox="1"/>
          <p:nvPr>
            <p:ph type="body" sz="quarter" idx="1" hasCustomPrompt="1"/>
          </p:nvPr>
        </p:nvSpPr>
        <p:spPr>
          <a:xfrm>
            <a:off x="1201340" y="11859862"/>
            <a:ext cx="21971005" cy="636983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Autor y fecha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" name="Título de presentación"/>
          <p:cNvSpPr txBox="1"/>
          <p:nvPr>
            <p:ph type="title" hasCustomPrompt="1"/>
          </p:nvPr>
        </p:nvSpPr>
        <p:spPr>
          <a:xfrm>
            <a:off x="1206496" y="2574991"/>
            <a:ext cx="21971005" cy="4648204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Título de presentación</a:t>
            </a:r>
          </a:p>
        </p:txBody>
      </p:sp>
      <p:sp>
        <p:nvSpPr>
          <p:cNvPr id="13" name="Nivel de texto 1…"/>
          <p:cNvSpPr txBox="1"/>
          <p:nvPr>
            <p:ph type="body" sz="quarter" idx="21" hasCustomPrompt="1"/>
          </p:nvPr>
        </p:nvSpPr>
        <p:spPr>
          <a:xfrm>
            <a:off x="1201342" y="7223190"/>
            <a:ext cx="21971002" cy="1905003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presentación</a:t>
            </a:r>
          </a:p>
        </p:txBody>
      </p:sp>
      <p:sp>
        <p:nvSpPr>
          <p:cNvPr id="1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guacates y limon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22" name="Título de presentación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Título de presentación</a:t>
            </a:r>
          </a:p>
        </p:txBody>
      </p:sp>
      <p:sp>
        <p:nvSpPr>
          <p:cNvPr id="23" name="Nivel de texto 1…"/>
          <p:cNvSpPr txBox="1"/>
          <p:nvPr>
            <p:ph type="body" sz="quarter" idx="1" hasCustomPrompt="1"/>
          </p:nvPr>
        </p:nvSpPr>
        <p:spPr>
          <a:xfrm>
            <a:off x="1207690" y="1106137"/>
            <a:ext cx="21968621" cy="636983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Autor y fecha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Nivel de texto 1…"/>
          <p:cNvSpPr txBox="1"/>
          <p:nvPr>
            <p:ph type="body" sz="quarter" idx="22" hasCustomPrompt="1"/>
          </p:nvPr>
        </p:nvSpPr>
        <p:spPr>
          <a:xfrm>
            <a:off x="1206500" y="11609909"/>
            <a:ext cx="21971000" cy="1116956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presentación</a:t>
            </a:r>
          </a:p>
        </p:txBody>
      </p:sp>
      <p:sp>
        <p:nvSpPr>
          <p:cNvPr id="2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foto alterna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azón con tortas de salmón, ensalada y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33" name="Título de diapositiva"/>
          <p:cNvSpPr txBox="1"/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pPr/>
            <a:r>
              <a:t>Título de diapositiva</a:t>
            </a:r>
          </a:p>
        </p:txBody>
      </p:sp>
      <p:sp>
        <p:nvSpPr>
          <p:cNvPr id="34" name="Nivel de texto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Subtítulo de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Número de diapositiva"/>
          <p:cNvSpPr txBox="1"/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diapositiva"/>
          <p:cNvSpPr txBox="1"/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Título de diapositiva</a:t>
            </a:r>
          </a:p>
        </p:txBody>
      </p:sp>
      <p:sp>
        <p:nvSpPr>
          <p:cNvPr id="43" name="Nivel de texto 1…"/>
          <p:cNvSpPr txBox="1"/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Subtítulo de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Nivel de texto 1…"/>
          <p:cNvSpPr txBox="1"/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pPr/>
            <a:r>
              <a:t>Texto en viñeta de diapositiva</a:t>
            </a:r>
          </a:p>
        </p:txBody>
      </p:sp>
      <p:sp>
        <p:nvSpPr>
          <p:cNvPr id="4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en viñeta de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Nivel de texto 1…"/>
          <p:cNvSpPr txBox="1"/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Subtítulo de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1" name="Nivel de texto 1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pPr/>
            <a:r>
              <a:t>Texto en viñeta de diapositiva</a:t>
            </a:r>
          </a:p>
        </p:txBody>
      </p:sp>
      <p:sp>
        <p:nvSpPr>
          <p:cNvPr id="62" name="Plato de pasta pappardelle con mantequilla de perejil, avellanas tostadas y queso parmesano rallado"/>
          <p:cNvSpPr/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63" name="Título de diapositiva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Título de diapositiva</a:t>
            </a:r>
          </a:p>
        </p:txBody>
      </p:sp>
      <p:sp>
        <p:nvSpPr>
          <p:cNvPr id="6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viñetas y video pequeñ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Nivel de texto 1…"/>
          <p:cNvSpPr txBox="1"/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Subtítulo de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2" name="Nivel de texto 1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pPr/>
            <a:r>
              <a:t>Texto en viñeta de diapositiva</a:t>
            </a:r>
          </a:p>
        </p:txBody>
      </p:sp>
      <p:sp>
        <p:nvSpPr>
          <p:cNvPr id="73" name="Título de diapositiva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Título de diapositiva</a:t>
            </a:r>
          </a:p>
        </p:txBody>
      </p:sp>
      <p:sp>
        <p:nvSpPr>
          <p:cNvPr id="7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viñetas y vide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Nivel de texto 1…"/>
          <p:cNvSpPr txBox="1"/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Subtítulo de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2" name="Nivel de texto 1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pPr/>
            <a:r>
              <a:t>Texto en viñeta de diapositiva</a:t>
            </a:r>
          </a:p>
        </p:txBody>
      </p:sp>
      <p:sp>
        <p:nvSpPr>
          <p:cNvPr id="83" name="Título de diapositiva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Título de diapositiva</a:t>
            </a:r>
          </a:p>
        </p:txBody>
      </p:sp>
      <p:sp>
        <p:nvSpPr>
          <p:cNvPr id="8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ítulo de sección"/>
          <p:cNvSpPr txBox="1"/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Título de sección</a:t>
            </a:r>
          </a:p>
        </p:txBody>
      </p:sp>
      <p:sp>
        <p:nvSpPr>
          <p:cNvPr id="92" name="Número de diapositiva"/>
          <p:cNvSpPr txBox="1"/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ó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ítulo de diapositiva"/>
          <p:cNvSpPr txBox="1"/>
          <p:nvPr>
            <p:ph type="title" hasCustomPrompt="1"/>
          </p:nvPr>
        </p:nvSpPr>
        <p:spPr>
          <a:xfrm>
            <a:off x="1206500" y="1079500"/>
            <a:ext cx="21971000" cy="1434951"/>
          </a:xfrm>
          <a:prstGeom prst="rect">
            <a:avLst/>
          </a:prstGeom>
        </p:spPr>
        <p:txBody>
          <a:bodyPr/>
          <a:lstStyle/>
          <a:p>
            <a:pPr/>
            <a:r>
              <a:t>Título de diapositiva</a:t>
            </a:r>
          </a:p>
        </p:txBody>
      </p:sp>
      <p:sp>
        <p:nvSpPr>
          <p:cNvPr id="100" name="Nivel de texto 1…"/>
          <p:cNvSpPr txBox="1"/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Subtítulo de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ítulo de agenda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Título de agenda</a:t>
            </a:r>
          </a:p>
        </p:txBody>
      </p:sp>
      <p:sp>
        <p:nvSpPr>
          <p:cNvPr id="109" name="Nivel de texto 1…"/>
          <p:cNvSpPr txBox="1"/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b="1" sz="5500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b="1" sz="5500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b="1" sz="5500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b="1" sz="5500"/>
            </a:lvl5pPr>
          </a:lstStyle>
          <a:p>
            <a:pPr/>
            <a:r>
              <a:t>Subtítulo de agenda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Nivel de texto 1…"/>
          <p:cNvSpPr txBox="1"/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99" sz="5500"/>
            </a:lvl1pPr>
          </a:lstStyle>
          <a:p>
            <a:pPr/>
            <a:r>
              <a:t>Temas de agenda</a:t>
            </a:r>
          </a:p>
        </p:txBody>
      </p:sp>
      <p:sp>
        <p:nvSpPr>
          <p:cNvPr id="11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Nivel de texto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Declaración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at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Nivel de texto 1…"/>
          <p:cNvSpPr txBox="1"/>
          <p:nvPr>
            <p:ph type="body" idx="1" hasCustomPrompt="1"/>
          </p:nvPr>
        </p:nvSpPr>
        <p:spPr>
          <a:xfrm>
            <a:off x="1206500" y="1075925"/>
            <a:ext cx="21971000" cy="7241587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Información del dato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Información del dato</a:t>
            </a:r>
          </a:p>
        </p:txBody>
      </p:sp>
      <p:sp>
        <p:nvSpPr>
          <p:cNvPr id="12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Nivel de texto 1…"/>
          <p:cNvSpPr txBox="1"/>
          <p:nvPr>
            <p:ph type="body" sz="quarter" idx="1" hasCustomPrompt="1"/>
          </p:nvPr>
        </p:nvSpPr>
        <p:spPr>
          <a:xfrm>
            <a:off x="2430022" y="10675453"/>
            <a:ext cx="20200057" cy="636983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b="1" sz="3600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b="1" sz="3600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b="1" sz="3600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b="1" sz="3600"/>
            </a:lvl5pPr>
          </a:lstStyle>
          <a:p>
            <a:pPr/>
            <a:r>
              <a:t>Atribución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6" name="Nivel de texto 1…"/>
          <p:cNvSpPr txBox="1"/>
          <p:nvPr>
            <p:ph type="body" sz="half" idx="21" hasCustomPrompt="1"/>
          </p:nvPr>
        </p:nvSpPr>
        <p:spPr>
          <a:xfrm>
            <a:off x="1753923" y="4939860"/>
            <a:ext cx="20876154" cy="3836283"/>
          </a:xfrm>
          <a:prstGeom prst="rect">
            <a:avLst/>
          </a:prstGeom>
        </p:spPr>
        <p:txBody>
          <a:bodyPr numCol="1" spcCol="38100"/>
          <a:lstStyle>
            <a:lvl1pPr marL="0" indent="169021">
              <a:spcBef>
                <a:spcPts val="0"/>
              </a:spcBef>
              <a:buSzTx/>
              <a:buNone/>
              <a:defRPr spc="-20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“Frase celebre”</a:t>
            </a:r>
          </a:p>
        </p:txBody>
      </p:sp>
      <p:sp>
        <p:nvSpPr>
          <p:cNvPr id="13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to de ensalada con arroz frito, huevos duros y palillo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45" name="Tazón con tortas de salmón, ensalada y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46" name="Plato de pasta pappardelle con mantequilla de perejil, avellanas tostadas y queso parmesano rallado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4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azón de ensalada con arroz frito, huevos cocidos y palillo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pPr/>
          </a:p>
        </p:txBody>
      </p:sp>
      <p:sp>
        <p:nvSpPr>
          <p:cNvPr id="15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ivel de texto 1…"/>
          <p:cNvSpPr txBox="1"/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 fontScale="100000" lnSpcReduction="0"/>
          </a:bodyPr>
          <a:lstStyle/>
          <a:p>
            <a:pPr/>
            <a:r>
              <a:t>Texto en viñeta de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Texto del título"/>
          <p:cNvSpPr txBox="1"/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Texto del título</a:t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.png"/><Relationship Id="rId3" Type="http://schemas.openxmlformats.org/officeDocument/2006/relationships/image" Target="../media/image1.jpeg"/><Relationship Id="rId4" Type="http://schemas.openxmlformats.org/officeDocument/2006/relationships/hyperlink" Target="https://www.instagram.com/p/DY72mM4AQMS/?igsh=d2dhbXoxdzJ5ZnVq" TargetMode="External"/><Relationship Id="rId5" Type="http://schemas.openxmlformats.org/officeDocument/2006/relationships/hyperlink" Target="https://www.facebook.com/share/p/1B2s7vHGrM/?mibextid=wwXIfr" TargetMode="External"/><Relationship Id="rId6" Type="http://schemas.openxmlformats.org/officeDocument/2006/relationships/hyperlink" Target="https://x.com/idv_gt/status/2064374032162574415?s=46" TargetMode="External"/><Relationship Id="rId7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7.png"/><Relationship Id="rId3" Type="http://schemas.openxmlformats.org/officeDocument/2006/relationships/image" Target="../media/image2.jpeg"/><Relationship Id="rId4" Type="http://schemas.openxmlformats.org/officeDocument/2006/relationships/hyperlink" Target="https://www.instagram.com/p/DZDk_cFgSVj/?igsh=MXhqb2ZwZXVvY3YyOQ==" TargetMode="External"/><Relationship Id="rId5" Type="http://schemas.openxmlformats.org/officeDocument/2006/relationships/hyperlink" Target="https://www.facebook.com/share/p/19Hd3NpbUZ/?mibextid=wwXIfr" TargetMode="External"/><Relationship Id="rId6" Type="http://schemas.openxmlformats.org/officeDocument/2006/relationships/image" Target="../media/image3.jpeg"/><Relationship Id="rId7" Type="http://schemas.openxmlformats.org/officeDocument/2006/relationships/hyperlink" Target="https://www.instagram.com/p/DZIujbGCcR1/?igsh=MWV5MjM2cjZicWtj" TargetMode="External"/><Relationship Id="rId8" Type="http://schemas.openxmlformats.org/officeDocument/2006/relationships/hyperlink" Target="https://www.facebook.com/share/p/1E5GGrhupJ/?mibextid=wwXIfr" TargetMode="Externa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8.png"/><Relationship Id="rId3" Type="http://schemas.openxmlformats.org/officeDocument/2006/relationships/image" Target="../media/image4.jpeg"/><Relationship Id="rId4" Type="http://schemas.openxmlformats.org/officeDocument/2006/relationships/hyperlink" Target="https://www.instagram.com/p/DZPzu7EDdAS/?igsh=MmVsMDN3aDA3N3R3" TargetMode="External"/><Relationship Id="rId5" Type="http://schemas.openxmlformats.org/officeDocument/2006/relationships/hyperlink" Target="https://www.facebook.com/share/p/1Dz4zXCiyB/?mibextid=wwXIfr" TargetMode="Externa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9.png"/><Relationship Id="rId3" Type="http://schemas.openxmlformats.org/officeDocument/2006/relationships/image" Target="../media/image5.jpeg"/><Relationship Id="rId4" Type="http://schemas.openxmlformats.org/officeDocument/2006/relationships/image" Target="../media/image6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5" Type="http://schemas.openxmlformats.org/officeDocument/2006/relationships/image" Target="../media/image8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0.png"/><Relationship Id="rId3" Type="http://schemas.openxmlformats.org/officeDocument/2006/relationships/image" Target="../media/image9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.png"/><Relationship Id="rId3" Type="http://schemas.openxmlformats.org/officeDocument/2006/relationships/image" Target="../media/image10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4.png"/><Relationship Id="rId3" Type="http://schemas.openxmlformats.org/officeDocument/2006/relationships/image" Target="../media/image11.jpeg"/><Relationship Id="rId4" Type="http://schemas.openxmlformats.org/officeDocument/2006/relationships/image" Target="../media/image15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6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o aquí"/>
          <p:cNvSpPr txBox="1"/>
          <p:nvPr/>
        </p:nvSpPr>
        <p:spPr>
          <a:xfrm>
            <a:off x="2201965" y="5407184"/>
            <a:ext cx="11330020" cy="238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b="1" sz="59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7º Plan de Acción Nacional </a:t>
            </a:r>
          </a:p>
          <a:p>
            <a:pPr algn="ctr">
              <a:defRPr b="1" sz="59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de Gobierno Abierto 2026 -2027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adroTexto 6"/>
          <p:cNvSpPr txBox="1"/>
          <p:nvPr/>
        </p:nvSpPr>
        <p:spPr>
          <a:xfrm>
            <a:off x="8416752" y="1921799"/>
            <a:ext cx="13002981" cy="8023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defRPr b="1" spc="-171" sz="8600">
                <a:solidFill>
                  <a:srgbClr val="324389"/>
                </a:solidFill>
              </a:defRPr>
            </a:pPr>
            <a:r>
              <a:t>HITO:​</a:t>
            </a:r>
          </a:p>
          <a:p>
            <a:pPr algn="just" defTabSz="457200">
              <a:lnSpc>
                <a:spcPct val="100000"/>
              </a:lnSpc>
              <a:spcBef>
                <a:spcPts val="0"/>
              </a:spcBef>
              <a:defRPr b="1" baseline="2999" sz="50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just" defTabSz="82550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324389"/>
                </a:solidFill>
              </a:defRPr>
            </a:pPr>
            <a:r>
              <a:t>Ampliar la campaña de divulgación sobre los servicios que brinda el Instituto de la Víctima: Lugares de atención, datos del contacto, requisito para obtener los servicios, en formato video en idioma español y en el idioma maya mam, para la región occidental y difundirlo en redes sociales y medios autorizados durante el año 2026 y 2027.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adroTexto 6"/>
          <p:cNvSpPr txBox="1"/>
          <p:nvPr/>
        </p:nvSpPr>
        <p:spPr>
          <a:xfrm>
            <a:off x="5361394" y="2110032"/>
            <a:ext cx="13661212" cy="88557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defRPr spc="-68" sz="34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En cumplimiento de los compromisos adquiridos se procedió a: ​</a:t>
            </a:r>
          </a:p>
          <a:p>
            <a:pPr>
              <a:lnSpc>
                <a:spcPct val="80000"/>
              </a:lnSpc>
              <a:spcBef>
                <a:spcPts val="0"/>
              </a:spcBef>
              <a:defRPr spc="-68" sz="34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>
              <a:lnSpc>
                <a:spcPct val="80000"/>
              </a:lnSpc>
              <a:spcBef>
                <a:spcPts val="0"/>
              </a:spcBef>
              <a:defRPr spc="-68" sz="34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1253289" indent="-618289">
              <a:lnSpc>
                <a:spcPct val="80000"/>
              </a:lnSpc>
              <a:spcBef>
                <a:spcPts val="0"/>
              </a:spcBef>
              <a:buSzPct val="100000"/>
              <a:buAutoNum type="alphaUcPeriod" startAt="1"/>
              <a:defRPr spc="-68" sz="34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Redactar información​</a:t>
            </a:r>
          </a:p>
          <a:p>
            <a:pPr lvl="1" indent="228600">
              <a:lnSpc>
                <a:spcPct val="80000"/>
              </a:lnSpc>
              <a:spcBef>
                <a:spcPts val="0"/>
              </a:spcBef>
              <a:defRPr spc="-68" sz="34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1253289" indent="-618289">
              <a:spcBef>
                <a:spcPts val="0"/>
              </a:spcBef>
              <a:buSzPct val="100000"/>
              <a:buAutoNum type="alphaUcPeriod" startAt="2"/>
              <a:defRPr spc="-72" sz="36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Toma de fotografías para los artes​, para este caso se procedió principalmente al diseño de vectores. </a:t>
            </a:r>
          </a:p>
          <a:p>
            <a:pPr lvl="1" indent="228600">
              <a:lnSpc>
                <a:spcPct val="80000"/>
              </a:lnSpc>
              <a:spcBef>
                <a:spcPts val="0"/>
              </a:spcBef>
              <a:defRPr spc="-68" sz="34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1253289" indent="-618289">
              <a:lnSpc>
                <a:spcPct val="80000"/>
              </a:lnSpc>
              <a:spcBef>
                <a:spcPts val="0"/>
              </a:spcBef>
              <a:buSzPct val="100000"/>
              <a:buAutoNum type="alphaUcPeriod" startAt="3"/>
              <a:defRPr spc="-68" sz="34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Realización del diseño. </a:t>
            </a:r>
          </a:p>
          <a:p>
            <a:pPr lvl="1" indent="228600">
              <a:lnSpc>
                <a:spcPct val="80000"/>
              </a:lnSpc>
              <a:spcBef>
                <a:spcPts val="0"/>
              </a:spcBef>
              <a:defRPr spc="-68" sz="34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1253289" indent="-618289">
              <a:lnSpc>
                <a:spcPct val="80000"/>
              </a:lnSpc>
              <a:spcBef>
                <a:spcPts val="0"/>
              </a:spcBef>
              <a:buSzPct val="100000"/>
              <a:buAutoNum type="alphaUcPeriod" startAt="4"/>
              <a:defRPr spc="-68" sz="34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Redacción de guion​</a:t>
            </a:r>
          </a:p>
          <a:p>
            <a:pPr lvl="1" indent="228600">
              <a:lnSpc>
                <a:spcPct val="80000"/>
              </a:lnSpc>
              <a:spcBef>
                <a:spcPts val="0"/>
              </a:spcBef>
              <a:defRPr spc="-68" sz="34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1253289" indent="-618289">
              <a:lnSpc>
                <a:spcPct val="80000"/>
              </a:lnSpc>
              <a:spcBef>
                <a:spcPts val="0"/>
              </a:spcBef>
              <a:buSzPct val="100000"/>
              <a:buAutoNum type="alphaUcPeriod" startAt="5"/>
              <a:defRPr spc="-68" sz="34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Traducción del guion a los idiomas</a:t>
            </a:r>
            <a:r>
              <a:rPr b="1"/>
              <a:t> Mam, Q’echi </a:t>
            </a:r>
            <a:r>
              <a:t>y </a:t>
            </a:r>
            <a:r>
              <a:rPr b="1"/>
              <a:t>K'iche'</a:t>
            </a:r>
            <a:r>
              <a:t>​</a:t>
            </a:r>
            <a:r>
              <a:t> </a:t>
            </a:r>
          </a:p>
          <a:p>
            <a:pPr lvl="1" marL="1253289" indent="-618289">
              <a:lnSpc>
                <a:spcPct val="80000"/>
              </a:lnSpc>
              <a:spcBef>
                <a:spcPts val="0"/>
              </a:spcBef>
              <a:buSzPct val="100000"/>
              <a:buAutoNum type="alphaUcPeriod" startAt="5"/>
              <a:defRPr spc="-68" sz="34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1253289" indent="-618289">
              <a:spcBef>
                <a:spcPts val="0"/>
              </a:spcBef>
              <a:buSzPct val="100000"/>
              <a:buAutoNum type="alphaUcPeriod" startAt="7"/>
              <a:defRPr spc="-68" sz="34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Publicación de diseños informativos en redes sociales del Instituto de la Víctima  (Facebook, Instagram y X) a partir del 29 de mayo de 2026​</a:t>
            </a:r>
          </a:p>
          <a:p>
            <a:pPr lvl="1" indent="228600">
              <a:lnSpc>
                <a:spcPct val="80000"/>
              </a:lnSpc>
              <a:spcBef>
                <a:spcPts val="0"/>
              </a:spcBef>
              <a:defRPr spc="-68" sz="34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1" marL="1253289" indent="-618289">
              <a:lnSpc>
                <a:spcPct val="80000"/>
              </a:lnSpc>
              <a:spcBef>
                <a:spcPts val="0"/>
              </a:spcBef>
              <a:buSzPct val="100000"/>
              <a:buAutoNum type="alphaUcPeriod" startAt="8"/>
              <a:defRPr spc="-68" sz="34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Grabación de video en dos idiomas </a:t>
            </a:r>
            <a:r>
              <a:rPr b="1"/>
              <a:t>Mam, Q’echi</a:t>
            </a:r>
            <a:r>
              <a:t> y </a:t>
            </a:r>
            <a:r>
              <a:rPr b="1"/>
              <a:t>K'iche'</a:t>
            </a:r>
            <a:r>
              <a:t>​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Rectángulo redondeado"/>
          <p:cNvSpPr/>
          <p:nvPr/>
        </p:nvSpPr>
        <p:spPr>
          <a:xfrm>
            <a:off x="14191930" y="3218584"/>
            <a:ext cx="9283054" cy="6141497"/>
          </a:xfrm>
          <a:prstGeom prst="roundRect">
            <a:avLst>
              <a:gd name="adj" fmla="val 14778"/>
            </a:avLst>
          </a:prstGeom>
          <a:solidFill>
            <a:srgbClr val="A9D2F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79" name="Texto"/>
          <p:cNvSpPr txBox="1"/>
          <p:nvPr/>
        </p:nvSpPr>
        <p:spPr>
          <a:xfrm>
            <a:off x="9175529" y="1021495"/>
            <a:ext cx="7230365" cy="1106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800">
                <a:solidFill>
                  <a:srgbClr val="2E448E"/>
                </a:solidFill>
              </a:defRPr>
            </a:lvl1pPr>
          </a:lstStyle>
          <a:p>
            <a:pPr/>
            <a:r>
              <a:t>PUBLICACIONES </a:t>
            </a:r>
          </a:p>
        </p:txBody>
      </p:sp>
      <p:sp>
        <p:nvSpPr>
          <p:cNvPr id="180" name="CuadroTexto 6"/>
          <p:cNvSpPr txBox="1"/>
          <p:nvPr/>
        </p:nvSpPr>
        <p:spPr>
          <a:xfrm>
            <a:off x="2988592" y="2513295"/>
            <a:ext cx="8148621" cy="16860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just" defTabSz="914400">
              <a:lnSpc>
                <a:spcPct val="100000"/>
              </a:lnSpc>
              <a:spcBef>
                <a:spcPts val="0"/>
              </a:spcBef>
              <a:defRPr b="1" sz="3900">
                <a:solidFill>
                  <a:srgbClr val="2E448E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Traducción en idioma Mam </a:t>
            </a:r>
          </a:p>
          <a:p>
            <a:pPr algn="just" defTabSz="914400">
              <a:lnSpc>
                <a:spcPct val="80000"/>
              </a:lnSpc>
              <a:spcBef>
                <a:spcPts val="0"/>
              </a:spcBef>
              <a:defRPr sz="3800">
                <a:solidFill>
                  <a:srgbClr val="2E448E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29 de mayo - 26 de junio</a:t>
            </a:r>
          </a:p>
        </p:txBody>
      </p:sp>
      <p:pic>
        <p:nvPicPr>
          <p:cNvPr id="181" name="IMG_4580.jpg" descr="IMG_458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35495" y="4919364"/>
            <a:ext cx="8469421" cy="6320464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CuadroTexto 6"/>
          <p:cNvSpPr txBox="1"/>
          <p:nvPr/>
        </p:nvSpPr>
        <p:spPr>
          <a:xfrm>
            <a:off x="14937264" y="3855728"/>
            <a:ext cx="8754724" cy="486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just" defTabSz="914400">
              <a:lnSpc>
                <a:spcPct val="100000"/>
              </a:lnSpc>
              <a:spcBef>
                <a:spcPts val="0"/>
              </a:spcBef>
              <a:defRPr b="1" sz="3000">
                <a:solidFill>
                  <a:srgbClr val="2E448E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Links:</a:t>
            </a:r>
          </a:p>
          <a:p>
            <a:pPr marL="571500" indent="-571500">
              <a:buSzPct val="100000"/>
              <a:buChar char="•"/>
              <a:defRPr sz="2100">
                <a:solidFill>
                  <a:srgbClr val="FFFFFF"/>
                </a:solidFill>
              </a:defRPr>
            </a:pPr>
            <a:r>
              <a:rPr>
                <a:solidFill>
                  <a:srgbClr val="324389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https://www.instagram.com/p/DY72mM4AQMS/?igsh=d2dhbXoxdzJ5ZnVq</a:t>
            </a:r>
          </a:p>
          <a:p>
            <a:pPr marL="571500" indent="-571500">
              <a:lnSpc>
                <a:spcPct val="80000"/>
              </a:lnSpc>
              <a:buSzPct val="100000"/>
              <a:buChar char="•"/>
              <a:defRPr sz="2100">
                <a:solidFill>
                  <a:srgbClr val="FFFFFF"/>
                </a:solidFill>
              </a:defRPr>
            </a:pPr>
            <a:r>
              <a:rPr>
                <a:solidFill>
                  <a:srgbClr val="324389"/>
                </a:solidFill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https://www.facebook.com/share/p/1B2s7vHGrM/?mibextid=wwXIfr</a:t>
            </a:r>
          </a:p>
          <a:p>
            <a:pPr>
              <a:defRPr sz="2100">
                <a:solidFill>
                  <a:srgbClr val="FFFFFF"/>
                </a:solidFill>
              </a:defRPr>
            </a:pPr>
            <a:r>
              <a:t>    En X 9 de junio de 2026</a:t>
            </a:r>
          </a:p>
          <a:p>
            <a:pPr marL="571500" indent="-571500">
              <a:buSzPct val="100000"/>
              <a:buChar char="•"/>
              <a:defRPr sz="2100">
                <a:solidFill>
                  <a:srgbClr val="FFFFFF"/>
                </a:solidFill>
              </a:defRPr>
            </a:pPr>
            <a:r>
              <a:rPr>
                <a:solidFill>
                  <a:srgbClr val="324389"/>
                </a:solidFill>
                <a:uFill>
                  <a:solidFill>
                    <a:srgbClr val="0000FF"/>
                  </a:solidFill>
                </a:uFill>
                <a:hlinkClick r:id="rId6" invalidUrl="" action="" tgtFrame="" tooltip="" history="1" highlightClick="0" endSnd="0"/>
              </a:rPr>
              <a:t>https://x.com/idv_gt/status/2064374032162574415?s=46</a:t>
            </a:r>
            <a:endParaRPr>
              <a:solidFill>
                <a:srgbClr val="222222"/>
              </a:solidFill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300"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83" name="Captura de pantalla 2026-09-08 a la(s) 2.35.37 p. m..png" descr="Captura de pantalla 2026-09-08 a la(s) 2.35.37 p. m.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0307958" y="9641766"/>
            <a:ext cx="2580163" cy="7628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IMG_4579.jpg" descr="IMG_4579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69042" y="1444280"/>
            <a:ext cx="9764366" cy="7602604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CuadroTexto 6"/>
          <p:cNvSpPr txBox="1"/>
          <p:nvPr/>
        </p:nvSpPr>
        <p:spPr>
          <a:xfrm>
            <a:off x="3039049" y="9106323"/>
            <a:ext cx="9443767" cy="2562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just" defTabSz="914400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E448E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Links:</a:t>
            </a:r>
          </a:p>
          <a:p>
            <a:pPr algn="just" defTabSz="914400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E448E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140368" indent="-140368" defTabSz="457200">
              <a:lnSpc>
                <a:spcPct val="100000"/>
              </a:lnSpc>
              <a:spcBef>
                <a:spcPts val="0"/>
              </a:spcBef>
              <a:buSzPct val="100000"/>
              <a:buChar char="•"/>
              <a:defRPr sz="1600" u="sng">
                <a:solidFill>
                  <a:srgbClr val="324389"/>
                </a:solidFill>
                <a:uFill>
                  <a:solidFill>
                    <a:srgbClr val="1155CC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https://www.instagram.com/p/DZDk_cFgSVj/?igsh=MXhqb2ZwZXVvY3YyOQ==</a:t>
            </a:r>
          </a:p>
          <a:p>
            <a:pPr marL="140368" indent="-140368" defTabSz="457200">
              <a:lnSpc>
                <a:spcPct val="100000"/>
              </a:lnSpc>
              <a:spcBef>
                <a:spcPts val="0"/>
              </a:spcBef>
              <a:buSzPct val="100000"/>
              <a:buChar char="•"/>
              <a:defRPr sz="1600"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140368" indent="-140368" defTabSz="457200">
              <a:lnSpc>
                <a:spcPct val="100000"/>
              </a:lnSpc>
              <a:spcBef>
                <a:spcPts val="0"/>
              </a:spcBef>
              <a:buSzPct val="100000"/>
              <a:buChar char="•"/>
              <a:defRPr sz="1600" u="sng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https://www.facebook.com/share/p/19Hd3NpbUZ/?mibextid=wwXIfr</a:t>
            </a:r>
            <a:endParaRPr>
              <a:solidFill>
                <a:srgbClr val="000000"/>
              </a:solidFill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600" u="sng">
                <a:solidFill>
                  <a:srgbClr val="0000EE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400">
                <a:solidFill>
                  <a:srgbClr val="324389"/>
                </a:solidFill>
                <a:uFill>
                  <a:solidFill>
                    <a:srgbClr val="1155CC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endParaRPr>
              <a:solidFill>
                <a:srgbClr val="222222"/>
              </a:solidFill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300"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87" name="IMG_4578.jpg" descr="IMG_4578.jp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582284" y="1175368"/>
            <a:ext cx="10379194" cy="7978038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CuadroTexto 6"/>
          <p:cNvSpPr txBox="1"/>
          <p:nvPr/>
        </p:nvSpPr>
        <p:spPr>
          <a:xfrm>
            <a:off x="13758543" y="9214273"/>
            <a:ext cx="10379195" cy="2346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just" defTabSz="914400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E448E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Links:</a:t>
            </a:r>
          </a:p>
          <a:p>
            <a:pPr algn="just" defTabSz="914400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E448E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140368" indent="-140368" defTabSz="457200">
              <a:lnSpc>
                <a:spcPct val="100000"/>
              </a:lnSpc>
              <a:spcBef>
                <a:spcPts val="0"/>
              </a:spcBef>
              <a:buSzPct val="100000"/>
              <a:buChar char="•"/>
              <a:defRPr sz="1600" u="sng">
                <a:solidFill>
                  <a:srgbClr val="324389"/>
                </a:solidFill>
                <a:uFill>
                  <a:solidFill>
                    <a:srgbClr val="1155CC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7" invalidUrl="" action="" tgtFrame="" tooltip="" history="1" highlightClick="0" endSnd="0"/>
              </a:rPr>
              <a:t>https://www.instagram.com/p/DZIujbGCcR1/?igsh=MWV5MjM2cjZicWtj</a:t>
            </a:r>
          </a:p>
          <a:p>
            <a:pPr marL="140368" indent="-140368" defTabSz="457200">
              <a:lnSpc>
                <a:spcPct val="100000"/>
              </a:lnSpc>
              <a:spcBef>
                <a:spcPts val="0"/>
              </a:spcBef>
              <a:buSzPct val="100000"/>
              <a:buChar char="•"/>
              <a:defRPr sz="1600"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140368" indent="-140368" defTabSz="457200">
              <a:lnSpc>
                <a:spcPct val="100000"/>
              </a:lnSpc>
              <a:spcBef>
                <a:spcPts val="0"/>
              </a:spcBef>
              <a:buSzPct val="100000"/>
              <a:buChar char="•"/>
              <a:defRPr sz="1600" u="sng">
                <a:solidFill>
                  <a:srgbClr val="324389"/>
                </a:solidFill>
                <a:uFill>
                  <a:solidFill>
                    <a:srgbClr val="1155CC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8" invalidUrl="" action="" tgtFrame="" tooltip="" history="1" highlightClick="0" endSnd="0"/>
              </a:rPr>
              <a:t>https://www.facebook.com/share/p/1E5GGrhupJ/?mibextid=wwXIfr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600">
                <a:solidFill>
                  <a:srgbClr val="324389"/>
                </a:solidFill>
                <a:uFill>
                  <a:solidFill>
                    <a:srgbClr val="1155CC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endParaRPr>
              <a:solidFill>
                <a:srgbClr val="222222"/>
              </a:solidFill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300"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ángulo redondeado"/>
          <p:cNvSpPr/>
          <p:nvPr/>
        </p:nvSpPr>
        <p:spPr>
          <a:xfrm>
            <a:off x="14623792" y="4518983"/>
            <a:ext cx="7660759" cy="3568475"/>
          </a:xfrm>
          <a:prstGeom prst="roundRect">
            <a:avLst>
              <a:gd name="adj" fmla="val 16767"/>
            </a:avLst>
          </a:prstGeom>
          <a:solidFill>
            <a:srgbClr val="8F78A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pic>
        <p:nvPicPr>
          <p:cNvPr id="191" name="IMG_4577.jpg" descr="IMG_4577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27806" y="636402"/>
            <a:ext cx="8340873" cy="10892933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CuadroTexto 6"/>
          <p:cNvSpPr txBox="1"/>
          <p:nvPr/>
        </p:nvSpPr>
        <p:spPr>
          <a:xfrm>
            <a:off x="14892615" y="4893070"/>
            <a:ext cx="7233283" cy="3258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just" defTabSz="914400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E448E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Links:</a:t>
            </a:r>
          </a:p>
          <a:p>
            <a:pPr algn="just" defTabSz="914400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E448E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421105" indent="-421105">
              <a:spcBef>
                <a:spcPts val="0"/>
              </a:spcBef>
              <a:buSzPct val="100000"/>
              <a:buChar char="•"/>
              <a:defRPr sz="2400">
                <a:solidFill>
                  <a:srgbClr val="FFFFFF"/>
                </a:solidFill>
              </a:defRPr>
            </a:pPr>
            <a:r>
              <a:t> </a:t>
            </a:r>
            <a:r>
              <a:rPr u="sng">
                <a:solidFill>
                  <a:srgbClr val="324389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https://www.instagram.com/p/DZPzu7EDdAS/?igsh=MmVsMDN3aDA3N3R3</a:t>
            </a:r>
          </a:p>
          <a:p>
            <a:pPr>
              <a:spcBef>
                <a:spcPts val="0"/>
              </a:spcBef>
              <a:defRPr sz="2400">
                <a:solidFill>
                  <a:srgbClr val="FFFFFF"/>
                </a:solidFill>
              </a:defRPr>
            </a:pPr>
          </a:p>
          <a:p>
            <a:pPr marL="421105" indent="-421105">
              <a:spcBef>
                <a:spcPts val="0"/>
              </a:spcBef>
              <a:buSzPct val="100000"/>
              <a:buChar char="•"/>
              <a:defRPr sz="2400">
                <a:solidFill>
                  <a:srgbClr val="FFFFFF"/>
                </a:solidFill>
              </a:defRPr>
            </a:pPr>
            <a:r>
              <a:rPr u="sng">
                <a:solidFill>
                  <a:srgbClr val="324389"/>
                </a:solidFill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https://www.facebook.com/share/p/1Dz4zXCiyB/?mibextid=wwXIfr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400">
                <a:solidFill>
                  <a:srgbClr val="324389"/>
                </a:solidFill>
                <a:uFill>
                  <a:solidFill>
                    <a:srgbClr val="1155CC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pPr>
            <a:endParaRPr>
              <a:solidFill>
                <a:srgbClr val="222222"/>
              </a:solidFill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defRPr sz="1300" u="sng">
                <a:solidFill>
                  <a:srgbClr val="1155CC"/>
                </a:solidFill>
                <a:uFill>
                  <a:solidFill>
                    <a:srgbClr val="1155CC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adroTexto 6"/>
          <p:cNvSpPr txBox="1"/>
          <p:nvPr/>
        </p:nvSpPr>
        <p:spPr>
          <a:xfrm>
            <a:off x="1994636" y="1072059"/>
            <a:ext cx="8148621" cy="16860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just" defTabSz="914400">
              <a:lnSpc>
                <a:spcPct val="100000"/>
              </a:lnSpc>
              <a:spcBef>
                <a:spcPts val="0"/>
              </a:spcBef>
              <a:defRPr b="1" sz="3900">
                <a:solidFill>
                  <a:srgbClr val="2E448E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Traducción en idioma Q’echi’</a:t>
            </a:r>
          </a:p>
          <a:p>
            <a:pPr algn="just" defTabSz="914400">
              <a:lnSpc>
                <a:spcPct val="80000"/>
              </a:lnSpc>
              <a:spcBef>
                <a:spcPts val="0"/>
              </a:spcBef>
              <a:defRPr sz="3800">
                <a:solidFill>
                  <a:srgbClr val="2E448E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7 julio - Agosto</a:t>
            </a:r>
          </a:p>
        </p:txBody>
      </p:sp>
      <p:pic>
        <p:nvPicPr>
          <p:cNvPr id="195" name="IMG_6185 2.jpg" descr="IMG_6185 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39430" y="2367655"/>
            <a:ext cx="6645593" cy="9312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IMG_6187.jpg" descr="IMG_6187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247592" y="2091468"/>
            <a:ext cx="6645593" cy="9533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Captura de pantalla 2026-09-08 a la(s) 2.35.37 p. m..png" descr="Captura de pantalla 2026-09-08 a la(s) 2.35.37 p. m.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307285" y="12350295"/>
            <a:ext cx="2580164" cy="7628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IMG_6188.jpg" descr="IMG_6188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805055" y="610107"/>
            <a:ext cx="7247918" cy="1104616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IMG_6186.jpg" descr="IMG_6186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472423" y="456943"/>
            <a:ext cx="7431899" cy="107349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uadroTexto 6"/>
          <p:cNvSpPr txBox="1"/>
          <p:nvPr/>
        </p:nvSpPr>
        <p:spPr>
          <a:xfrm>
            <a:off x="1940023" y="2969962"/>
            <a:ext cx="10648533" cy="668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just" defTabSz="457200">
              <a:lnSpc>
                <a:spcPct val="100000"/>
              </a:lnSpc>
              <a:spcBef>
                <a:spcPts val="1200"/>
              </a:spcBef>
              <a:defRPr sz="4000">
                <a:solidFill>
                  <a:srgbClr val="004AAD"/>
                </a:solidFill>
                <a:uFill>
                  <a:solidFill>
                    <a:srgbClr val="000000"/>
                  </a:solidFill>
                </a:u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i="1"/>
              <a:t>El video informativo en idioma K’iche,</a:t>
            </a:r>
            <a:r>
              <a:t> cuenta con el visto bueno por parte de Dirección General, por lo que está programada su publicación el jueves 10 de septiembre. </a:t>
            </a:r>
          </a:p>
          <a:p>
            <a:pPr algn="just" defTabSz="457200">
              <a:lnSpc>
                <a:spcPct val="100000"/>
              </a:lnSpc>
              <a:spcBef>
                <a:spcPts val="1200"/>
              </a:spcBef>
              <a:defRPr sz="4000">
                <a:solidFill>
                  <a:srgbClr val="004AAD"/>
                </a:solidFill>
                <a:uFill>
                  <a:solidFill>
                    <a:srgbClr val="000000"/>
                  </a:solidFill>
                </a:u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</a:p>
          <a:p>
            <a:pPr algn="just" defTabSz="457200">
              <a:lnSpc>
                <a:spcPct val="100000"/>
              </a:lnSpc>
              <a:spcBef>
                <a:spcPts val="1200"/>
              </a:spcBef>
              <a:defRPr sz="4000">
                <a:solidFill>
                  <a:srgbClr val="004AAD"/>
                </a:solidFill>
                <a:uFill>
                  <a:solidFill>
                    <a:srgbClr val="000000"/>
                  </a:solidFill>
                </a:u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t>Dicho material cuenta con el guion redactado, traducido al idioma K'iche' y debidamente grabado y programado para su difusión.</a:t>
            </a:r>
          </a:p>
        </p:txBody>
      </p:sp>
      <p:pic>
        <p:nvPicPr>
          <p:cNvPr id="203" name="WhatsApp Image 2026-06-08 at 3.37.30 PM.jpeg" descr="WhatsApp Image 2026-06-08 at 3.37.30 PM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51595" y="2835144"/>
            <a:ext cx="10125092" cy="5576712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Septiembre"/>
          <p:cNvSpPr txBox="1"/>
          <p:nvPr/>
        </p:nvSpPr>
        <p:spPr>
          <a:xfrm>
            <a:off x="2291185" y="1359516"/>
            <a:ext cx="4718813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just" defTabSz="457200">
              <a:lnSpc>
                <a:spcPct val="100000"/>
              </a:lnSpc>
              <a:spcBef>
                <a:spcPts val="1200"/>
              </a:spcBef>
              <a:defRPr b="1" sz="6400">
                <a:solidFill>
                  <a:srgbClr val="004AAD"/>
                </a:solidFill>
                <a:uFill>
                  <a:solidFill>
                    <a:srgbClr val="000000"/>
                  </a:solidFill>
                </a:u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>
              <a:defRPr b="0"/>
            </a:pPr>
            <a:r>
              <a:rPr b="1"/>
              <a:t>Septiembre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uadroTexto 6"/>
          <p:cNvSpPr txBox="1"/>
          <p:nvPr/>
        </p:nvSpPr>
        <p:spPr>
          <a:xfrm>
            <a:off x="4814961" y="1577619"/>
            <a:ext cx="15549243" cy="612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pc="-68" sz="34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Posterior se tiene programada las publicaciones en idioma k’iche’.</a:t>
            </a:r>
          </a:p>
        </p:txBody>
      </p:sp>
      <p:pic>
        <p:nvPicPr>
          <p:cNvPr id="207" name="Edición idioma Qeqchi.jpeg" descr="Edición idioma Qeqchi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34060" y="3722562"/>
            <a:ext cx="15111045" cy="8329964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CuadroTexto 6"/>
          <p:cNvSpPr txBox="1"/>
          <p:nvPr/>
        </p:nvSpPr>
        <p:spPr>
          <a:xfrm>
            <a:off x="4814961" y="2389741"/>
            <a:ext cx="15549243" cy="1132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pc="-68" sz="34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Asimismo se tiene contemplado el video en idioma Q’echi’ y el video en idioma Mam.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adroTexto 6"/>
          <p:cNvSpPr txBox="1"/>
          <p:nvPr/>
        </p:nvSpPr>
        <p:spPr>
          <a:xfrm>
            <a:off x="2134603" y="1144980"/>
            <a:ext cx="13362555" cy="5577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just" defTabSz="914400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E448E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El Instituto de la Víctima a través del Departamento de Comunicación Institucional y Estratégica tomó en cuenta los datos del Instituto Nacional de Estadística (INE) que registra que más del 30% de la población habla una lengua en idioma originario,  siendo el </a:t>
            </a:r>
            <a:r>
              <a:rPr b="1"/>
              <a:t>idioma Maya K'iche' el más hablado </a:t>
            </a:r>
            <a:r>
              <a:t>debido a que e</a:t>
            </a:r>
            <a:r>
              <a:rPr b="1"/>
              <a:t>l 26.2% </a:t>
            </a:r>
            <a:r>
              <a:t>indicó pertenecer a la esa comunidad.</a:t>
            </a:r>
          </a:p>
          <a:p>
            <a:pPr algn="just" defTabSz="914400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E448E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defTabSz="12700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Mientras que un </a:t>
            </a:r>
            <a:r>
              <a:rPr b="1"/>
              <a:t>24.9% pertenece a la población Maya Q’eqchi</a:t>
            </a:r>
            <a:r>
              <a:t>, siendo las comunidades lingüísticas Mayas con mayor población.</a:t>
            </a:r>
          </a:p>
          <a:p>
            <a:pPr defTabSz="12700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defTabSz="12700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0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grpSp>
        <p:nvGrpSpPr>
          <p:cNvPr id="213" name="Captura de pantalla 2026-06-09 a las 10.34.03 a. m..png"/>
          <p:cNvGrpSpPr/>
          <p:nvPr/>
        </p:nvGrpSpPr>
        <p:grpSpPr>
          <a:xfrm>
            <a:off x="4066668" y="5494451"/>
            <a:ext cx="9498424" cy="7512466"/>
            <a:chOff x="0" y="0"/>
            <a:chExt cx="9498422" cy="7512465"/>
          </a:xfrm>
        </p:grpSpPr>
        <p:pic>
          <p:nvPicPr>
            <p:cNvPr id="212" name="Captura de pantalla 2026-06-09 a las 10.34.03 a. m..png" descr="Captura de pantalla 2026-06-09 a las 10.34.03 a. m.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03200" y="203200"/>
              <a:ext cx="9092023" cy="706796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11" name="Captura de pantalla 2026-06-09 a las 10.34.03 a. m..png" descr="Captura de pantalla 2026-06-09 a las 10.34.03 a. m.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9498423" cy="751246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Rectángulo redondeado"/>
          <p:cNvSpPr/>
          <p:nvPr/>
        </p:nvSpPr>
        <p:spPr>
          <a:xfrm>
            <a:off x="5320872" y="6026510"/>
            <a:ext cx="6325454" cy="2127433"/>
          </a:xfrm>
          <a:prstGeom prst="roundRect">
            <a:avLst>
              <a:gd name="adj" fmla="val 27779"/>
            </a:avLst>
          </a:prstGeom>
          <a:solidFill>
            <a:srgbClr val="A9D2F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16" name="Rectángulo redondeado"/>
          <p:cNvSpPr/>
          <p:nvPr/>
        </p:nvSpPr>
        <p:spPr>
          <a:xfrm>
            <a:off x="5409905" y="3490558"/>
            <a:ext cx="6147388" cy="2127433"/>
          </a:xfrm>
          <a:prstGeom prst="roundRect">
            <a:avLst>
              <a:gd name="adj" fmla="val 24536"/>
            </a:avLst>
          </a:prstGeom>
          <a:solidFill>
            <a:srgbClr val="2E448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17" name="CuadroTexto 6"/>
          <p:cNvSpPr txBox="1"/>
          <p:nvPr/>
        </p:nvSpPr>
        <p:spPr>
          <a:xfrm>
            <a:off x="1809152" y="2156996"/>
            <a:ext cx="18978635" cy="548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3000">
                <a:solidFill>
                  <a:srgbClr val="2E448E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Por lo tanto, desde el Instituto de la Víctima se publicará materiales con los siguientes idiomas:</a:t>
            </a:r>
          </a:p>
        </p:txBody>
      </p:sp>
      <p:sp>
        <p:nvSpPr>
          <p:cNvPr id="218" name="Rectángulo redondeado"/>
          <p:cNvSpPr/>
          <p:nvPr/>
        </p:nvSpPr>
        <p:spPr>
          <a:xfrm>
            <a:off x="5330304" y="8562462"/>
            <a:ext cx="6306591" cy="2127433"/>
          </a:xfrm>
          <a:prstGeom prst="roundRect">
            <a:avLst>
              <a:gd name="adj" fmla="val 28125"/>
            </a:avLst>
          </a:prstGeom>
          <a:solidFill>
            <a:srgbClr val="8F78A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19" name="Subtitulo"/>
          <p:cNvSpPr txBox="1"/>
          <p:nvPr/>
        </p:nvSpPr>
        <p:spPr>
          <a:xfrm>
            <a:off x="6898467" y="8830538"/>
            <a:ext cx="3170265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7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Mam</a:t>
            </a:r>
          </a:p>
        </p:txBody>
      </p:sp>
      <p:sp>
        <p:nvSpPr>
          <p:cNvPr id="220" name="K’iche’"/>
          <p:cNvSpPr txBox="1"/>
          <p:nvPr/>
        </p:nvSpPr>
        <p:spPr>
          <a:xfrm>
            <a:off x="6980087" y="3963724"/>
            <a:ext cx="3007024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just" defTabSz="914400">
              <a:lnSpc>
                <a:spcPct val="100000"/>
              </a:lnSpc>
              <a:spcBef>
                <a:spcPts val="0"/>
              </a:spcBef>
              <a:defRPr sz="7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K’iche’</a:t>
            </a:r>
          </a:p>
        </p:txBody>
      </p:sp>
      <p:sp>
        <p:nvSpPr>
          <p:cNvPr id="221" name="Q’eqchi"/>
          <p:cNvSpPr txBox="1"/>
          <p:nvPr/>
        </p:nvSpPr>
        <p:spPr>
          <a:xfrm>
            <a:off x="6780627" y="6402916"/>
            <a:ext cx="3405946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2700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7000">
                <a:solidFill>
                  <a:srgbClr val="32438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Q’eqchi</a:t>
            </a:r>
          </a:p>
        </p:txBody>
      </p:sp>
      <p:grpSp>
        <p:nvGrpSpPr>
          <p:cNvPr id="224" name="IMG_4590.HEIC"/>
          <p:cNvGrpSpPr/>
          <p:nvPr/>
        </p:nvGrpSpPr>
        <p:grpSpPr>
          <a:xfrm>
            <a:off x="12464529" y="3295535"/>
            <a:ext cx="5765062" cy="7589383"/>
            <a:chOff x="0" y="0"/>
            <a:chExt cx="5765061" cy="7589381"/>
          </a:xfrm>
        </p:grpSpPr>
        <p:pic>
          <p:nvPicPr>
            <p:cNvPr id="223" name="IMG_4590.HEIC" descr="IMG_4590.HEIC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03200" y="203200"/>
              <a:ext cx="5358662" cy="714488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2" name="IMG_4590.HEIC" descr="IMG_4590.HEIC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5765062" cy="758938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ítulo"/>
          <p:cNvSpPr txBox="1"/>
          <p:nvPr/>
        </p:nvSpPr>
        <p:spPr>
          <a:xfrm>
            <a:off x="3816583" y="5748629"/>
            <a:ext cx="15544725" cy="1304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>
                <a:solidFill>
                  <a:srgbClr val="FFFFFF"/>
                </a:solidFill>
              </a:defRPr>
            </a:lvl1pPr>
          </a:lstStyle>
          <a:p>
            <a:pPr/>
            <a:r>
              <a:t>!Muchas gracias por su atención!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