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Progreso</c:v>
                </c:pt>
              </c:strCache>
            </c:strRef>
          </c:tx>
          <c:dPt>
            <c:idx val="0"/>
            <c:bubble3D val="0"/>
            <c:spPr>
              <a:solidFill>
                <a:srgbClr val="1B667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42A6-4C74-820B-286ABB2561BB}"/>
              </c:ext>
            </c:extLst>
          </c:dPt>
          <c:dPt>
            <c:idx val="1"/>
            <c:bubble3D val="0"/>
            <c:spPr>
              <a:solidFill>
                <a:srgbClr val="F3F0E8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2A6-4C74-820B-286ABB2561BB}"/>
              </c:ext>
            </c:extLst>
          </c:dPt>
          <c:cat>
            <c:strRef>
              <c:f>Sheet1!$A$2:$A$3</c:f>
              <c:strCache>
                <c:ptCount val="2"/>
                <c:pt idx="0">
                  <c:v>Avance</c:v>
                </c:pt>
                <c:pt idx="1">
                  <c:v>Pendiente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54.5</c:v>
                </c:pt>
                <c:pt idx="1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A6-4C74-820B-286ABB256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G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23A3C-483A-85E8-1493-5B9C93E4C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D3DC5A-2858-5195-C6C8-5EDBFD669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74AEFA-A14F-E672-17F7-0C89475C4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61973B-EAD5-FF86-580E-E1929445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C1087A-FC85-53D0-543C-9335065B8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4337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905CC-B1AD-C3F3-EA4C-272EB94D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7F328E-444F-8229-D863-6ED7AC242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6AC72C-2C61-6BCA-18D3-2C106418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E05F07-C3C2-3183-7CE0-E8C868762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2675B3-0033-7935-9F0E-AEBB2B10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95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6E393-1AF1-B106-F55F-192C15E22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E0F93-BF22-5E70-5B90-18EBFC9A3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6A89ED-FAC4-42B5-CAB4-66DD798F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3499EA-D8A6-92CC-98BB-3C15E045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DAB9C7-81D0-173E-C74F-B20808C1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4200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24D6E-015F-7F85-C4E5-62FC174E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27AE08-D240-82C7-A0A4-D840B3BA8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03B619-97D9-2001-BA0E-F6CF63F8F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2C337D-B461-A0E7-C6B4-2920B619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71A60D-420F-D611-5355-941047004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FD3F4C-9CFB-04AD-9F36-D80887741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5496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B6248-C153-AAC4-6D49-915A7BF8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81EF80-9660-821D-59D2-84AF95948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CBDB5B-D107-53D1-3AD9-5E2BE10FD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579EF9D-83AE-C291-AAA1-FDA2D368E7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F21502-70C6-4E7F-F6E7-AD90939CD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80C305-71C8-2CE4-FF5B-3C8236A59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D7975E9-E69A-90EA-811A-386299F0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E15E001-E52D-4B8D-2BC6-9B8E9925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3090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F3566-21CB-529F-F7CA-309C3B015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0D6DE1-686D-6C8F-91DA-8CAB2D0D2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67EAEB-EA4A-E522-4674-2CB9B420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F60BC1-37A0-9E1C-D0B4-E35973B6E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2347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E67C7C7-F027-367D-F6FA-F2F91491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D6E34C-F11D-6641-A7EF-735B2DFF3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3186D8-DB59-47CD-F436-EFE3F1252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6101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19A94-7246-FC77-34CF-78ECC1F9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A50A2F-41DB-2973-FE31-FEF252501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8E047A-5E5B-8109-2A92-68A57FF10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5131BE-E50A-9941-9DFE-EC1B6441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A13569-8903-9741-7894-ABF237C8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2E96D4-BA71-2780-755A-38A90B8B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7251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98B833-E038-A826-25B2-555B2886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57D852-3E10-0002-F5B6-E8F7E54172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FF6658-8023-69A1-2465-58A3825CB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87B6E7-B333-42D0-26AF-3894DC5E3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BCCE4F-1DDA-059C-9CC8-75ACBA62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8BF87D-DA58-60DE-A487-104D6E10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3925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645EF-B588-8532-DE8A-C634278A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95187D5-D107-DEA8-2ECA-3D3F44829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2762BF-E5D0-5D34-5E8F-8004A3FDF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4C510C-A013-D08E-6172-70ACD20F5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2BEF93-303D-F79A-E1B0-28802D0B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9733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9BA5C5-0C9A-6BAC-92AE-8018B2391A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7D9488-DC24-651E-826B-FB20F3EDD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D4D422-EBA4-96FF-A6A8-B4D910413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356D69-564D-F506-13F8-2628485D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93BFC-00C1-2A0B-4453-2E5E414F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0623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2F5ECA-FF3E-6274-3799-9583B4DE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2BCFC9-CE5E-4F5B-28A9-201763BF0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58C5C1-08A8-B353-98EF-F232FE3E6D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0E4E4-F3CA-4BF5-9F92-7FA77AE519E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B6BE3E-23F1-6AF2-CDD5-9313D934A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F16780-DDA6-F209-9CB1-D9FAEC5D3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D05FCD-070F-496D-B652-F2D99F2518E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1758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gobiernoabierto.gae.gob.gt/portal-institucional/?ae7pan_module=detalle&amp;ae7pan_activity=33" TargetMode="External"/><Relationship Id="rId3" Type="http://schemas.openxmlformats.org/officeDocument/2006/relationships/hyperlink" Target="https://gobiernoabierto.gae.gob.gt/portal-institucional/?ae7pan_module=detalle&amp;ae7pan_activity=28" TargetMode="External"/><Relationship Id="rId7" Type="http://schemas.openxmlformats.org/officeDocument/2006/relationships/hyperlink" Target="https://gobiernoabierto.gae.gob.gt/portal-institucional/?ae7pan_module=detalle&amp;ae7pan_activity=32" TargetMode="External"/><Relationship Id="rId2" Type="http://schemas.openxmlformats.org/officeDocument/2006/relationships/hyperlink" Target="https://gobiernoabierto.gae.gob.gt/portal-institucional/?ae7pan_module=detalle&amp;ae7pan_activity=2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obiernoabierto.gae.gob.gt/portal-institucional/?ae7pan_module=detalle&amp;ae7pan_activity=31" TargetMode="External"/><Relationship Id="rId11" Type="http://schemas.openxmlformats.org/officeDocument/2006/relationships/hyperlink" Target="https://gobiernoabierto.gae.gob.gt/portal-institucional/?ae7pan_module=detalle&amp;ae7pan_activity=36" TargetMode="External"/><Relationship Id="rId5" Type="http://schemas.openxmlformats.org/officeDocument/2006/relationships/hyperlink" Target="https://gobiernoabierto.gae.gob.gt/portal-institucional/?ae7pan_module=detalle&amp;ae7pan_activity=30" TargetMode="External"/><Relationship Id="rId10" Type="http://schemas.openxmlformats.org/officeDocument/2006/relationships/hyperlink" Target="https://gobiernoabierto.gae.gob.gt/portal-institucional/?ae7pan_module=detalle&amp;ae7pan_activity=35" TargetMode="External"/><Relationship Id="rId4" Type="http://schemas.openxmlformats.org/officeDocument/2006/relationships/hyperlink" Target="https://gobiernoabierto.gae.gob.gt/portal-institucional/?ae7pan_module=detalle&amp;ae7pan_activity=29" TargetMode="External"/><Relationship Id="rId9" Type="http://schemas.openxmlformats.org/officeDocument/2006/relationships/hyperlink" Target="https://gobiernoabierto.gae.gob.gt/portal-institucional/?ae7pan_module=detalle&amp;ae7pan_activity=3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B6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68680" y="1078992"/>
            <a:ext cx="10332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1B6675"/>
                </a:solidFill>
                <a:latin typeface="Inter"/>
              </a:rPr>
              <a:t>PORTAL SIINSAN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9966960" cy="2492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400" b="1" i="0" dirty="0" err="1">
                <a:solidFill>
                  <a:srgbClr val="20303A"/>
                </a:solidFill>
                <a:latin typeface="Inter"/>
              </a:rPr>
              <a:t>Hitos</a:t>
            </a:r>
            <a:r>
              <a:rPr sz="5400" b="1" i="0" dirty="0">
                <a:solidFill>
                  <a:srgbClr val="20303A"/>
                </a:solidFill>
                <a:latin typeface="Inter"/>
              </a:rPr>
              <a:t> de </a:t>
            </a:r>
            <a:r>
              <a:rPr sz="5400" b="1" i="0" dirty="0" err="1">
                <a:solidFill>
                  <a:srgbClr val="20303A"/>
                </a:solidFill>
                <a:latin typeface="Inter"/>
              </a:rPr>
              <a:t>elaboración</a:t>
            </a:r>
            <a:r>
              <a:rPr sz="5400" b="1" i="0" dirty="0">
                <a:solidFill>
                  <a:srgbClr val="20303A"/>
                </a:solidFill>
                <a:latin typeface="Inter"/>
              </a:rPr>
              <a:t>
y </a:t>
            </a:r>
            <a:r>
              <a:rPr sz="5400" b="1" i="0" dirty="0" err="1">
                <a:solidFill>
                  <a:srgbClr val="20303A"/>
                </a:solidFill>
                <a:latin typeface="Inter"/>
              </a:rPr>
              <a:t>estado</a:t>
            </a:r>
            <a:r>
              <a:rPr sz="5400" b="1" i="0" dirty="0">
                <a:solidFill>
                  <a:srgbClr val="20303A"/>
                </a:solidFill>
                <a:latin typeface="Inter"/>
              </a:rPr>
              <a:t> de </a:t>
            </a:r>
            <a:r>
              <a:rPr sz="5400" b="1" i="0" dirty="0" err="1">
                <a:solidFill>
                  <a:srgbClr val="20303A"/>
                </a:solidFill>
                <a:latin typeface="Inter"/>
              </a:rPr>
              <a:t>avance</a:t>
            </a:r>
            <a:r>
              <a:rPr lang="es-GT" sz="5400" b="1" i="0" dirty="0">
                <a:solidFill>
                  <a:srgbClr val="20303A"/>
                </a:solidFill>
                <a:latin typeface="Inter"/>
              </a:rPr>
              <a:t> 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sz="54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" y="3319272"/>
            <a:ext cx="1078992" cy="50292"/>
          </a:xfrm>
          <a:prstGeom prst="rect">
            <a:avLst/>
          </a:prstGeom>
          <a:solidFill>
            <a:srgbClr val="2382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947672" y="3319272"/>
            <a:ext cx="438912" cy="50292"/>
          </a:xfrm>
          <a:prstGeom prst="rect">
            <a:avLst/>
          </a:prstGeom>
          <a:solidFill>
            <a:srgbClr val="D9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386584" y="3319272"/>
            <a:ext cx="438912" cy="50292"/>
          </a:xfrm>
          <a:prstGeom prst="rect">
            <a:avLst/>
          </a:prstGeom>
          <a:solidFill>
            <a:srgbClr val="6C5F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3712463"/>
            <a:ext cx="7772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60717B"/>
                </a:solidFill>
                <a:latin typeface="Inter"/>
              </a:rPr>
              <a:t>10 tareas · mayo 2026 — febrero 2027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610819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0717B"/>
                </a:solidFill>
                <a:latin typeface="Inter"/>
              </a:rPr>
              <a:t>Seguimiento ejecutivo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6675"/>
                </a:solidFill>
                <a:latin typeface="Inter"/>
              </a:rPr>
              <a:t>ESTADO GENERAL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630936"/>
            <a:ext cx="1088136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20303A"/>
                </a:solidFill>
                <a:latin typeface="Inter"/>
              </a:rPr>
              <a:t>El portal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registra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5</a:t>
            </a:r>
            <a:r>
              <a:rPr lang="es-ES" sz="3500" b="1" i="0" dirty="0">
                <a:solidFill>
                  <a:srgbClr val="20303A"/>
                </a:solidFill>
                <a:latin typeface="Inter"/>
              </a:rPr>
              <a:t>7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.5% de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avance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ponderado</a:t>
            </a:r>
            <a:endParaRPr sz="35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37392" y="310896"/>
            <a:ext cx="4114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60717B"/>
                </a:solidFill>
                <a:latin typeface="Inter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43584"/>
            <a:ext cx="1092708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31520" y="1627632"/>
          <a:ext cx="416052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36192" y="2793266"/>
            <a:ext cx="256032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20303A"/>
                </a:solidFill>
                <a:latin typeface="Inter"/>
              </a:rPr>
              <a:t>5</a:t>
            </a:r>
            <a:r>
              <a:rPr lang="es-GT" sz="4400" b="1" i="0" dirty="0">
                <a:solidFill>
                  <a:srgbClr val="20303A"/>
                </a:solidFill>
                <a:latin typeface="Inter"/>
              </a:rPr>
              <a:t>7</a:t>
            </a:r>
            <a:r>
              <a:rPr sz="4400" b="1" i="0" dirty="0">
                <a:solidFill>
                  <a:srgbClr val="20303A"/>
                </a:solidFill>
                <a:latin typeface="Inter"/>
              </a:rPr>
              <a:t>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5336" y="3401568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0717B"/>
                </a:solidFill>
                <a:latin typeface="Inter"/>
              </a:rPr>
              <a:t>avance total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5349240" y="1691640"/>
            <a:ext cx="16459" cy="4160520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97880" y="1709928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238267"/>
                </a:solidFill>
                <a:latin typeface="Inter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1847088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dirty="0" err="1">
                <a:solidFill>
                  <a:srgbClr val="20303A"/>
                </a:solidFill>
                <a:latin typeface="Inter"/>
              </a:rPr>
              <a:t>Completadas</a:t>
            </a:r>
            <a:endParaRPr sz="21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12280" y="2185416"/>
            <a:ext cx="3474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0717B"/>
                </a:solidFill>
                <a:latin typeface="Inter"/>
              </a:rPr>
              <a:t>50 puntos acumulados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97880" y="2633472"/>
            <a:ext cx="489204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897880" y="2816352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D98B22"/>
                </a:solidFill>
                <a:latin typeface="Inter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95351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0303A"/>
                </a:solidFill>
                <a:latin typeface="Inter"/>
              </a:rPr>
              <a:t>En proceso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2280" y="3291840"/>
            <a:ext cx="34747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GT" sz="1400" dirty="0">
                <a:solidFill>
                  <a:srgbClr val="60717B"/>
                </a:solidFill>
                <a:latin typeface="Inter"/>
              </a:rPr>
              <a:t>7</a:t>
            </a:r>
            <a:r>
              <a:rPr sz="1400" b="0" i="0" dirty="0">
                <a:solidFill>
                  <a:srgbClr val="60717B"/>
                </a:solidFill>
                <a:latin typeface="Inter"/>
              </a:rPr>
              <a:t>.5 puntos </a:t>
            </a:r>
            <a:r>
              <a:rPr sz="1400" b="0" i="0" dirty="0" err="1">
                <a:solidFill>
                  <a:srgbClr val="60717B"/>
                </a:solidFill>
                <a:latin typeface="Inter"/>
              </a:rPr>
              <a:t>acumulados</a:t>
            </a:r>
            <a:endParaRPr sz="1400" b="0" i="0" dirty="0">
              <a:solidFill>
                <a:srgbClr val="60717B"/>
              </a:solidFill>
              <a:latin typeface="Int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97880" y="3749039"/>
            <a:ext cx="489204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897880" y="3931920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6C5FA7"/>
                </a:solidFill>
                <a:latin typeface="Inter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2280" y="4069080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0303A"/>
                </a:solidFill>
                <a:latin typeface="Inter"/>
              </a:rPr>
              <a:t>Pronto a iniciar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12280" y="4407408"/>
            <a:ext cx="3474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0717B"/>
                </a:solidFill>
                <a:latin typeface="Inter"/>
              </a:rPr>
              <a:t>35 puntos por ejecutar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7880" y="5266944"/>
            <a:ext cx="4754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60717B"/>
                </a:solidFill>
                <a:latin typeface="Inter"/>
              </a:rPr>
              <a:t>El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avance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ponderado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suma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los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puntos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reportados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frente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a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una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meta total de 100.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F9BFEA6-B597-EC9B-9434-5166632D3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14077"/>
              </p:ext>
            </p:extLst>
          </p:nvPr>
        </p:nvGraphicFramePr>
        <p:xfrm>
          <a:off x="1916350" y="854716"/>
          <a:ext cx="6881274" cy="591845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34256">
                  <a:extLst>
                    <a:ext uri="{9D8B030D-6E8A-4147-A177-3AD203B41FA5}">
                      <a16:colId xmlns:a16="http://schemas.microsoft.com/office/drawing/2014/main" val="1647700122"/>
                    </a:ext>
                  </a:extLst>
                </a:gridCol>
                <a:gridCol w="1822744">
                  <a:extLst>
                    <a:ext uri="{9D8B030D-6E8A-4147-A177-3AD203B41FA5}">
                      <a16:colId xmlns:a16="http://schemas.microsoft.com/office/drawing/2014/main" val="2368748928"/>
                    </a:ext>
                  </a:extLst>
                </a:gridCol>
                <a:gridCol w="885389">
                  <a:extLst>
                    <a:ext uri="{9D8B030D-6E8A-4147-A177-3AD203B41FA5}">
                      <a16:colId xmlns:a16="http://schemas.microsoft.com/office/drawing/2014/main" val="1644259933"/>
                    </a:ext>
                  </a:extLst>
                </a:gridCol>
                <a:gridCol w="517930">
                  <a:extLst>
                    <a:ext uri="{9D8B030D-6E8A-4147-A177-3AD203B41FA5}">
                      <a16:colId xmlns:a16="http://schemas.microsoft.com/office/drawing/2014/main" val="3073913263"/>
                    </a:ext>
                  </a:extLst>
                </a:gridCol>
                <a:gridCol w="1001025">
                  <a:extLst>
                    <a:ext uri="{9D8B030D-6E8A-4147-A177-3AD203B41FA5}">
                      <a16:colId xmlns:a16="http://schemas.microsoft.com/office/drawing/2014/main" val="1610536334"/>
                    </a:ext>
                  </a:extLst>
                </a:gridCol>
                <a:gridCol w="1054653">
                  <a:extLst>
                    <a:ext uri="{9D8B030D-6E8A-4147-A177-3AD203B41FA5}">
                      <a16:colId xmlns:a16="http://schemas.microsoft.com/office/drawing/2014/main" val="3780979960"/>
                    </a:ext>
                  </a:extLst>
                </a:gridCol>
                <a:gridCol w="965277">
                  <a:extLst>
                    <a:ext uri="{9D8B030D-6E8A-4147-A177-3AD203B41FA5}">
                      <a16:colId xmlns:a16="http://schemas.microsoft.com/office/drawing/2014/main" val="1673910451"/>
                    </a:ext>
                  </a:extLst>
                </a:gridCol>
              </a:tblGrid>
              <a:tr h="25873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Código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Actividad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Compromiso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Fecha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Estado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Avance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Acción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2340411155"/>
                  </a:ext>
                </a:extLst>
              </a:tr>
              <a:tr h="66566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Inventario del Sitio Actual: Modulos (SIG,Desnutricion Cronica, Desnutrición Aguda, SIG, etc). Identificar problemas actuales, tecnologias actuales.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2026-05-31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2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3395511628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 dirty="0">
                          <a:solidFill>
                            <a:srgbClr val="0F1F38"/>
                          </a:solidFill>
                          <a:effectLst/>
                        </a:rPr>
                        <a:t>SA-H3-A2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Reunión las áreas/actores involucrados en el proyecto (</a:t>
                      </a:r>
                      <a:r>
                        <a:rPr lang="es-GT" sz="800" b="0" dirty="0" err="1">
                          <a:solidFill>
                            <a:srgbClr val="0F1F38"/>
                          </a:solidFill>
                          <a:effectLst/>
                        </a:rPr>
                        <a:t>Planificacion,asesores</a:t>
                      </a: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 </a:t>
                      </a:r>
                      <a:r>
                        <a:rPr lang="es-GT" sz="800" b="0" dirty="0" err="1">
                          <a:solidFill>
                            <a:srgbClr val="0F1F38"/>
                          </a:solidFill>
                          <a:effectLst/>
                        </a:rPr>
                        <a:t>estadisticos,Autoridades</a:t>
                      </a: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)</a:t>
                      </a:r>
                      <a:endParaRPr lang="es-GT" sz="8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9B6A00"/>
                          </a:solidFill>
                          <a:effectLst/>
                        </a:rPr>
                        <a:t>En proceso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3.00% de 5.00%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3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911224403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SA-H3-A3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Definición del marco teórico, requerimientos, expectativas internas y externas, recomendaciones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dirty="0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4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2822614726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SA-H3-A4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Organización de la estructura lógica del portal (mapa de sitio, taxonomía, flujo , menús y jerarquías). Definicion de Arquitectura a utilizar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5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1186732522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SA-H3-A5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Elaboración de mockups (Imágenes, pantallas, colores, tipografia,distribución-layout)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2026-08-31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6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230326816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SA-H3-A6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prototipo no funcional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2026-08-31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7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4106152378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SA-H3-A7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Desarrollo e integración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2026-09-30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En proceso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1.50%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8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297716209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SA-H3-A8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Validación, ajustes y aprobación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2026-10-31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9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1782560890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SA-H3-A9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Publicación de la nueva versión del portal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2026-11-30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10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259826964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SA-H3-A10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Divulgación del portal en espacios del SINASAN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2027-02-28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15.00%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 dirty="0">
                          <a:solidFill>
                            <a:srgbClr val="FFFFFF"/>
                          </a:solidFill>
                          <a:effectLst/>
                          <a:hlinkClick r:id="rId11"/>
                        </a:rPr>
                        <a:t>Ver detalle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val="36268588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1792" y="84825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B6675"/>
                </a:solidFill>
                <a:latin typeface="Inter"/>
              </a:rPr>
              <a:t>CONTROL DETALLADO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3127" y="301752"/>
            <a:ext cx="11205161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20303A"/>
                </a:solidFill>
                <a:latin typeface="Inter"/>
              </a:rPr>
              <a:t>Cinco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hitos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ya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están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completados</a:t>
            </a:r>
            <a:endParaRPr sz="35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37392" y="310896"/>
            <a:ext cx="4114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60717B"/>
                </a:solidFill>
                <a:latin typeface="Inter"/>
              </a:rPr>
              <a:t>0</a:t>
            </a:r>
            <a:r>
              <a:rPr lang="es-GT" sz="1200" b="1" i="0" dirty="0">
                <a:solidFill>
                  <a:srgbClr val="60717B"/>
                </a:solidFill>
                <a:latin typeface="Inter"/>
              </a:rPr>
              <a:t>3</a:t>
            </a:r>
            <a:endParaRPr sz="1200" b="1" i="0" dirty="0">
              <a:solidFill>
                <a:srgbClr val="60717B"/>
              </a:solidFill>
              <a:latin typeface="Int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1792" y="1243584"/>
            <a:ext cx="1092708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37870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6675"/>
                </a:solidFill>
                <a:latin typeface="Inter"/>
              </a:rPr>
              <a:t>CONTROL DETALLADO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630936"/>
            <a:ext cx="108813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20303A"/>
                </a:solidFill>
                <a:latin typeface="Inter"/>
              </a:rPr>
              <a:t>Cinco hitos restantes definen el cierre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37392" y="310896"/>
            <a:ext cx="4114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60717B"/>
                </a:solidFill>
                <a:latin typeface="Inter"/>
              </a:rPr>
              <a:t>0</a:t>
            </a:r>
            <a:r>
              <a:rPr lang="es-GT" sz="1200" b="1" i="0" dirty="0">
                <a:solidFill>
                  <a:srgbClr val="60717B"/>
                </a:solidFill>
                <a:latin typeface="Inter"/>
              </a:rPr>
              <a:t>4</a:t>
            </a:r>
            <a:endParaRPr sz="1200" b="1" i="0" dirty="0">
              <a:solidFill>
                <a:srgbClr val="60717B"/>
              </a:solidFill>
              <a:latin typeface="Int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1792" y="1243584"/>
            <a:ext cx="1092708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967396"/>
              </p:ext>
            </p:extLst>
          </p:nvPr>
        </p:nvGraphicFramePr>
        <p:xfrm>
          <a:off x="621792" y="1444752"/>
          <a:ext cx="9646920" cy="4352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Código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Actividad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Fecha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Estado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Reuniones con áreas y actores involucrados.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jun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D98B22"/>
                          </a:solidFill>
                          <a:latin typeface="Inter"/>
                        </a:rPr>
                        <a:t>En proceso</a:t>
                      </a:r>
                    </a:p>
                  </a:txBody>
                  <a:tcPr anchor="ctr">
                    <a:solidFill>
                      <a:srgbClr val="F9E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SA-H3-A7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Desarrollo e integración.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sep 2026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D98B22"/>
                          </a:solidFill>
                          <a:latin typeface="Inter"/>
                        </a:rPr>
                        <a:t>En proceso</a:t>
                      </a:r>
                    </a:p>
                  </a:txBody>
                  <a:tcPr anchor="ctr">
                    <a:solidFill>
                      <a:srgbClr val="F9EC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Validación, ajustes y aprobación.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31 oct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6C5FA7"/>
                          </a:solidFill>
                          <a:latin typeface="Inter"/>
                        </a:rPr>
                        <a:t>Pronto a iniciar</a:t>
                      </a: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SA-H3-A9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Publicación de la nueva versión del portal.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nov 2026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6C5FA7"/>
                          </a:solidFill>
                          <a:latin typeface="Inter"/>
                        </a:rPr>
                        <a:t>Pronto a iniciar</a:t>
                      </a: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Divulgación del portal en espacios del SINASAN.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28 feb 2027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 dirty="0">
                          <a:solidFill>
                            <a:srgbClr val="6C5FA7"/>
                          </a:solidFill>
                          <a:latin typeface="Inter"/>
                        </a:rPr>
                        <a:t>Pronto a </a:t>
                      </a:r>
                      <a:r>
                        <a:rPr sz="1400" b="1" dirty="0" err="1">
                          <a:solidFill>
                            <a:srgbClr val="6C5FA7"/>
                          </a:solidFill>
                          <a:latin typeface="Inter"/>
                        </a:rPr>
                        <a:t>iniciar</a:t>
                      </a:r>
                      <a:endParaRPr sz="1400" b="1" dirty="0">
                        <a:solidFill>
                          <a:srgbClr val="6C5FA7"/>
                        </a:solidFill>
                        <a:latin typeface="Inter"/>
                      </a:endParaRP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09EDF6-B23F-42CE-2E08-49BFB1A62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18419" cy="44343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02EAE63-EBAC-533B-DDB4-68F5D3EB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762220" cy="474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4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F50FE3A-F6D4-E7F7-F8DD-3E835BC2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5" y="883699"/>
            <a:ext cx="11659610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93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36321</TotalTime>
  <Words>438</Words>
  <Application>Microsoft Office PowerPoint</Application>
  <PresentationFormat>Panorámica</PresentationFormat>
  <Paragraphs>126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Inter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Sally Ray</dc:creator>
  <cp:lastModifiedBy>TEMPORAL</cp:lastModifiedBy>
  <cp:revision>5</cp:revision>
  <dcterms:created xsi:type="dcterms:W3CDTF">2026-08-08T15:14:18Z</dcterms:created>
  <dcterms:modified xsi:type="dcterms:W3CDTF">2026-09-07T15:38:59Z</dcterms:modified>
</cp:coreProperties>
</file>