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45" r:id="rId2"/>
    <p:sldId id="347" r:id="rId3"/>
    <p:sldId id="349" r:id="rId4"/>
    <p:sldId id="350" r:id="rId5"/>
    <p:sldId id="355" r:id="rId6"/>
    <p:sldId id="366" r:id="rId7"/>
    <p:sldId id="372" r:id="rId8"/>
    <p:sldId id="374" r:id="rId9"/>
    <p:sldId id="371" r:id="rId10"/>
    <p:sldId id="364" r:id="rId11"/>
    <p:sldId id="356" r:id="rId12"/>
    <p:sldId id="369" r:id="rId13"/>
    <p:sldId id="373" r:id="rId14"/>
    <p:sldId id="370" r:id="rId15"/>
    <p:sldId id="375" r:id="rId16"/>
    <p:sldId id="361" r:id="rId17"/>
  </p:sldIdLst>
  <p:sldSz cx="12192000" cy="6858000"/>
  <p:notesSz cx="7102475" cy="9388475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glas Giron" initials="DG" lastIdx="1" clrIdx="0">
    <p:extLst>
      <p:ext uri="{19B8F6BF-5375-455C-9EA6-DF929625EA0E}">
        <p15:presenceInfo xmlns:p15="http://schemas.microsoft.com/office/powerpoint/2012/main" userId="3b56a40949774956" providerId="Windows Live"/>
      </p:ext>
    </p:extLst>
  </p:cmAuthor>
  <p:cmAuthor id="2" name="Hermelindo Coloch Toj" initials="HCT" lastIdx="4" clrIdx="1">
    <p:extLst>
      <p:ext uri="{19B8F6BF-5375-455C-9EA6-DF929625EA0E}">
        <p15:presenceInfo xmlns:p15="http://schemas.microsoft.com/office/powerpoint/2012/main" userId="S-1-5-21-3966116365-842094587-4104223386-62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13BD"/>
    <a:srgbClr val="0D49BE"/>
    <a:srgbClr val="FFFFFF"/>
    <a:srgbClr val="190DB9"/>
    <a:srgbClr val="0573C1"/>
    <a:srgbClr val="1C10C8"/>
    <a:srgbClr val="0F01C5"/>
    <a:srgbClr val="5C9BD5"/>
    <a:srgbClr val="ED7E30"/>
    <a:srgbClr val="D87F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7105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40" cy="47105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8D7589B-0C07-41F5-B750-D50B9A746592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40" cy="47105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s-GT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40" cy="47105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13E9DAF-05AB-40A6-A54E-21E6358A7582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5870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7105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40" cy="47105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EEE3A637-D877-41EA-832F-3EBC20CB8234}" type="datetimeFigureOut">
              <a:rPr lang="es-GT" smtClean="0"/>
              <a:t>8/09/2026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40" cy="47105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40" cy="47105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F81FF5DE-4910-4A8D-A6D6-59809B493A1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8105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3942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00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6019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2379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1373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9338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787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3704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99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6935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9324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5E788-DE24-4F88-9088-A8CC8B38E4E9}" type="datetimeFigureOut">
              <a:rPr lang="es-419" smtClean="0"/>
              <a:t>8/9/2026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295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ATENCIÓN A LA VÍCTIMA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792411" y="3375722"/>
            <a:ext cx="1943169" cy="225658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Título 1"/>
          <p:cNvSpPr txBox="1">
            <a:spLocks/>
          </p:cNvSpPr>
          <p:nvPr/>
        </p:nvSpPr>
        <p:spPr bwMode="auto">
          <a:xfrm>
            <a:off x="2353328" y="931520"/>
            <a:ext cx="7372881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MX" altLang="es-MX" sz="3600" b="1" dirty="0">
                <a:solidFill>
                  <a:srgbClr val="BA13BD"/>
                </a:solidFill>
                <a:latin typeface="Arial Black" panose="020B0A04020102020204" pitchFamily="34" charset="0"/>
                <a:ea typeface="Apple Garamond"/>
                <a:cs typeface="Apple Garamond"/>
              </a:rPr>
              <a:t>DEPARTAMENTO DE ATENCIÓN A LA VICTIMA </a:t>
            </a:r>
          </a:p>
          <a:p>
            <a:pPr algn="ctr" eaLnBrk="1" hangingPunct="1">
              <a:lnSpc>
                <a:spcPct val="90000"/>
              </a:lnSpc>
            </a:pPr>
            <a:endParaRPr lang="es-MX" altLang="es-MX" sz="3200" b="1" dirty="0">
              <a:latin typeface="Arial Black" panose="020B0A04020102020204" pitchFamily="34" charset="0"/>
              <a:ea typeface="Apple Garamond"/>
              <a:cs typeface="Apple Garamond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MX" altLang="es-MX" sz="3200" b="1" dirty="0">
                <a:latin typeface="Arial Black" panose="020B0A04020102020204" pitchFamily="34" charset="0"/>
                <a:ea typeface="Apple Garamond"/>
                <a:cs typeface="Apple Garamond"/>
              </a:rPr>
              <a:t>SECRETARÍA TÉCNICA, SUBDIRECIÓN GENERAL DE OPERACIONES</a:t>
            </a:r>
          </a:p>
          <a:p>
            <a:pPr algn="ctr" eaLnBrk="1" hangingPunct="1">
              <a:lnSpc>
                <a:spcPct val="90000"/>
              </a:lnSpc>
            </a:pPr>
            <a:r>
              <a:rPr lang="es-MX" altLang="es-MX" sz="3200" b="1" dirty="0">
                <a:latin typeface="Arial Black" panose="020B0A04020102020204" pitchFamily="34" charset="0"/>
                <a:ea typeface="Apple Garamond"/>
                <a:cs typeface="Apple Garamond"/>
              </a:rPr>
              <a:t>POLICÍA NACIONAL CIVIL</a:t>
            </a:r>
            <a:endParaRPr lang="es-GT" altLang="es-MX" sz="3200" b="1" dirty="0">
              <a:latin typeface="Arial Black" panose="020B0A04020102020204" pitchFamily="34" charset="0"/>
              <a:ea typeface="Apple Garamond"/>
              <a:cs typeface="Apple Garamond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275" y="3375722"/>
            <a:ext cx="2033690" cy="21956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7084" y="4811408"/>
            <a:ext cx="2992816" cy="121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9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ATENCIÓN A LA VÍCTIMA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Pentágono 14">
            <a:extLst>
              <a:ext uri="{FF2B5EF4-FFF2-40B4-BE49-F238E27FC236}">
                <a16:creationId xmlns:a16="http://schemas.microsoft.com/office/drawing/2014/main" id="{3C11AC17-AEC9-4A31-B172-3B0FBB3AD9C8}"/>
              </a:ext>
            </a:extLst>
          </p:cNvPr>
          <p:cNvSpPr/>
          <p:nvPr/>
        </p:nvSpPr>
        <p:spPr>
          <a:xfrm>
            <a:off x="677095" y="1077883"/>
            <a:ext cx="2820708" cy="626445"/>
          </a:xfrm>
          <a:prstGeom prst="homePlate">
            <a:avLst>
              <a:gd name="adj" fmla="val 66707"/>
            </a:avLst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MISIÓN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D4B1954-2177-4218-9AD8-180A77B24BA7}"/>
              </a:ext>
            </a:extLst>
          </p:cNvPr>
          <p:cNvSpPr txBox="1"/>
          <p:nvPr/>
        </p:nvSpPr>
        <p:spPr>
          <a:xfrm>
            <a:off x="212101" y="1888314"/>
            <a:ext cx="5629410" cy="269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GT" altLang="es-419" sz="2000" dirty="0"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rPr>
              <a:t>FACILITAR EL ACCESO A UNA JUSTICIA REPARADORA A LAS VICTIMAS DE DELITOS, A TRAVÉS DE UNA ATENCIÓN INTEGRAL Y RÁPIDA, ENCAMINADA A NEUTRALIZAR LOS EFECTOS INMEDIATOS DEL HECHO, DIAGNOSTICAR SUS NECESIDADES DE ATENCIÓN Y ENCAUSAR SU REPARACIÓN</a:t>
            </a:r>
            <a:r>
              <a:rPr lang="es-GT" altLang="es-419" sz="2800" dirty="0">
                <a:ea typeface="Batang" pitchFamily="18" charset="-127"/>
              </a:rPr>
              <a:t>.</a:t>
            </a:r>
          </a:p>
        </p:txBody>
      </p:sp>
      <p:sp>
        <p:nvSpPr>
          <p:cNvPr id="14" name="Pentágono 14">
            <a:extLst>
              <a:ext uri="{FF2B5EF4-FFF2-40B4-BE49-F238E27FC236}">
                <a16:creationId xmlns:a16="http://schemas.microsoft.com/office/drawing/2014/main" id="{EBDB062E-C18F-428A-A749-6AFF8AEBC41C}"/>
              </a:ext>
            </a:extLst>
          </p:cNvPr>
          <p:cNvSpPr/>
          <p:nvPr/>
        </p:nvSpPr>
        <p:spPr>
          <a:xfrm>
            <a:off x="6997841" y="1060080"/>
            <a:ext cx="3184014" cy="644248"/>
          </a:xfrm>
          <a:prstGeom prst="homePlate">
            <a:avLst>
              <a:gd name="adj" fmla="val 66707"/>
            </a:avLst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VISIÓN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59F47DB-FEC5-40F9-B8C2-5BEE47D9AB87}"/>
              </a:ext>
            </a:extLst>
          </p:cNvPr>
          <p:cNvSpPr/>
          <p:nvPr/>
        </p:nvSpPr>
        <p:spPr>
          <a:xfrm>
            <a:off x="6439920" y="2086975"/>
            <a:ext cx="53139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GT" altLang="es-419" sz="2000" dirty="0"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rPr>
              <a:t>SER UNA OFICINA, PROFESIONAL, HONESTA, MODERNA Y RESPETUOSA, AL SERVICIO DE LA POBLACIÓN.</a:t>
            </a:r>
          </a:p>
        </p:txBody>
      </p:sp>
    </p:spTree>
    <p:extLst>
      <p:ext uri="{BB962C8B-B14F-4D97-AF65-F5344CB8AC3E}">
        <p14:creationId xmlns:p14="http://schemas.microsoft.com/office/powerpoint/2010/main" val="131023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ATENCIÓN A LA VÍCTIMA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Pentágono 8">
            <a:extLst>
              <a:ext uri="{FF2B5EF4-FFF2-40B4-BE49-F238E27FC236}">
                <a16:creationId xmlns:a16="http://schemas.microsoft.com/office/drawing/2014/main" id="{CD387656-0238-4494-8A00-40F434D3AE33}"/>
              </a:ext>
            </a:extLst>
          </p:cNvPr>
          <p:cNvSpPr/>
          <p:nvPr/>
        </p:nvSpPr>
        <p:spPr>
          <a:xfrm>
            <a:off x="463825" y="1007428"/>
            <a:ext cx="4651513" cy="847498"/>
          </a:xfrm>
          <a:prstGeom prst="homePlate">
            <a:avLst>
              <a:gd name="adj" fmla="val 66707"/>
            </a:avLst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</a:t>
            </a:r>
          </a:p>
          <a:p>
            <a:pPr algn="ctr"/>
            <a:r>
              <a:rPr lang="es-419" sz="1600" b="1" dirty="0">
                <a:solidFill>
                  <a:schemeClr val="tx1"/>
                </a:solidFill>
              </a:rPr>
              <a:t>DEPARTAMENTO DE ATENCION A LA VICTIMA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F17A8CF-D082-4D8D-9F19-9E39DE296D1E}"/>
              </a:ext>
            </a:extLst>
          </p:cNvPr>
          <p:cNvSpPr txBox="1"/>
          <p:nvPr/>
        </p:nvSpPr>
        <p:spPr>
          <a:xfrm>
            <a:off x="371306" y="2095749"/>
            <a:ext cx="114493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Tiene como finalidad brindar asistencia inmediata a mujeres, hombres y niños que son victimas de violencia contra la mujer, violencia intrafamiliar, de género, contra personas de la tercera edad, entre otras.</a:t>
            </a:r>
          </a:p>
          <a:p>
            <a:pPr algn="just"/>
            <a:endParaRPr lang="es-419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Para tal efecto, el Departamento de Atención a la Víctima cuenta con </a:t>
            </a:r>
            <a:r>
              <a:rPr lang="es-419" sz="2000" b="1" dirty="0">
                <a:latin typeface="Arial" panose="020B0604020202020204" pitchFamily="34" charset="0"/>
                <a:cs typeface="Arial" panose="020B0604020202020204" pitchFamily="34" charset="0"/>
              </a:rPr>
              <a:t>132 </a:t>
            </a: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Oficinas de Atención a la Víctima, desplegadas estratégicamente en toda la república de Guatemala.</a:t>
            </a:r>
          </a:p>
        </p:txBody>
      </p:sp>
    </p:spTree>
    <p:extLst>
      <p:ext uri="{BB962C8B-B14F-4D97-AF65-F5344CB8AC3E}">
        <p14:creationId xmlns:p14="http://schemas.microsoft.com/office/powerpoint/2010/main" val="295959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ATENCIÓN A LA VÍCTIMA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4" name="Pentágono 8">
            <a:extLst>
              <a:ext uri="{FF2B5EF4-FFF2-40B4-BE49-F238E27FC236}">
                <a16:creationId xmlns:a16="http://schemas.microsoft.com/office/drawing/2014/main" id="{CC9FE4FA-088C-4F10-91F6-B22776F51F7E}"/>
              </a:ext>
            </a:extLst>
          </p:cNvPr>
          <p:cNvSpPr/>
          <p:nvPr/>
        </p:nvSpPr>
        <p:spPr>
          <a:xfrm>
            <a:off x="4392515" y="1095290"/>
            <a:ext cx="3406970" cy="724472"/>
          </a:xfrm>
          <a:prstGeom prst="homePlat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91D32BE-967E-4B4C-9167-BBB7A81846EC}"/>
              </a:ext>
            </a:extLst>
          </p:cNvPr>
          <p:cNvSpPr txBox="1"/>
          <p:nvPr/>
        </p:nvSpPr>
        <p:spPr>
          <a:xfrm>
            <a:off x="767806" y="2022919"/>
            <a:ext cx="45376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RECEPCIÓN DE DENUNCIAS.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PARTICIPACIÓN EN ACTIVIDADES DE RED DE DERIVACIÓN.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BRINDAR ACOMPAÑAMIENTO A VÍCTIMAS 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ASESORÍA A VÍCTIMAS.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A92402-FF3C-4C0A-8E72-73A409911479}"/>
              </a:ext>
            </a:extLst>
          </p:cNvPr>
          <p:cNvSpPr txBox="1"/>
          <p:nvPr/>
        </p:nvSpPr>
        <p:spPr>
          <a:xfrm>
            <a:off x="5181600" y="1993901"/>
            <a:ext cx="6515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PREVENCIÓN MEDIDAS DE SEGURIDAD.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MONITOREAR Y DAR SEGUIMIENTO A CASOS DE COMPETENCIA DEL DEPARTAMENTO.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ALIMENTACIÓN DE LA BASE DE DATOS DEL SISTEMA POLICIAL SIAV.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BRINDAR ESTADISTICA A ENTIDADES REQUIRENTES.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CAPACITACION AL PERSONAL POLICIAL.</a:t>
            </a:r>
          </a:p>
        </p:txBody>
      </p:sp>
    </p:spTree>
    <p:extLst>
      <p:ext uri="{BB962C8B-B14F-4D97-AF65-F5344CB8AC3E}">
        <p14:creationId xmlns:p14="http://schemas.microsoft.com/office/powerpoint/2010/main" val="378297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50CC399-F95C-40C1-B3AF-0FCB32EAD356}"/>
              </a:ext>
            </a:extLst>
          </p:cNvPr>
          <p:cNvSpPr txBox="1"/>
          <p:nvPr/>
        </p:nvSpPr>
        <p:spPr>
          <a:xfrm>
            <a:off x="1709698" y="1753949"/>
            <a:ext cx="9720302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MX" sz="4400" b="1" dirty="0">
                <a:ln/>
                <a:solidFill>
                  <a:srgbClr val="BA13B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LOGROS RELEVANTES DEL DEPARTAMENTO DE ATENCIÓN A LA VÍCTIMA , AÑO 2026 </a:t>
            </a:r>
          </a:p>
          <a:p>
            <a:pPr algn="ctr"/>
            <a:endParaRPr lang="es-GT" sz="4400" b="1" dirty="0">
              <a:ln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17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julio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BDA5664-BB1C-43F2-AA25-643CD54DD291}"/>
              </a:ext>
            </a:extLst>
          </p:cNvPr>
          <p:cNvSpPr txBox="1"/>
          <p:nvPr/>
        </p:nvSpPr>
        <p:spPr>
          <a:xfrm>
            <a:off x="1525829" y="805295"/>
            <a:ext cx="9452084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2562225" algn="l"/>
              </a:tabLst>
            </a:pPr>
            <a:r>
              <a:rPr lang="es-MX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G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ARTICIPACIÓN DE 40 AGENTES DE POLICIA EN </a:t>
            </a:r>
            <a:r>
              <a:rPr lang="es-ES_tradn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CAPACITACIÓN DE FORTALECIMIENTO DE LA GUÍA PARA LA ATENCIÓN DE LLAMADAS DE LA LINEA “1510” ESCUELAS SEGURAS DE LA POLICÍA NACIONAL CIVIL. </a:t>
            </a:r>
          </a:p>
          <a:p>
            <a:pPr algn="just">
              <a:tabLst>
                <a:tab pos="2562225" algn="l"/>
              </a:tabLst>
            </a:pPr>
            <a:endParaRPr lang="es-ES_tradnl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2562225" algn="l"/>
              </a:tabLst>
            </a:pPr>
            <a:r>
              <a:rPr lang="es-ES_tradnl" sz="1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MES DE MARZO Y ABRIL DEL AÑO 2026.</a:t>
            </a:r>
            <a:endParaRPr lang="es-G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2562225" algn="l"/>
              </a:tabLst>
            </a:pPr>
            <a:endParaRPr lang="es-GT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0D1DC8E-BB53-450F-83B3-19D5111BB4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0686" y="2375473"/>
            <a:ext cx="3740457" cy="18437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E289257-0F40-416B-9E25-5190B0655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6127" y="2409649"/>
            <a:ext cx="3534997" cy="180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04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AC370B7-32B8-4FBB-9FBD-A398658D2C90}"/>
              </a:ext>
            </a:extLst>
          </p:cNvPr>
          <p:cNvSpPr txBox="1"/>
          <p:nvPr/>
        </p:nvSpPr>
        <p:spPr>
          <a:xfrm>
            <a:off x="277478" y="664699"/>
            <a:ext cx="34481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APROVACIÓN DEL PLAN FORTALECIMIENTO DAV 2026-2027</a:t>
            </a: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5367B1-76A8-4B14-9ADE-870B9F8FA6A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97" t="11015" r="2683"/>
          <a:stretch/>
        </p:blipFill>
        <p:spPr>
          <a:xfrm>
            <a:off x="740322" y="1973504"/>
            <a:ext cx="2727685" cy="266185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98FAE12-A959-4D2E-8490-0D50D85D8B0C}"/>
              </a:ext>
            </a:extLst>
          </p:cNvPr>
          <p:cNvSpPr txBox="1"/>
          <p:nvPr/>
        </p:nvSpPr>
        <p:spPr>
          <a:xfrm>
            <a:off x="3862104" y="610289"/>
            <a:ext cx="402126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APROVACIÓN,  CONVOCATORIA ESPECIALIDAD No. 014-2026/JEN TERCERA PROMOCIÓN.</a:t>
            </a: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B94DDA3-99C5-46EF-B724-C60DCD054CC1}"/>
              </a:ext>
            </a:extLst>
          </p:cNvPr>
          <p:cNvSpPr txBox="1"/>
          <p:nvPr/>
        </p:nvSpPr>
        <p:spPr>
          <a:xfrm>
            <a:off x="8049290" y="601537"/>
            <a:ext cx="377565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APROBACION DE LA ORDEN GENERAL, REGULACIÓN DE LOS COLORES OFICIALES DE IDENTIFICACIÓN DE LAS SEDES Y VEHÍCULOS RADIOPATRULLAS DE LA POLICÍA NACIONAL CIVIL.</a:t>
            </a:r>
          </a:p>
          <a:p>
            <a:pPr algn="just"/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 </a:t>
            </a: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5686376-E10D-4BEB-9514-BB8DB600E2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3987" y="2486250"/>
            <a:ext cx="2352583" cy="129626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D2FAE29-162D-47D7-8EA0-FAD32BA2B0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7261" y="3763305"/>
            <a:ext cx="2727685" cy="138574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BEC874C-DA82-4A45-850D-AFDFCE8892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3212" y="1832825"/>
            <a:ext cx="3010873" cy="271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59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98FAE12-A959-4D2E-8490-0D50D85D8B0C}"/>
              </a:ext>
            </a:extLst>
          </p:cNvPr>
          <p:cNvSpPr txBox="1"/>
          <p:nvPr/>
        </p:nvSpPr>
        <p:spPr>
          <a:xfrm>
            <a:off x="834818" y="1017035"/>
            <a:ext cx="41810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PUBLICACION DE LA CONVOCATORIA No. 014-2026/JEN TERCERA PROMOCIÓN. CURSO ATENCION VICTIMOLOGICA</a:t>
            </a: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B94DDA3-99C5-46EF-B724-C60DCD054CC1}"/>
              </a:ext>
            </a:extLst>
          </p:cNvPr>
          <p:cNvSpPr txBox="1"/>
          <p:nvPr/>
        </p:nvSpPr>
        <p:spPr>
          <a:xfrm>
            <a:off x="5874260" y="1155534"/>
            <a:ext cx="42906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EVALUACIONES, SE EVALUARON 43, UNICAMENTE FUERON APTOS 06 </a:t>
            </a: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D4F0A0F-3A93-458E-A48D-93EB6B6B3185}"/>
              </a:ext>
            </a:extLst>
          </p:cNvPr>
          <p:cNvSpPr txBox="1"/>
          <p:nvPr/>
        </p:nvSpPr>
        <p:spPr>
          <a:xfrm>
            <a:off x="1873254" y="3090939"/>
            <a:ext cx="3269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SE SUSPENDE EL CURSO POR NO HABER SUFICIENTE PERSONAL PARA DAR INCIO EL MISMO</a:t>
            </a:r>
            <a:endParaRPr lang="es-GT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E5C4607-279E-4E32-A6F1-76FAED696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9785" y="2208960"/>
            <a:ext cx="2645869" cy="204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38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AC370B7-32B8-4FBB-9FBD-A398658D2C90}"/>
              </a:ext>
            </a:extLst>
          </p:cNvPr>
          <p:cNvSpPr txBox="1"/>
          <p:nvPr/>
        </p:nvSpPr>
        <p:spPr>
          <a:xfrm>
            <a:off x="958788" y="986807"/>
            <a:ext cx="94996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PROYECCIÓN DE APERTURAR 33 OFICINAS DE ATENCIÓN A LA VÍCTIMA, </a:t>
            </a:r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</a:rPr>
              <a:t> EN LOS  LUGARES DE ALTO INDICE DE VCM Y  VIF,  DE </a:t>
            </a:r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LAS YA FUERON VISITADAS PARA VERIFICACIÓN DE ESPACIOS </a:t>
            </a: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4062130-9602-46E5-AE71-C0145557CD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392" y="2243427"/>
            <a:ext cx="3092512" cy="169460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1EDEB9F-8717-4902-9C11-0F6DE72FE2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3549" y="2174615"/>
            <a:ext cx="3285739" cy="174462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93275C0-9AC6-495F-BBA4-77A688CC3A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0964" y="2218420"/>
            <a:ext cx="3009380" cy="174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3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E9FFCAE-7204-4219-B4E0-EC30CFD54BD4}"/>
              </a:ext>
            </a:extLst>
          </p:cNvPr>
          <p:cNvSpPr txBox="1"/>
          <p:nvPr/>
        </p:nvSpPr>
        <p:spPr>
          <a:xfrm>
            <a:off x="730188" y="898612"/>
            <a:ext cx="105622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18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DIA 27 AL 30 DE JULIO AÑO 2026, DIÓ INICIO DE LA CAPACITACIÓN PRESENCIAL SOBRE PROTOCOLO DE ACTUACION POLICIAL PARA LA ATENCION TELEFÓNICA INTEGRAL A MUJERES VICTIMAS DE VIOLENCIA . </a:t>
            </a:r>
            <a:endParaRPr lang="es-G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3D1EC8-3654-4DF7-9500-84F0C59ED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45" y="1996082"/>
            <a:ext cx="3124940" cy="252548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41D9B44-ED6F-43DC-907E-2A9A4FB8F6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1180" y="1997476"/>
            <a:ext cx="3296063" cy="25228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CE2A4EB-D831-4687-B569-A61505190F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4438" y="1956261"/>
            <a:ext cx="3015448" cy="249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BDA5664-BB1C-43F2-AA25-643CD54DD291}"/>
              </a:ext>
            </a:extLst>
          </p:cNvPr>
          <p:cNvSpPr txBox="1"/>
          <p:nvPr/>
        </p:nvSpPr>
        <p:spPr>
          <a:xfrm>
            <a:off x="1202035" y="1006996"/>
            <a:ext cx="9452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2562225" algn="l"/>
              </a:tabLst>
            </a:pPr>
            <a:r>
              <a:rPr lang="es-G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ACTO DE GRADUACIÓN DEL DIPLOMADO DE PROMOTORES DE SALUD MENTAL IMPARTIDO POR GLASSWING, DONDE SE GRADUARON 16 AGENTES DE POLICIA.</a:t>
            </a:r>
            <a:endParaRPr lang="es-G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4B5E4D5-08B0-4553-B645-E9E6D7147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4000" y="1621259"/>
            <a:ext cx="5471240" cy="252771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37AB9B1-2FAF-43B0-B804-BE794F1A756F}"/>
              </a:ext>
            </a:extLst>
          </p:cNvPr>
          <p:cNvSpPr txBox="1"/>
          <p:nvPr/>
        </p:nvSpPr>
        <p:spPr>
          <a:xfrm>
            <a:off x="4379327" y="4240181"/>
            <a:ext cx="3097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12 DE MARZO DEL AÑO 2026</a:t>
            </a:r>
            <a:endParaRPr lang="es-G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56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BDA5664-BB1C-43F2-AA25-643CD54DD291}"/>
              </a:ext>
            </a:extLst>
          </p:cNvPr>
          <p:cNvSpPr txBox="1"/>
          <p:nvPr/>
        </p:nvSpPr>
        <p:spPr>
          <a:xfrm>
            <a:off x="1369958" y="873057"/>
            <a:ext cx="94520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2562225" algn="l"/>
              </a:tabLst>
            </a:pPr>
            <a:r>
              <a:rPr lang="es-MX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PARTICIPACIÓN DE 11 AGENTES DE POLICIA EN EL </a:t>
            </a:r>
            <a:r>
              <a:rPr lang="es-ES_tradn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 CAPACITACIÓN NO SGED/17-2026 “FORTALECIMIENTO DE LAS CAPACIDADES EN EL ABORDAJE DE LA VIOLENCIA SEXUAL”, </a:t>
            </a:r>
            <a:endParaRPr lang="es-G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2562225" algn="l"/>
              </a:tabLst>
            </a:pPr>
            <a:endParaRPr lang="es-GT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22CCDC6-2620-4F12-9E7D-02BE71FA9A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196" y="1926342"/>
            <a:ext cx="1979124" cy="193544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4BA75B5-F9EB-4870-BAB0-9DCD41C69B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4361" y="1926340"/>
            <a:ext cx="2068359" cy="19057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2BF4437-BF3A-4452-863A-F8C4851A09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7203" y="1926340"/>
            <a:ext cx="2366845" cy="19057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E2514AD-B72D-4D44-85EB-7EF5EF5CC8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8089" y="1907751"/>
            <a:ext cx="2446363" cy="193544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DFCC31E-5103-4EEC-BDAC-744DEE9F674C}"/>
              </a:ext>
            </a:extLst>
          </p:cNvPr>
          <p:cNvSpPr txBox="1"/>
          <p:nvPr/>
        </p:nvSpPr>
        <p:spPr>
          <a:xfrm>
            <a:off x="3305305" y="3930267"/>
            <a:ext cx="4888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15, 16, 17, 20, 21, 22 DE ABRIL DEL AÑO 2026</a:t>
            </a:r>
            <a:endParaRPr lang="es-G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48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BDA5664-BB1C-43F2-AA25-643CD54DD291}"/>
              </a:ext>
            </a:extLst>
          </p:cNvPr>
          <p:cNvSpPr txBox="1"/>
          <p:nvPr/>
        </p:nvSpPr>
        <p:spPr>
          <a:xfrm>
            <a:off x="1525829" y="805295"/>
            <a:ext cx="945208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2562225" algn="l"/>
              </a:tabLst>
            </a:pPr>
            <a:r>
              <a:rPr lang="es-MX" sz="1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COORDINACIÓN CON SECRETARÍA DE ASISTENCIA JURIDICA, DE LA POLICIA NACIONAL CIVIL, CAPACITACIONES PRESENCIALES Y VIRTUALES SOBRE LOS TEMAS DE: ALERTA ALBA-KENETH Y ALERTA ISABEL CLAUDINA, ATENCIÓN A VICTIMAS DE VIOLENCIA CONTRA LA MUJER Y VIOLENCIA INTRAFAMILIAR, PENSIÓN ALIMENTICIA Y RECONOCIMINETO DE PATERNIDAD Y MEDIDAS DE SEGURIDAD.</a:t>
            </a:r>
          </a:p>
          <a:p>
            <a:pPr algn="just">
              <a:tabLst>
                <a:tab pos="2562225" algn="l"/>
              </a:tabLst>
            </a:pPr>
            <a:r>
              <a:rPr lang="es-ES_tradnl" sz="1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MES DE MARZO Y ABRIL DEL AÑO 2026.</a:t>
            </a:r>
            <a:endParaRPr lang="es-G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tabLst>
                <a:tab pos="2562225" algn="l"/>
              </a:tabLst>
            </a:pPr>
            <a:endParaRPr lang="es-GT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45A5F7-CBA1-4FF5-8E1D-42879F7D8E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435" y="2532932"/>
            <a:ext cx="2674208" cy="200565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6DBE099-6F63-4F8B-A5DB-7295D453FC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2307" y="2532931"/>
            <a:ext cx="2669219" cy="2000309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80A1A10-C1F5-49C2-A100-7238E78C8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4190" y="2527747"/>
            <a:ext cx="2669219" cy="201084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C513A31-94D7-4EC4-8190-E7F765FDFA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5631" y="2527747"/>
            <a:ext cx="2417181" cy="200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BDA5664-BB1C-43F2-AA25-643CD54DD291}"/>
              </a:ext>
            </a:extLst>
          </p:cNvPr>
          <p:cNvSpPr txBox="1"/>
          <p:nvPr/>
        </p:nvSpPr>
        <p:spPr>
          <a:xfrm>
            <a:off x="1529258" y="1182300"/>
            <a:ext cx="945208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s-MX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COORDINACIÓN CON EL CONSEJO NACIONAL PARA LA ATENCIÓN DE LAS PERSONAS CON DISCAPACIDAD -CONADI- LENGUA DE SEÑAS DE GUATEMALA (LENSEGUA, PARA QUE CAPACITEN AL PERSONAL DE ESTE DEPARTAMENTO, TENER UN AMPLIO CONOCIMINETO Y BRINDAR UNA ATENCIÓN INTEGRAL Y DE CALIDAD A LAS PERSONAS VICTIMAS CON DIVERSAS DISCAPACIDADES.</a:t>
            </a:r>
          </a:p>
          <a:p>
            <a:pPr algn="just">
              <a:tabLst>
                <a:tab pos="2562225" algn="l"/>
              </a:tabLst>
            </a:pPr>
            <a:endParaRPr lang="es-MX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2562225" algn="l"/>
              </a:tabLst>
            </a:pPr>
            <a:r>
              <a:rPr lang="es-MX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COORDINACIÓN CON EL JUEZ </a:t>
            </a:r>
            <a:r>
              <a:rPr lang="es-E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MARCO VINICIO ESTRADA GIRÓN SOBRE  CAPACITACIÓN VIRTUAL A TODO EL PERSONAL DE ESTE DEPARTAMENTO, “CONVERSATORIO PARA ACLARAR DUDAS SOBRE EL TEMA: “MEDIDAS DE SEGURIDAD Y SE EJECUCIÓN”</a:t>
            </a:r>
            <a:endParaRPr lang="es-G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tabLst>
                <a:tab pos="2562225" algn="l"/>
              </a:tabLst>
            </a:pPr>
            <a:endParaRPr lang="es-MX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69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98FAE12-A959-4D2E-8490-0D50D85D8B0C}"/>
              </a:ext>
            </a:extLst>
          </p:cNvPr>
          <p:cNvSpPr txBox="1"/>
          <p:nvPr/>
        </p:nvSpPr>
        <p:spPr>
          <a:xfrm>
            <a:off x="1671310" y="1056227"/>
            <a:ext cx="458056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SE RALIZA PROPUESTA DE M0DIFICACION ORDEN GENERAL 09-2023, POR ORDEN DE LA SGED, PARA CONTINUAR CON EL TRAMITE DE LA NUEVA CONVOCATORIA DEL CURSO DE ATENCION </a:t>
            </a:r>
            <a:r>
              <a:rPr lang="es-MX" b="1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/>
                <a:ea typeface="+mn-ea"/>
                <a:cs typeface="+mn-cs"/>
              </a:rPr>
              <a:t>VICTMOLOGICA .</a:t>
            </a: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1C748D-B9C8-4CDB-A1A3-F52E32CF358D}"/>
              </a:ext>
            </a:extLst>
          </p:cNvPr>
          <p:cNvSpPr txBox="1"/>
          <p:nvPr/>
        </p:nvSpPr>
        <p:spPr>
          <a:xfrm>
            <a:off x="8088892" y="2570977"/>
            <a:ext cx="29205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Personal con especialidad</a:t>
            </a:r>
          </a:p>
          <a:p>
            <a:r>
              <a:rPr lang="es-MX" dirty="0"/>
              <a:t>Oficial tercero    01</a:t>
            </a:r>
          </a:p>
          <a:p>
            <a:r>
              <a:rPr lang="es-MX" dirty="0"/>
              <a:t>Subinspector      01</a:t>
            </a:r>
          </a:p>
          <a:p>
            <a:r>
              <a:rPr lang="es-MX" dirty="0"/>
              <a:t>Agentes               92</a:t>
            </a:r>
          </a:p>
          <a:p>
            <a:r>
              <a:rPr lang="es-MX" dirty="0"/>
              <a:t>Total                     94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255851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septiembre de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70DAF85-30E5-43CD-8FD7-6086D7E86539}"/>
              </a:ext>
            </a:extLst>
          </p:cNvPr>
          <p:cNvSpPr txBox="1"/>
          <p:nvPr/>
        </p:nvSpPr>
        <p:spPr>
          <a:xfrm>
            <a:off x="886265" y="2267308"/>
            <a:ext cx="10522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GRACIAS POR SU ATENCION.</a:t>
            </a:r>
          </a:p>
        </p:txBody>
      </p:sp>
    </p:spTree>
    <p:extLst>
      <p:ext uri="{BB962C8B-B14F-4D97-AF65-F5344CB8AC3E}">
        <p14:creationId xmlns:p14="http://schemas.microsoft.com/office/powerpoint/2010/main" val="128708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30640</TotalTime>
  <Words>905</Words>
  <Application>Microsoft Office PowerPoint</Application>
  <PresentationFormat>Panorámica</PresentationFormat>
  <Paragraphs>91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alvaro raymundo leon</dc:creator>
  <cp:lastModifiedBy>Evil Natan Yos Cujcuj</cp:lastModifiedBy>
  <cp:revision>317</cp:revision>
  <cp:lastPrinted>2024-07-21T02:08:43Z</cp:lastPrinted>
  <dcterms:created xsi:type="dcterms:W3CDTF">2022-05-28T18:40:56Z</dcterms:created>
  <dcterms:modified xsi:type="dcterms:W3CDTF">2026-09-09T01:53:31Z</dcterms:modified>
</cp:coreProperties>
</file>