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1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1771F6-D839-44DD-827F-9FD892C9416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3311B71-CE84-4FF2-B8FB-D133957199C1}">
      <dgm:prSet/>
      <dgm:spPr/>
      <dgm:t>
        <a:bodyPr/>
        <a:lstStyle/>
        <a:p>
          <a:pPr algn="l"/>
          <a:r>
            <a:rPr lang="es-MX" dirty="0">
              <a:latin typeface="Helvetica" pitchFamily="2" charset="0"/>
            </a:rPr>
            <a:t>Coordinación con </a:t>
          </a:r>
          <a:r>
            <a:rPr lang="es-MX" dirty="0" err="1">
              <a:latin typeface="Helvetica" pitchFamily="2" charset="0"/>
            </a:rPr>
            <a:t>Dicoms</a:t>
          </a:r>
          <a:r>
            <a:rPr lang="es-MX" dirty="0">
              <a:latin typeface="Helvetica" pitchFamily="2" charset="0"/>
            </a:rPr>
            <a:t> para definir pautas de comunicación que aseguren una difusión efectiva y coherente con el objetivo de la estrategia.</a:t>
          </a:r>
          <a:endParaRPr lang="en-US" dirty="0">
            <a:latin typeface="Helvetica" pitchFamily="2" charset="0"/>
          </a:endParaRPr>
        </a:p>
      </dgm:t>
    </dgm:pt>
    <dgm:pt modelId="{242727DA-CD38-4777-B847-C1442F3076CF}" type="parTrans" cxnId="{D7B277E4-9F23-4D81-8352-BB812EF3BE5A}">
      <dgm:prSet/>
      <dgm:spPr/>
      <dgm:t>
        <a:bodyPr/>
        <a:lstStyle/>
        <a:p>
          <a:endParaRPr lang="en-US"/>
        </a:p>
      </dgm:t>
    </dgm:pt>
    <dgm:pt modelId="{023A12C9-ECF8-4014-ABDC-7CEFDA2D7039}" type="sibTrans" cxnId="{D7B277E4-9F23-4D81-8352-BB812EF3BE5A}">
      <dgm:prSet/>
      <dgm:spPr/>
      <dgm:t>
        <a:bodyPr/>
        <a:lstStyle/>
        <a:p>
          <a:endParaRPr lang="en-US"/>
        </a:p>
      </dgm:t>
    </dgm:pt>
    <dgm:pt modelId="{D9276E50-FF22-45D0-896B-64C4785E3C49}">
      <dgm:prSet/>
      <dgm:spPr/>
      <dgm:t>
        <a:bodyPr/>
        <a:lstStyle/>
        <a:p>
          <a:pPr algn="l"/>
          <a:r>
            <a:rPr lang="es-MX" dirty="0">
              <a:latin typeface="Helvetica" pitchFamily="2" charset="0"/>
            </a:rPr>
            <a:t>Definición de mensajes clave y materiales comunicacionales mediante una matriz de contenidos.</a:t>
          </a:r>
          <a:endParaRPr lang="en-US" dirty="0">
            <a:latin typeface="Helvetica" pitchFamily="2" charset="0"/>
          </a:endParaRPr>
        </a:p>
      </dgm:t>
    </dgm:pt>
    <dgm:pt modelId="{CFBE7CDE-F426-4D64-8727-334B8C144BA7}" type="parTrans" cxnId="{0930902E-A1D5-49B4-AAE7-BFF5FDD0D29C}">
      <dgm:prSet/>
      <dgm:spPr/>
      <dgm:t>
        <a:bodyPr/>
        <a:lstStyle/>
        <a:p>
          <a:endParaRPr lang="en-US"/>
        </a:p>
      </dgm:t>
    </dgm:pt>
    <dgm:pt modelId="{02855CBA-B711-4D70-97E5-711EA73B5214}" type="sibTrans" cxnId="{0930902E-A1D5-49B4-AAE7-BFF5FDD0D29C}">
      <dgm:prSet/>
      <dgm:spPr/>
      <dgm:t>
        <a:bodyPr/>
        <a:lstStyle/>
        <a:p>
          <a:endParaRPr lang="en-US"/>
        </a:p>
      </dgm:t>
    </dgm:pt>
    <dgm:pt modelId="{1F74A468-E302-4F77-9FB4-5A5C3A7391D6}">
      <dgm:prSet/>
      <dgm:spPr/>
      <dgm:t>
        <a:bodyPr/>
        <a:lstStyle/>
        <a:p>
          <a:r>
            <a:rPr lang="es-MX" dirty="0">
              <a:latin typeface="Helvetica" pitchFamily="2" charset="0"/>
            </a:rPr>
            <a:t>Coordinación interinstitucional para la difusión nacional de mensajes.</a:t>
          </a:r>
          <a:endParaRPr lang="en-US" dirty="0">
            <a:latin typeface="Helvetica" pitchFamily="2" charset="0"/>
          </a:endParaRPr>
        </a:p>
      </dgm:t>
    </dgm:pt>
    <dgm:pt modelId="{BF941BDB-D49C-4E86-B324-88396F8C7CBD}" type="parTrans" cxnId="{439AF0AC-6928-4998-817D-4AB1E31ACC81}">
      <dgm:prSet/>
      <dgm:spPr/>
      <dgm:t>
        <a:bodyPr/>
        <a:lstStyle/>
        <a:p>
          <a:endParaRPr lang="en-US"/>
        </a:p>
      </dgm:t>
    </dgm:pt>
    <dgm:pt modelId="{8710880B-2562-420C-9685-D93CE11E4BB1}" type="sibTrans" cxnId="{439AF0AC-6928-4998-817D-4AB1E31ACC81}">
      <dgm:prSet/>
      <dgm:spPr/>
      <dgm:t>
        <a:bodyPr/>
        <a:lstStyle/>
        <a:p>
          <a:endParaRPr lang="en-US"/>
        </a:p>
      </dgm:t>
    </dgm:pt>
    <dgm:pt modelId="{7042D5DF-07E5-4C6F-AE44-F85B57C3E2FF}" type="pres">
      <dgm:prSet presAssocID="{1C1771F6-D839-44DD-827F-9FD892C9416C}" presName="root" presStyleCnt="0">
        <dgm:presLayoutVars>
          <dgm:dir/>
          <dgm:resizeHandles val="exact"/>
        </dgm:presLayoutVars>
      </dgm:prSet>
      <dgm:spPr/>
    </dgm:pt>
    <dgm:pt modelId="{D04A34DC-AE39-428D-B805-EB78BFF5148F}" type="pres">
      <dgm:prSet presAssocID="{A3311B71-CE84-4FF2-B8FB-D133957199C1}" presName="compNode" presStyleCnt="0"/>
      <dgm:spPr/>
    </dgm:pt>
    <dgm:pt modelId="{5A2D8CC1-F9A1-4EB5-BB6F-1CF08A86B9D7}" type="pres">
      <dgm:prSet presAssocID="{A3311B71-CE84-4FF2-B8FB-D133957199C1}" presName="bgRect" presStyleLbl="bgShp" presStyleIdx="0" presStyleCnt="3"/>
      <dgm:spPr/>
    </dgm:pt>
    <dgm:pt modelId="{A6918330-31DD-4207-9E5F-60830A69828A}" type="pres">
      <dgm:prSet presAssocID="{A3311B71-CE84-4FF2-B8FB-D133957199C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430007D2-B7FE-40B5-BBC5-80B48D86C0EB}" type="pres">
      <dgm:prSet presAssocID="{A3311B71-CE84-4FF2-B8FB-D133957199C1}" presName="spaceRect" presStyleCnt="0"/>
      <dgm:spPr/>
    </dgm:pt>
    <dgm:pt modelId="{922A2C03-675A-427C-AA1A-9798D7CB9692}" type="pres">
      <dgm:prSet presAssocID="{A3311B71-CE84-4FF2-B8FB-D133957199C1}" presName="parTx" presStyleLbl="revTx" presStyleIdx="0" presStyleCnt="3">
        <dgm:presLayoutVars>
          <dgm:chMax val="0"/>
          <dgm:chPref val="0"/>
        </dgm:presLayoutVars>
      </dgm:prSet>
      <dgm:spPr/>
    </dgm:pt>
    <dgm:pt modelId="{A8ABC22B-4D40-4EC9-AE43-6EA21DEF4134}" type="pres">
      <dgm:prSet presAssocID="{023A12C9-ECF8-4014-ABDC-7CEFDA2D7039}" presName="sibTrans" presStyleCnt="0"/>
      <dgm:spPr/>
    </dgm:pt>
    <dgm:pt modelId="{F4CF696E-9AE4-4325-BEC7-E1F69DE7208B}" type="pres">
      <dgm:prSet presAssocID="{D9276E50-FF22-45D0-896B-64C4785E3C49}" presName="compNode" presStyleCnt="0"/>
      <dgm:spPr/>
    </dgm:pt>
    <dgm:pt modelId="{7152B661-B697-4B5F-878B-6000AFBF100A}" type="pres">
      <dgm:prSet presAssocID="{D9276E50-FF22-45D0-896B-64C4785E3C49}" presName="bgRect" presStyleLbl="bgShp" presStyleIdx="1" presStyleCnt="3"/>
      <dgm:spPr/>
    </dgm:pt>
    <dgm:pt modelId="{02189DAF-BB13-4DF4-A2E5-A787CED6620C}" type="pres">
      <dgm:prSet presAssocID="{D9276E50-FF22-45D0-896B-64C4785E3C4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F1789CF8-BBCA-49CD-9161-F7E86A656E2D}" type="pres">
      <dgm:prSet presAssocID="{D9276E50-FF22-45D0-896B-64C4785E3C49}" presName="spaceRect" presStyleCnt="0"/>
      <dgm:spPr/>
    </dgm:pt>
    <dgm:pt modelId="{6E02ED26-78FE-4F3F-B159-A327DE2C2228}" type="pres">
      <dgm:prSet presAssocID="{D9276E50-FF22-45D0-896B-64C4785E3C49}" presName="parTx" presStyleLbl="revTx" presStyleIdx="1" presStyleCnt="3">
        <dgm:presLayoutVars>
          <dgm:chMax val="0"/>
          <dgm:chPref val="0"/>
        </dgm:presLayoutVars>
      </dgm:prSet>
      <dgm:spPr/>
    </dgm:pt>
    <dgm:pt modelId="{0A463961-C35A-4EC4-B52C-6F44DB080EE8}" type="pres">
      <dgm:prSet presAssocID="{02855CBA-B711-4D70-97E5-711EA73B5214}" presName="sibTrans" presStyleCnt="0"/>
      <dgm:spPr/>
    </dgm:pt>
    <dgm:pt modelId="{E4CDD02E-ED6A-4D37-816C-EB391CC993EA}" type="pres">
      <dgm:prSet presAssocID="{1F74A468-E302-4F77-9FB4-5A5C3A7391D6}" presName="compNode" presStyleCnt="0"/>
      <dgm:spPr/>
    </dgm:pt>
    <dgm:pt modelId="{A178C922-5C9D-4554-A9B6-A9993D4FEF30}" type="pres">
      <dgm:prSet presAssocID="{1F74A468-E302-4F77-9FB4-5A5C3A7391D6}" presName="bgRect" presStyleLbl="bgShp" presStyleIdx="2" presStyleCnt="3"/>
      <dgm:spPr/>
    </dgm:pt>
    <dgm:pt modelId="{D9FF61BE-25E7-42CE-A001-24C284AE11CF}" type="pres">
      <dgm:prSet presAssocID="{1F74A468-E302-4F77-9FB4-5A5C3A7391D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C5C07B0-83C3-44D4-8A0E-1319AC09A27D}" type="pres">
      <dgm:prSet presAssocID="{1F74A468-E302-4F77-9FB4-5A5C3A7391D6}" presName="spaceRect" presStyleCnt="0"/>
      <dgm:spPr/>
    </dgm:pt>
    <dgm:pt modelId="{578BF3C0-A0D0-44E3-851A-5DDF48FA28E6}" type="pres">
      <dgm:prSet presAssocID="{1F74A468-E302-4F77-9FB4-5A5C3A7391D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930902E-A1D5-49B4-AAE7-BFF5FDD0D29C}" srcId="{1C1771F6-D839-44DD-827F-9FD892C9416C}" destId="{D9276E50-FF22-45D0-896B-64C4785E3C49}" srcOrd="1" destOrd="0" parTransId="{CFBE7CDE-F426-4D64-8727-334B8C144BA7}" sibTransId="{02855CBA-B711-4D70-97E5-711EA73B5214}"/>
    <dgm:cxn modelId="{7954BD37-F7C2-4023-886A-3EC4FFE003B0}" type="presOf" srcId="{A3311B71-CE84-4FF2-B8FB-D133957199C1}" destId="{922A2C03-675A-427C-AA1A-9798D7CB9692}" srcOrd="0" destOrd="0" presId="urn:microsoft.com/office/officeart/2018/2/layout/IconVerticalSolidList"/>
    <dgm:cxn modelId="{FA30E03A-C703-4DE2-9C12-CCA8ED1A8C46}" type="presOf" srcId="{D9276E50-FF22-45D0-896B-64C4785E3C49}" destId="{6E02ED26-78FE-4F3F-B159-A327DE2C2228}" srcOrd="0" destOrd="0" presId="urn:microsoft.com/office/officeart/2018/2/layout/IconVerticalSolidList"/>
    <dgm:cxn modelId="{6533EB60-59CC-4795-8A0A-81A86D33B89C}" type="presOf" srcId="{1C1771F6-D839-44DD-827F-9FD892C9416C}" destId="{7042D5DF-07E5-4C6F-AE44-F85B57C3E2FF}" srcOrd="0" destOrd="0" presId="urn:microsoft.com/office/officeart/2018/2/layout/IconVerticalSolidList"/>
    <dgm:cxn modelId="{63358C44-BB89-4309-988B-6BA92006BED7}" type="presOf" srcId="{1F74A468-E302-4F77-9FB4-5A5C3A7391D6}" destId="{578BF3C0-A0D0-44E3-851A-5DDF48FA28E6}" srcOrd="0" destOrd="0" presId="urn:microsoft.com/office/officeart/2018/2/layout/IconVerticalSolidList"/>
    <dgm:cxn modelId="{439AF0AC-6928-4998-817D-4AB1E31ACC81}" srcId="{1C1771F6-D839-44DD-827F-9FD892C9416C}" destId="{1F74A468-E302-4F77-9FB4-5A5C3A7391D6}" srcOrd="2" destOrd="0" parTransId="{BF941BDB-D49C-4E86-B324-88396F8C7CBD}" sibTransId="{8710880B-2562-420C-9685-D93CE11E4BB1}"/>
    <dgm:cxn modelId="{D7B277E4-9F23-4D81-8352-BB812EF3BE5A}" srcId="{1C1771F6-D839-44DD-827F-9FD892C9416C}" destId="{A3311B71-CE84-4FF2-B8FB-D133957199C1}" srcOrd="0" destOrd="0" parTransId="{242727DA-CD38-4777-B847-C1442F3076CF}" sibTransId="{023A12C9-ECF8-4014-ABDC-7CEFDA2D7039}"/>
    <dgm:cxn modelId="{8D71719C-4478-432F-A953-A02B27075A1C}" type="presParOf" srcId="{7042D5DF-07E5-4C6F-AE44-F85B57C3E2FF}" destId="{D04A34DC-AE39-428D-B805-EB78BFF5148F}" srcOrd="0" destOrd="0" presId="urn:microsoft.com/office/officeart/2018/2/layout/IconVerticalSolidList"/>
    <dgm:cxn modelId="{1E05F649-9F33-47D7-A654-77F0E83F5165}" type="presParOf" srcId="{D04A34DC-AE39-428D-B805-EB78BFF5148F}" destId="{5A2D8CC1-F9A1-4EB5-BB6F-1CF08A86B9D7}" srcOrd="0" destOrd="0" presId="urn:microsoft.com/office/officeart/2018/2/layout/IconVerticalSolidList"/>
    <dgm:cxn modelId="{CD90AAAD-AA51-4434-A56D-6973294B2B86}" type="presParOf" srcId="{D04A34DC-AE39-428D-B805-EB78BFF5148F}" destId="{A6918330-31DD-4207-9E5F-60830A69828A}" srcOrd="1" destOrd="0" presId="urn:microsoft.com/office/officeart/2018/2/layout/IconVerticalSolidList"/>
    <dgm:cxn modelId="{E2C37B17-3B8C-44B3-8CB4-907654623A51}" type="presParOf" srcId="{D04A34DC-AE39-428D-B805-EB78BFF5148F}" destId="{430007D2-B7FE-40B5-BBC5-80B48D86C0EB}" srcOrd="2" destOrd="0" presId="urn:microsoft.com/office/officeart/2018/2/layout/IconVerticalSolidList"/>
    <dgm:cxn modelId="{40EE205F-F500-4B36-8C8F-D9C2CB529763}" type="presParOf" srcId="{D04A34DC-AE39-428D-B805-EB78BFF5148F}" destId="{922A2C03-675A-427C-AA1A-9798D7CB9692}" srcOrd="3" destOrd="0" presId="urn:microsoft.com/office/officeart/2018/2/layout/IconVerticalSolidList"/>
    <dgm:cxn modelId="{D1018D2A-F24C-477F-BCAD-A8CB8B36E8BE}" type="presParOf" srcId="{7042D5DF-07E5-4C6F-AE44-F85B57C3E2FF}" destId="{A8ABC22B-4D40-4EC9-AE43-6EA21DEF4134}" srcOrd="1" destOrd="0" presId="urn:microsoft.com/office/officeart/2018/2/layout/IconVerticalSolidList"/>
    <dgm:cxn modelId="{B519DEBE-D347-4FF7-A09D-E9AB611A187F}" type="presParOf" srcId="{7042D5DF-07E5-4C6F-AE44-F85B57C3E2FF}" destId="{F4CF696E-9AE4-4325-BEC7-E1F69DE7208B}" srcOrd="2" destOrd="0" presId="urn:microsoft.com/office/officeart/2018/2/layout/IconVerticalSolidList"/>
    <dgm:cxn modelId="{94EB0B5B-1FF2-483B-A2C1-D6F41F48CBF7}" type="presParOf" srcId="{F4CF696E-9AE4-4325-BEC7-E1F69DE7208B}" destId="{7152B661-B697-4B5F-878B-6000AFBF100A}" srcOrd="0" destOrd="0" presId="urn:microsoft.com/office/officeart/2018/2/layout/IconVerticalSolidList"/>
    <dgm:cxn modelId="{845AAD02-A8E5-47D2-B10F-D8C040991336}" type="presParOf" srcId="{F4CF696E-9AE4-4325-BEC7-E1F69DE7208B}" destId="{02189DAF-BB13-4DF4-A2E5-A787CED6620C}" srcOrd="1" destOrd="0" presId="urn:microsoft.com/office/officeart/2018/2/layout/IconVerticalSolidList"/>
    <dgm:cxn modelId="{89BF7744-419A-4A3B-9C6E-08C4E40A6AFA}" type="presParOf" srcId="{F4CF696E-9AE4-4325-BEC7-E1F69DE7208B}" destId="{F1789CF8-BBCA-49CD-9161-F7E86A656E2D}" srcOrd="2" destOrd="0" presId="urn:microsoft.com/office/officeart/2018/2/layout/IconVerticalSolidList"/>
    <dgm:cxn modelId="{CDEF8718-5FBD-4FD7-9EAC-BAAE7C2EE844}" type="presParOf" srcId="{F4CF696E-9AE4-4325-BEC7-E1F69DE7208B}" destId="{6E02ED26-78FE-4F3F-B159-A327DE2C2228}" srcOrd="3" destOrd="0" presId="urn:microsoft.com/office/officeart/2018/2/layout/IconVerticalSolidList"/>
    <dgm:cxn modelId="{270D00DC-E060-4C00-98E1-4C5A350FFF52}" type="presParOf" srcId="{7042D5DF-07E5-4C6F-AE44-F85B57C3E2FF}" destId="{0A463961-C35A-4EC4-B52C-6F44DB080EE8}" srcOrd="3" destOrd="0" presId="urn:microsoft.com/office/officeart/2018/2/layout/IconVerticalSolidList"/>
    <dgm:cxn modelId="{28654EA3-C3BC-468F-A809-D6E519EF075C}" type="presParOf" srcId="{7042D5DF-07E5-4C6F-AE44-F85B57C3E2FF}" destId="{E4CDD02E-ED6A-4D37-816C-EB391CC993EA}" srcOrd="4" destOrd="0" presId="urn:microsoft.com/office/officeart/2018/2/layout/IconVerticalSolidList"/>
    <dgm:cxn modelId="{2569C2B8-5E79-4CA4-B558-C4AF0BDD06B3}" type="presParOf" srcId="{E4CDD02E-ED6A-4D37-816C-EB391CC993EA}" destId="{A178C922-5C9D-4554-A9B6-A9993D4FEF30}" srcOrd="0" destOrd="0" presId="urn:microsoft.com/office/officeart/2018/2/layout/IconVerticalSolidList"/>
    <dgm:cxn modelId="{4E9285EB-291B-4F6B-B876-A9FFB9BA189F}" type="presParOf" srcId="{E4CDD02E-ED6A-4D37-816C-EB391CC993EA}" destId="{D9FF61BE-25E7-42CE-A001-24C284AE11CF}" srcOrd="1" destOrd="0" presId="urn:microsoft.com/office/officeart/2018/2/layout/IconVerticalSolidList"/>
    <dgm:cxn modelId="{D943D544-0744-4BED-8C51-9E458E946146}" type="presParOf" srcId="{E4CDD02E-ED6A-4D37-816C-EB391CC993EA}" destId="{7C5C07B0-83C3-44D4-8A0E-1319AC09A27D}" srcOrd="2" destOrd="0" presId="urn:microsoft.com/office/officeart/2018/2/layout/IconVerticalSolidList"/>
    <dgm:cxn modelId="{929FB7C5-83E8-4DB8-A981-43756FDCE67E}" type="presParOf" srcId="{E4CDD02E-ED6A-4D37-816C-EB391CC993EA}" destId="{578BF3C0-A0D0-44E3-851A-5DDF48FA28E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D8CC1-F9A1-4EB5-BB6F-1CF08A86B9D7}">
      <dsp:nvSpPr>
        <dsp:cNvPr id="0" name=""/>
        <dsp:cNvSpPr/>
      </dsp:nvSpPr>
      <dsp:spPr>
        <a:xfrm>
          <a:off x="0" y="682"/>
          <a:ext cx="6307935" cy="15965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918330-31DD-4207-9E5F-60830A69828A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A2C03-675A-427C-AA1A-9798D7CB9692}">
      <dsp:nvSpPr>
        <dsp:cNvPr id="0" name=""/>
        <dsp:cNvSpPr/>
      </dsp:nvSpPr>
      <dsp:spPr>
        <a:xfrm>
          <a:off x="1844034" y="682"/>
          <a:ext cx="446390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>
              <a:latin typeface="Helvetica" pitchFamily="2" charset="0"/>
            </a:rPr>
            <a:t>Coordinación con </a:t>
          </a:r>
          <a:r>
            <a:rPr lang="es-MX" sz="1900" kern="1200" dirty="0" err="1">
              <a:latin typeface="Helvetica" pitchFamily="2" charset="0"/>
            </a:rPr>
            <a:t>Dicoms</a:t>
          </a:r>
          <a:r>
            <a:rPr lang="es-MX" sz="1900" kern="1200" dirty="0">
              <a:latin typeface="Helvetica" pitchFamily="2" charset="0"/>
            </a:rPr>
            <a:t> para definir pautas de comunicación que aseguren una difusión efectiva y coherente con el objetivo de la estrategia.</a:t>
          </a:r>
          <a:endParaRPr lang="en-US" sz="1900" kern="1200" dirty="0">
            <a:latin typeface="Helvetica" pitchFamily="2" charset="0"/>
          </a:endParaRPr>
        </a:p>
      </dsp:txBody>
      <dsp:txXfrm>
        <a:off x="1844034" y="682"/>
        <a:ext cx="4463900" cy="1596566"/>
      </dsp:txXfrm>
    </dsp:sp>
    <dsp:sp modelId="{7152B661-B697-4B5F-878B-6000AFBF100A}">
      <dsp:nvSpPr>
        <dsp:cNvPr id="0" name=""/>
        <dsp:cNvSpPr/>
      </dsp:nvSpPr>
      <dsp:spPr>
        <a:xfrm>
          <a:off x="0" y="1996390"/>
          <a:ext cx="6307935" cy="15965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189DAF-BB13-4DF4-A2E5-A787CED6620C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02ED26-78FE-4F3F-B159-A327DE2C2228}">
      <dsp:nvSpPr>
        <dsp:cNvPr id="0" name=""/>
        <dsp:cNvSpPr/>
      </dsp:nvSpPr>
      <dsp:spPr>
        <a:xfrm>
          <a:off x="1844034" y="1996390"/>
          <a:ext cx="446390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>
              <a:latin typeface="Helvetica" pitchFamily="2" charset="0"/>
            </a:rPr>
            <a:t>Definición de mensajes clave y materiales comunicacionales mediante una matriz de contenidos.</a:t>
          </a:r>
          <a:endParaRPr lang="en-US" sz="1900" kern="1200" dirty="0">
            <a:latin typeface="Helvetica" pitchFamily="2" charset="0"/>
          </a:endParaRPr>
        </a:p>
      </dsp:txBody>
      <dsp:txXfrm>
        <a:off x="1844034" y="1996390"/>
        <a:ext cx="4463900" cy="1596566"/>
      </dsp:txXfrm>
    </dsp:sp>
    <dsp:sp modelId="{A178C922-5C9D-4554-A9B6-A9993D4FEF30}">
      <dsp:nvSpPr>
        <dsp:cNvPr id="0" name=""/>
        <dsp:cNvSpPr/>
      </dsp:nvSpPr>
      <dsp:spPr>
        <a:xfrm>
          <a:off x="0" y="3992098"/>
          <a:ext cx="6307935" cy="15965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FF61BE-25E7-42CE-A001-24C284AE11CF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BF3C0-A0D0-44E3-851A-5DDF48FA28E6}">
      <dsp:nvSpPr>
        <dsp:cNvPr id="0" name=""/>
        <dsp:cNvSpPr/>
      </dsp:nvSpPr>
      <dsp:spPr>
        <a:xfrm>
          <a:off x="1844034" y="3992098"/>
          <a:ext cx="446390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>
              <a:latin typeface="Helvetica" pitchFamily="2" charset="0"/>
            </a:rPr>
            <a:t>Coordinación interinstitucional para la difusión nacional de mensajes.</a:t>
          </a:r>
          <a:endParaRPr lang="en-US" sz="1900" kern="1200" dirty="0">
            <a:latin typeface="Helvetica" pitchFamily="2" charset="0"/>
          </a:endParaRPr>
        </a:p>
      </dsp:txBody>
      <dsp:txXfrm>
        <a:off x="1844034" y="3992098"/>
        <a:ext cx="4463900" cy="1596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40EEBA6-B4C2-D1E8-7DCF-F3F832B00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C1BDFC4-091D-4F0F-BE64-E8E7A9C799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480" y="1889095"/>
            <a:ext cx="6197047" cy="285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33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40EEBA6-B4C2-D1E8-7DCF-F3F832B00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5671B919-1B45-FA76-653B-BED99FA12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76" y="1543050"/>
            <a:ext cx="11858559" cy="3163421"/>
          </a:xfrm>
        </p:spPr>
        <p:txBody>
          <a:bodyPr anchor="ctr">
            <a:noAutofit/>
          </a:bodyPr>
          <a:lstStyle/>
          <a:p>
            <a:br>
              <a:rPr lang="es-MX" sz="3200" b="1" dirty="0">
                <a:solidFill>
                  <a:schemeClr val="bg1"/>
                </a:solidFill>
                <a:latin typeface="Alegreya Sans Black" panose="00000A00000000000000"/>
              </a:rPr>
            </a:br>
            <a:br>
              <a:rPr lang="es-MX" sz="3200" b="1" dirty="0">
                <a:solidFill>
                  <a:schemeClr val="bg1"/>
                </a:solidFill>
                <a:latin typeface="Alegreya Sans Black" panose="00000A00000000000000"/>
              </a:rPr>
            </a:br>
            <a:r>
              <a:rPr lang="es-MX" sz="3200" b="1" dirty="0">
                <a:solidFill>
                  <a:schemeClr val="bg1"/>
                </a:solidFill>
                <a:latin typeface="Helvetica" pitchFamily="2" charset="0"/>
              </a:rPr>
              <a:t>7mo. PLAN DE ACCIÓN NACIONAL DE GOBIERNO ABIERTO Y ELECTRÓNICO 2026-2027</a:t>
            </a:r>
            <a:br>
              <a:rPr lang="es-GT" sz="3200" b="1" dirty="0">
                <a:solidFill>
                  <a:schemeClr val="bg1"/>
                </a:solidFill>
                <a:latin typeface="Helvetica" pitchFamily="2" charset="0"/>
              </a:rPr>
            </a:br>
            <a:br>
              <a:rPr lang="es-GT" sz="3200" b="1" dirty="0">
                <a:solidFill>
                  <a:schemeClr val="bg1"/>
                </a:solidFill>
                <a:latin typeface="Helvetica" pitchFamily="2" charset="0"/>
              </a:rPr>
            </a:br>
            <a:r>
              <a:rPr lang="es-GT" sz="3200" b="1" dirty="0">
                <a:solidFill>
                  <a:srgbClr val="00B0F0"/>
                </a:solidFill>
                <a:latin typeface="Helvetica" pitchFamily="2" charset="0"/>
              </a:rPr>
              <a:t>DIRECCIÓN GENERAL DE FORTALECIMIENTO DE LA COMUNIDAD EDUCATIVA  Y  DIRECCIÓN DE COMUNICACIÓN SOCIAL </a:t>
            </a:r>
            <a:br>
              <a:rPr lang="es-GT" sz="3200" b="1" dirty="0">
                <a:solidFill>
                  <a:schemeClr val="bg1"/>
                </a:solidFill>
                <a:latin typeface="Helvetica" pitchFamily="2" charset="0"/>
              </a:rPr>
            </a:br>
            <a:endParaRPr lang="es-GT" sz="3200" dirty="0">
              <a:solidFill>
                <a:srgbClr val="23B2E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162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HeaderBand"/>
          <p:cNvSpPr/>
          <p:nvPr/>
        </p:nvSpPr>
        <p:spPr>
          <a:xfrm>
            <a:off x="0" y="0"/>
            <a:ext cx="12192000" cy="150000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365" y="525000"/>
            <a:ext cx="10972800" cy="550000"/>
          </a:xfrm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2800" b="1" dirty="0">
                <a:solidFill>
                  <a:srgbClr val="FFFFFF"/>
                </a:solidFill>
                <a:latin typeface="Helvetica" pitchFamily="2" charset="0"/>
              </a:rPr>
              <a:t>Eje 1: Seguridad Alimentaria y Nutricional</a:t>
            </a:r>
          </a:p>
        </p:txBody>
      </p:sp>
      <p:sp>
        <p:nvSpPr>
          <p:cNvPr id="60" name="ProblemaLabel"/>
          <p:cNvSpPr/>
          <p:nvPr/>
        </p:nvSpPr>
        <p:spPr>
          <a:xfrm>
            <a:off x="609600" y="1700000"/>
            <a:ext cx="5300000" cy="3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rmAutofit/>
          </a:bodyPr>
          <a:lstStyle/>
          <a:p>
            <a:pPr algn="l"/>
            <a:r>
              <a:rPr lang="es-GT" sz="1600" b="1" spc="150">
                <a:solidFill>
                  <a:srgbClr val="C0392B"/>
                </a:solidFill>
                <a:latin typeface="Helvetica" pitchFamily="2" charset="0"/>
              </a:rPr>
              <a:t>PROBLEMA</a:t>
            </a:r>
          </a:p>
        </p:txBody>
      </p:sp>
      <p:sp>
        <p:nvSpPr>
          <p:cNvPr id="61" name="SolucionLabel"/>
          <p:cNvSpPr/>
          <p:nvPr/>
        </p:nvSpPr>
        <p:spPr>
          <a:xfrm>
            <a:off x="6400000" y="1700000"/>
            <a:ext cx="5300000" cy="3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rmAutofit/>
          </a:bodyPr>
          <a:lstStyle/>
          <a:p>
            <a:pPr algn="l"/>
            <a:r>
              <a:rPr lang="es-GT" sz="1600" b="1" spc="150" dirty="0">
                <a:solidFill>
                  <a:srgbClr val="196B24"/>
                </a:solidFill>
                <a:latin typeface="Helvetica" pitchFamily="2" charset="0"/>
              </a:rPr>
              <a:t>ACCIONES DE MEJORA</a:t>
            </a:r>
          </a:p>
        </p:txBody>
      </p:sp>
      <p:sp>
        <p:nvSpPr>
          <p:cNvPr id="70" name="P1Bg"/>
          <p:cNvSpPr/>
          <p:nvPr/>
        </p:nvSpPr>
        <p:spPr>
          <a:xfrm>
            <a:off x="609600" y="2100000"/>
            <a:ext cx="4772025" cy="13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8E0E0"/>
            </a:solidFill>
          </a:ln>
          <a:effectLst>
            <a:outerShdw blurRad="30000" dist="15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72" name="P1Text"/>
          <p:cNvSpPr/>
          <p:nvPr/>
        </p:nvSpPr>
        <p:spPr>
          <a:xfrm>
            <a:off x="911850" y="2200000"/>
            <a:ext cx="4350000" cy="10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300" dirty="0">
                <a:solidFill>
                  <a:srgbClr val="333333"/>
                </a:solidFill>
                <a:latin typeface="Helvetica" pitchFamily="2" charset="0"/>
              </a:rPr>
              <a:t>Falta de información clara y accesible para población vulnerable.</a:t>
            </a:r>
          </a:p>
        </p:txBody>
      </p:sp>
      <p:sp>
        <p:nvSpPr>
          <p:cNvPr id="73" name="P2Bg"/>
          <p:cNvSpPr/>
          <p:nvPr/>
        </p:nvSpPr>
        <p:spPr>
          <a:xfrm>
            <a:off x="609600" y="3550000"/>
            <a:ext cx="4772025" cy="13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8E0E0"/>
            </a:solidFill>
          </a:ln>
          <a:effectLst>
            <a:outerShdw blurRad="30000" dist="15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75" name="P2Text"/>
          <p:cNvSpPr/>
          <p:nvPr/>
        </p:nvSpPr>
        <p:spPr>
          <a:xfrm>
            <a:off x="911850" y="3650000"/>
            <a:ext cx="4350000" cy="10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300" dirty="0">
                <a:solidFill>
                  <a:srgbClr val="333333"/>
                </a:solidFill>
                <a:latin typeface="Helvetica" pitchFamily="2" charset="0"/>
              </a:rPr>
              <a:t>Baja sensibilización sobre la problemática nutricional.</a:t>
            </a:r>
          </a:p>
        </p:txBody>
      </p:sp>
      <p:sp>
        <p:nvSpPr>
          <p:cNvPr id="76" name="P3Bg"/>
          <p:cNvSpPr/>
          <p:nvPr/>
        </p:nvSpPr>
        <p:spPr>
          <a:xfrm>
            <a:off x="609600" y="5000000"/>
            <a:ext cx="4772025" cy="13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8E0E0"/>
            </a:solidFill>
          </a:ln>
          <a:effectLst>
            <a:outerShdw blurRad="30000" dist="15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78" name="P3Text"/>
          <p:cNvSpPr/>
          <p:nvPr/>
        </p:nvSpPr>
        <p:spPr>
          <a:xfrm>
            <a:off x="911850" y="5100000"/>
            <a:ext cx="3574425" cy="10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300" dirty="0">
                <a:solidFill>
                  <a:srgbClr val="333333"/>
                </a:solidFill>
                <a:latin typeface="Helvetica" pitchFamily="2" charset="0"/>
              </a:rPr>
              <a:t>Opacidad en criterios de inclusión en programas sociales.</a:t>
            </a:r>
          </a:p>
        </p:txBody>
      </p:sp>
      <p:sp>
        <p:nvSpPr>
          <p:cNvPr id="80" name="S1Bg"/>
          <p:cNvSpPr/>
          <p:nvPr/>
        </p:nvSpPr>
        <p:spPr>
          <a:xfrm>
            <a:off x="6400000" y="2100000"/>
            <a:ext cx="4792623" cy="13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0E8E0"/>
            </a:solidFill>
          </a:ln>
          <a:effectLst>
            <a:outerShdw blurRad="30000" dist="15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82" name="S1Text"/>
          <p:cNvSpPr/>
          <p:nvPr/>
        </p:nvSpPr>
        <p:spPr>
          <a:xfrm>
            <a:off x="6621311" y="2150000"/>
            <a:ext cx="4350000" cy="10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300" dirty="0">
                <a:solidFill>
                  <a:srgbClr val="333333"/>
                </a:solidFill>
                <a:latin typeface="Helvetica" pitchFamily="2" charset="0"/>
              </a:rPr>
              <a:t>Coordinación interinstitucional con comunicación proactiva y que fortalezca los conocimientos de la población.</a:t>
            </a:r>
          </a:p>
        </p:txBody>
      </p:sp>
      <p:sp>
        <p:nvSpPr>
          <p:cNvPr id="83" name="S2Bg"/>
          <p:cNvSpPr/>
          <p:nvPr/>
        </p:nvSpPr>
        <p:spPr>
          <a:xfrm>
            <a:off x="6400000" y="3550000"/>
            <a:ext cx="4792623" cy="13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0E8E0"/>
            </a:solidFill>
          </a:ln>
          <a:effectLst>
            <a:outerShdw blurRad="30000" dist="15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85" name="S2Text"/>
          <p:cNvSpPr/>
          <p:nvPr/>
        </p:nvSpPr>
        <p:spPr>
          <a:xfrm>
            <a:off x="6786273" y="3650000"/>
            <a:ext cx="4350000" cy="10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300" dirty="0">
                <a:solidFill>
                  <a:srgbClr val="333333"/>
                </a:solidFill>
                <a:latin typeface="Helvetica" pitchFamily="2" charset="0"/>
              </a:rPr>
              <a:t>Fortalecimiento de sistemas de información accesibles (SIINSAN).</a:t>
            </a:r>
          </a:p>
        </p:txBody>
      </p:sp>
      <p:sp>
        <p:nvSpPr>
          <p:cNvPr id="86" name="S3Bg"/>
          <p:cNvSpPr/>
          <p:nvPr/>
        </p:nvSpPr>
        <p:spPr>
          <a:xfrm>
            <a:off x="6400000" y="5000000"/>
            <a:ext cx="4792623" cy="13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0E8E0"/>
            </a:solidFill>
          </a:ln>
          <a:effectLst>
            <a:outerShdw blurRad="30000" dist="15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88" name="S3Text"/>
          <p:cNvSpPr/>
          <p:nvPr/>
        </p:nvSpPr>
        <p:spPr>
          <a:xfrm>
            <a:off x="6786273" y="5100000"/>
            <a:ext cx="4350000" cy="10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300" dirty="0">
                <a:solidFill>
                  <a:srgbClr val="333333"/>
                </a:solidFill>
                <a:latin typeface="Helvetica" pitchFamily="2" charset="0"/>
              </a:rPr>
              <a:t>Claridad en criterios de participación e inclusión de todos los programas sociales (Indicadores) 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718EF42-0E11-A14C-B205-DACB218EDA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273" y="33337"/>
            <a:ext cx="941784" cy="1076325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53EF9E2E-77C0-0D45-B651-E6F790779DF5}"/>
              </a:ext>
            </a:extLst>
          </p:cNvPr>
          <p:cNvCxnSpPr>
            <a:cxnSpLocks/>
            <a:stCxn id="70" idx="3"/>
            <a:endCxn id="80" idx="1"/>
          </p:cNvCxnSpPr>
          <p:nvPr/>
        </p:nvCxnSpPr>
        <p:spPr>
          <a:xfrm>
            <a:off x="5381625" y="2750000"/>
            <a:ext cx="101837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05C70767-8ED2-294E-A656-7ACE5418EEE1}"/>
              </a:ext>
            </a:extLst>
          </p:cNvPr>
          <p:cNvCxnSpPr>
            <a:cxnSpLocks/>
          </p:cNvCxnSpPr>
          <p:nvPr/>
        </p:nvCxnSpPr>
        <p:spPr>
          <a:xfrm>
            <a:off x="5381625" y="4200000"/>
            <a:ext cx="101837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05250D6E-1575-F34D-8645-9FB0AC0C1271}"/>
              </a:ext>
            </a:extLst>
          </p:cNvPr>
          <p:cNvCxnSpPr>
            <a:cxnSpLocks/>
          </p:cNvCxnSpPr>
          <p:nvPr/>
        </p:nvCxnSpPr>
        <p:spPr>
          <a:xfrm>
            <a:off x="5400412" y="5650000"/>
            <a:ext cx="101837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47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HeaderBand"/>
          <p:cNvSpPr/>
          <p:nvPr/>
        </p:nvSpPr>
        <p:spPr>
          <a:xfrm>
            <a:off x="0" y="0"/>
            <a:ext cx="12192000" cy="160000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101" name="AccentDot"/>
          <p:cNvSpPr/>
          <p:nvPr/>
        </p:nvSpPr>
        <p:spPr>
          <a:xfrm>
            <a:off x="609600" y="520000"/>
            <a:ext cx="180000" cy="180000"/>
          </a:xfrm>
          <a:prstGeom prst="ellipse">
            <a:avLst/>
          </a:prstGeom>
          <a:solidFill>
            <a:srgbClr val="E97132"/>
          </a:solid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00" y="350000"/>
            <a:ext cx="10400000" cy="1050000"/>
          </a:xfrm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3200" b="1" kern="1200" dirty="0">
                <a:solidFill>
                  <a:srgbClr val="FFFFFF"/>
                </a:solidFill>
                <a:latin typeface="Helvetica" pitchFamily="2" charset="0"/>
              </a:rPr>
              <a:t>Mesa de Seguridad Alimentaria y Nutricional</a:t>
            </a:r>
          </a:p>
        </p:txBody>
      </p:sp>
      <p:sp>
        <p:nvSpPr>
          <p:cNvPr id="110" name="CompromisoBg"/>
          <p:cNvSpPr/>
          <p:nvPr/>
        </p:nvSpPr>
        <p:spPr>
          <a:xfrm>
            <a:off x="513600" y="1771564"/>
            <a:ext cx="10972800" cy="850000"/>
          </a:xfrm>
          <a:prstGeom prst="roundRect">
            <a:avLst>
              <a:gd name="adj" fmla="val 8000"/>
            </a:avLst>
          </a:prstGeom>
          <a:solidFill>
            <a:srgbClr val="156082"/>
          </a:solidFill>
          <a:ln>
            <a:noFill/>
          </a:ln>
        </p:spPr>
        <p:txBody>
          <a:bodyPr lIns="182880" tIns="91440" rIns="182880" bIns="91440" anchor="ctr">
            <a:normAutofit/>
          </a:bodyPr>
          <a:lstStyle/>
          <a:p>
            <a:pPr algn="l"/>
            <a:r>
              <a:rPr lang="es-GT" sz="1200" b="1" spc="200" dirty="0">
                <a:solidFill>
                  <a:srgbClr val="E97132"/>
                </a:solidFill>
                <a:latin typeface="Helvetica" pitchFamily="2" charset="0"/>
              </a:rPr>
              <a:t>COMPROMISO</a:t>
            </a:r>
          </a:p>
          <a:p>
            <a:pPr algn="l"/>
            <a:r>
              <a:rPr lang="es-GT" sz="1600" b="0" dirty="0">
                <a:solidFill>
                  <a:srgbClr val="FFFFFF"/>
                </a:solidFill>
                <a:latin typeface="Helvetica" pitchFamily="2" charset="0"/>
              </a:rPr>
              <a:t>Fortalecer el acceso a la información sobre programas sociales vinculados a la seguridad alimentaria y nutricional.</a:t>
            </a:r>
          </a:p>
        </p:txBody>
      </p:sp>
      <p:sp>
        <p:nvSpPr>
          <p:cNvPr id="115" name="DescLabel"/>
          <p:cNvSpPr/>
          <p:nvPr/>
        </p:nvSpPr>
        <p:spPr>
          <a:xfrm>
            <a:off x="609600" y="2900000"/>
            <a:ext cx="3200000" cy="3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rmAutofit/>
          </a:bodyPr>
          <a:lstStyle/>
          <a:p>
            <a:pPr algn="l"/>
            <a:r>
              <a:rPr lang="es-GT" sz="1200" b="1" spc="200">
                <a:solidFill>
                  <a:srgbClr val="0E2841"/>
                </a:solidFill>
                <a:latin typeface="Helvetica" pitchFamily="2" charset="0"/>
              </a:rPr>
              <a:t>DESCRIPCIÓN</a:t>
            </a:r>
          </a:p>
        </p:txBody>
      </p:sp>
      <p:sp>
        <p:nvSpPr>
          <p:cNvPr id="120" name="Card1Bg"/>
          <p:cNvSpPr/>
          <p:nvPr/>
        </p:nvSpPr>
        <p:spPr>
          <a:xfrm>
            <a:off x="609600" y="3300000"/>
            <a:ext cx="3450000" cy="19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0E4EA"/>
            </a:solidFill>
          </a:ln>
          <a:effectLst>
            <a:outerShdw blurRad="40000" dist="20000" dir="5400000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21" name="Card1Icon"/>
          <p:cNvSpPr/>
          <p:nvPr/>
        </p:nvSpPr>
        <p:spPr>
          <a:xfrm>
            <a:off x="830000" y="3450000"/>
            <a:ext cx="420000" cy="420000"/>
          </a:xfrm>
          <a:prstGeom prst="ellipse">
            <a:avLst/>
          </a:prstGeom>
          <a:solidFill>
            <a:srgbClr val="E97132">
              <a:alpha val="15000"/>
            </a:srgbClr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s-GT" sz="1800" b="1">
                <a:solidFill>
                  <a:srgbClr val="E97132"/>
                </a:solidFill>
                <a:latin typeface="Aptos"/>
              </a:rPr>
              <a:t>1</a:t>
            </a:r>
          </a:p>
        </p:txBody>
      </p:sp>
      <p:sp>
        <p:nvSpPr>
          <p:cNvPr id="122" name="Card1Text"/>
          <p:cNvSpPr/>
          <p:nvPr/>
        </p:nvSpPr>
        <p:spPr>
          <a:xfrm>
            <a:off x="830000" y="3950000"/>
            <a:ext cx="3000000" cy="11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algn="l"/>
            <a:r>
              <a:rPr lang="es-GT" sz="1400" b="1" dirty="0">
                <a:solidFill>
                  <a:srgbClr val="0E2841"/>
                </a:solidFill>
                <a:latin typeface="Helvetica" pitchFamily="2" charset="0"/>
              </a:rPr>
              <a:t>Estrategias de Comunicación</a:t>
            </a:r>
          </a:p>
          <a:p>
            <a:pPr algn="l">
              <a:spcBef>
                <a:spcPts val="400"/>
              </a:spcBef>
            </a:pPr>
            <a:r>
              <a:rPr lang="es-GT" sz="1200" dirty="0">
                <a:solidFill>
                  <a:srgbClr val="4A5568"/>
                </a:solidFill>
                <a:latin typeface="Helvetica" pitchFamily="2" charset="0"/>
              </a:rPr>
              <a:t>Informar y sensibilizar a la población sobre programas sociales mediante comunicación proactiva.</a:t>
            </a:r>
          </a:p>
        </p:txBody>
      </p:sp>
      <p:sp>
        <p:nvSpPr>
          <p:cNvPr id="130" name="Card2Bg"/>
          <p:cNvSpPr/>
          <p:nvPr/>
        </p:nvSpPr>
        <p:spPr>
          <a:xfrm>
            <a:off x="4280000" y="3300000"/>
            <a:ext cx="3450000" cy="19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0E4EA"/>
            </a:solidFill>
          </a:ln>
          <a:effectLst>
            <a:outerShdw blurRad="40000" dist="20000" dir="5400000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31" name="Card2Icon"/>
          <p:cNvSpPr/>
          <p:nvPr/>
        </p:nvSpPr>
        <p:spPr>
          <a:xfrm>
            <a:off x="4500000" y="3450000"/>
            <a:ext cx="420000" cy="420000"/>
          </a:xfrm>
          <a:prstGeom prst="ellipse">
            <a:avLst/>
          </a:prstGeom>
          <a:solidFill>
            <a:srgbClr val="156082">
              <a:alpha val="15000"/>
            </a:srgbClr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s-GT" sz="1800" b="1">
                <a:solidFill>
                  <a:srgbClr val="156082"/>
                </a:solidFill>
                <a:latin typeface="Aptos"/>
              </a:rPr>
              <a:t>2</a:t>
            </a:r>
          </a:p>
        </p:txBody>
      </p:sp>
      <p:sp>
        <p:nvSpPr>
          <p:cNvPr id="132" name="Card2Text"/>
          <p:cNvSpPr/>
          <p:nvPr/>
        </p:nvSpPr>
        <p:spPr>
          <a:xfrm>
            <a:off x="4500000" y="3950000"/>
            <a:ext cx="3000000" cy="11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algn="l"/>
            <a:r>
              <a:rPr lang="es-GT" sz="1400" b="1" dirty="0">
                <a:solidFill>
                  <a:srgbClr val="0E2841"/>
                </a:solidFill>
                <a:latin typeface="Helvetica" pitchFamily="2" charset="0"/>
              </a:rPr>
              <a:t>Sistemas de Información</a:t>
            </a:r>
          </a:p>
          <a:p>
            <a:pPr algn="l">
              <a:spcBef>
                <a:spcPts val="400"/>
              </a:spcBef>
            </a:pPr>
            <a:r>
              <a:rPr lang="es-GT" sz="1200" dirty="0">
                <a:solidFill>
                  <a:srgbClr val="4A5568"/>
                </a:solidFill>
                <a:latin typeface="Helvetica" pitchFamily="2" charset="0"/>
              </a:rPr>
              <a:t>Fortalecimiento de sistemas de información accesibles para la población.</a:t>
            </a:r>
          </a:p>
        </p:txBody>
      </p:sp>
      <p:sp>
        <p:nvSpPr>
          <p:cNvPr id="140" name="Card3Bg"/>
          <p:cNvSpPr/>
          <p:nvPr/>
        </p:nvSpPr>
        <p:spPr>
          <a:xfrm>
            <a:off x="7950000" y="3300000"/>
            <a:ext cx="3450000" cy="19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0E4EA"/>
            </a:solidFill>
          </a:ln>
          <a:effectLst>
            <a:outerShdw blurRad="40000" dist="20000" dir="5400000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141" name="Card3Icon"/>
          <p:cNvSpPr/>
          <p:nvPr/>
        </p:nvSpPr>
        <p:spPr>
          <a:xfrm>
            <a:off x="8170000" y="3450000"/>
            <a:ext cx="420000" cy="420000"/>
          </a:xfrm>
          <a:prstGeom prst="ellipse">
            <a:avLst/>
          </a:prstGeom>
          <a:solidFill>
            <a:srgbClr val="196B24">
              <a:alpha val="15000"/>
            </a:srgbClr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s-GT" sz="1800" b="1" dirty="0">
                <a:solidFill>
                  <a:srgbClr val="196B24"/>
                </a:solidFill>
                <a:latin typeface="Aptos"/>
              </a:rPr>
              <a:t>3</a:t>
            </a:r>
          </a:p>
        </p:txBody>
      </p:sp>
      <p:sp>
        <p:nvSpPr>
          <p:cNvPr id="142" name="Card3Text"/>
          <p:cNvSpPr/>
          <p:nvPr/>
        </p:nvSpPr>
        <p:spPr>
          <a:xfrm>
            <a:off x="8170000" y="3896564"/>
            <a:ext cx="3000000" cy="11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algn="l"/>
            <a:r>
              <a:rPr lang="es-GT" sz="1400" b="1" dirty="0">
                <a:solidFill>
                  <a:srgbClr val="0E2841"/>
                </a:solidFill>
                <a:latin typeface="Helvetica" pitchFamily="2" charset="0"/>
              </a:rPr>
              <a:t>Acceso público a la información</a:t>
            </a:r>
          </a:p>
          <a:p>
            <a:pPr>
              <a:spcBef>
                <a:spcPts val="400"/>
              </a:spcBef>
            </a:pPr>
            <a:r>
              <a:rPr lang="es-MX" sz="1200" dirty="0">
                <a:solidFill>
                  <a:srgbClr val="4A5568"/>
                </a:solidFill>
                <a:latin typeface="Helvetica" pitchFamily="2" charset="0"/>
              </a:rPr>
              <a:t>Claridad en criterios de participación e inclusión de todos los programas sociales. </a:t>
            </a:r>
            <a:endParaRPr lang="es-GT" sz="1200" dirty="0">
              <a:solidFill>
                <a:srgbClr val="4A5568"/>
              </a:solidFill>
              <a:latin typeface="Helvetica" pitchFamily="2" charset="0"/>
            </a:endParaRPr>
          </a:p>
        </p:txBody>
      </p:sp>
      <p:cxnSp>
        <p:nvCxnSpPr>
          <p:cNvPr id="150" name="Arrow1"/>
          <p:cNvCxnSpPr/>
          <p:nvPr/>
        </p:nvCxnSpPr>
        <p:spPr>
          <a:xfrm>
            <a:off x="4059600" y="4250000"/>
            <a:ext cx="220400" cy="0"/>
          </a:xfrm>
          <a:prstGeom prst="straightConnector1">
            <a:avLst/>
          </a:prstGeom>
          <a:ln w="19050">
            <a:solidFill>
              <a:srgbClr val="156082"/>
            </a:solidFill>
            <a:tailEnd type="triangle" w="med" len="med"/>
          </a:ln>
        </p:spPr>
      </p:cxnSp>
      <p:cxnSp>
        <p:nvCxnSpPr>
          <p:cNvPr id="151" name="Arrow2"/>
          <p:cNvCxnSpPr/>
          <p:nvPr/>
        </p:nvCxnSpPr>
        <p:spPr>
          <a:xfrm>
            <a:off x="7730000" y="4250000"/>
            <a:ext cx="220000" cy="0"/>
          </a:xfrm>
          <a:prstGeom prst="straightConnector1">
            <a:avLst/>
          </a:prstGeom>
          <a:ln w="19050">
            <a:solidFill>
              <a:srgbClr val="156082"/>
            </a:solidFill>
            <a:tailEnd type="triangle" w="med" len="med"/>
          </a:ln>
        </p:spPr>
      </p:cxnSp>
      <p:sp>
        <p:nvSpPr>
          <p:cNvPr id="160" name="FooterBand"/>
          <p:cNvSpPr/>
          <p:nvPr/>
        </p:nvSpPr>
        <p:spPr>
          <a:xfrm>
            <a:off x="609600" y="5388930"/>
            <a:ext cx="10972800" cy="850000"/>
          </a:xfrm>
          <a:prstGeom prst="roundRect">
            <a:avLst>
              <a:gd name="adj" fmla="val 8000"/>
            </a:avLst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161" name="LideraText"/>
          <p:cNvSpPr/>
          <p:nvPr/>
        </p:nvSpPr>
        <p:spPr>
          <a:xfrm>
            <a:off x="850000" y="5510000"/>
            <a:ext cx="2800000" cy="3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 algn="l"/>
            <a:r>
              <a:rPr lang="es-GT" sz="1100" b="1" spc="150" dirty="0">
                <a:solidFill>
                  <a:srgbClr val="E97132"/>
                </a:solidFill>
                <a:latin typeface="Helvetica" pitchFamily="2" charset="0"/>
              </a:rPr>
              <a:t>LIDERA</a:t>
            </a:r>
          </a:p>
          <a:p>
            <a:pPr algn="l"/>
            <a:r>
              <a:rPr lang="es-GT" sz="1800" b="1" dirty="0">
                <a:solidFill>
                  <a:srgbClr val="FFFFFF"/>
                </a:solidFill>
                <a:latin typeface="Helvetica" pitchFamily="2" charset="0"/>
              </a:rPr>
              <a:t>SESAN</a:t>
            </a:r>
          </a:p>
        </p:txBody>
      </p:sp>
      <p:cxnSp>
        <p:nvCxnSpPr>
          <p:cNvPr id="162" name="FooterSep"/>
          <p:cNvCxnSpPr/>
          <p:nvPr/>
        </p:nvCxnSpPr>
        <p:spPr>
          <a:xfrm>
            <a:off x="3800000" y="5510000"/>
            <a:ext cx="0" cy="700000"/>
          </a:xfrm>
          <a:prstGeom prst="line">
            <a:avLst/>
          </a:prstGeom>
          <a:ln w="12700">
            <a:solidFill>
              <a:srgbClr val="FFFFFF">
                <a:alpha val="30000"/>
              </a:srgbClr>
            </a:solidFill>
          </a:ln>
        </p:spPr>
      </p:cxnSp>
      <p:sp>
        <p:nvSpPr>
          <p:cNvPr id="163" name="InstText"/>
          <p:cNvSpPr/>
          <p:nvPr/>
        </p:nvSpPr>
        <p:spPr>
          <a:xfrm>
            <a:off x="4050000" y="5510000"/>
            <a:ext cx="7300000" cy="3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 lnSpcReduction="10000"/>
          </a:bodyPr>
          <a:lstStyle/>
          <a:p>
            <a:pPr algn="l"/>
            <a:r>
              <a:rPr lang="es-GT" sz="1100" b="1" spc="150" dirty="0">
                <a:solidFill>
                  <a:srgbClr val="E97132"/>
                </a:solidFill>
                <a:latin typeface="Helvetica" pitchFamily="2" charset="0"/>
              </a:rPr>
              <a:t>INSTITUCIONES CLAVE</a:t>
            </a:r>
          </a:p>
          <a:p>
            <a:pPr algn="l"/>
            <a:r>
              <a:rPr lang="es-GT" sz="1400" dirty="0">
                <a:solidFill>
                  <a:srgbClr val="FFFFFF"/>
                </a:solidFill>
                <a:latin typeface="Helvetica" pitchFamily="2" charset="0"/>
              </a:rPr>
              <a:t>MINEDUC  ·  MAGA  ·  MSPAS  ·  SESAN  ·  MICIVI (TGW)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15C048B1-445A-0C48-8296-B46FB15990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273" y="33337"/>
            <a:ext cx="941784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83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HeaderBand"/>
          <p:cNvSpPr/>
          <p:nvPr/>
        </p:nvSpPr>
        <p:spPr>
          <a:xfrm>
            <a:off x="0" y="0"/>
            <a:ext cx="12192000" cy="1200000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51" name="AccentDot"/>
          <p:cNvSpPr/>
          <p:nvPr/>
        </p:nvSpPr>
        <p:spPr>
          <a:xfrm>
            <a:off x="609600" y="370000"/>
            <a:ext cx="160000" cy="160000"/>
          </a:xfrm>
          <a:prstGeom prst="ellipse">
            <a:avLst/>
          </a:prstGeom>
          <a:solidFill>
            <a:srgbClr val="E97132"/>
          </a:solid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000" y="250000"/>
            <a:ext cx="10700000" cy="750000"/>
          </a:xfrm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2800" b="1" dirty="0">
                <a:solidFill>
                  <a:srgbClr val="FFFFFF"/>
                </a:solidFill>
                <a:latin typeface="Helvetica" pitchFamily="2" charset="0"/>
              </a:rPr>
              <a:t>Mesa de Seguridad Alimentaria y Nutricional</a:t>
            </a:r>
          </a:p>
        </p:txBody>
      </p:sp>
      <p:sp>
        <p:nvSpPr>
          <p:cNvPr id="60" name="Card1Bg"/>
          <p:cNvSpPr/>
          <p:nvPr/>
        </p:nvSpPr>
        <p:spPr>
          <a:xfrm>
            <a:off x="597200" y="1311885"/>
            <a:ext cx="10972800" cy="150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0E4EA"/>
            </a:solidFill>
          </a:ln>
          <a:effectLst>
            <a:outerShdw blurRad="35000" dist="18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61" name="Card1Accent"/>
          <p:cNvSpPr/>
          <p:nvPr/>
        </p:nvSpPr>
        <p:spPr>
          <a:xfrm>
            <a:off x="609600" y="1450000"/>
            <a:ext cx="80000" cy="1950000"/>
          </a:xfrm>
          <a:prstGeom prst="roundRect">
            <a:avLst>
              <a:gd name="adj" fmla="val 50000"/>
            </a:avLst>
          </a:prstGeom>
          <a:solidFill>
            <a:srgbClr val="E97132"/>
          </a:solid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62" name="Card1Num"/>
          <p:cNvSpPr/>
          <p:nvPr/>
        </p:nvSpPr>
        <p:spPr>
          <a:xfrm>
            <a:off x="900000" y="1580000"/>
            <a:ext cx="440000" cy="440000"/>
          </a:xfrm>
          <a:prstGeom prst="ellipse">
            <a:avLst/>
          </a:prstGeom>
          <a:solidFill>
            <a:srgbClr val="E97132">
              <a:alpha val="15000"/>
            </a:srgbClr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s-GT" sz="2000" b="1">
                <a:solidFill>
                  <a:srgbClr val="E97132"/>
                </a:solidFill>
                <a:latin typeface="Aptos"/>
              </a:rPr>
              <a:t>1</a:t>
            </a:r>
          </a:p>
        </p:txBody>
      </p:sp>
      <p:sp>
        <p:nvSpPr>
          <p:cNvPr id="63" name="Card1Label"/>
          <p:cNvSpPr/>
          <p:nvPr/>
        </p:nvSpPr>
        <p:spPr>
          <a:xfrm>
            <a:off x="1500000" y="1560000"/>
            <a:ext cx="2000000" cy="3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200" b="1" spc="200" dirty="0">
                <a:solidFill>
                  <a:srgbClr val="E97132"/>
                </a:solidFill>
                <a:latin typeface="Helvetica" pitchFamily="2" charset="0"/>
              </a:rPr>
              <a:t>HITO </a:t>
            </a:r>
          </a:p>
        </p:txBody>
      </p:sp>
      <p:sp>
        <p:nvSpPr>
          <p:cNvPr id="64" name="Card1Text"/>
          <p:cNvSpPr/>
          <p:nvPr/>
        </p:nvSpPr>
        <p:spPr>
          <a:xfrm>
            <a:off x="1500000" y="1920000"/>
            <a:ext cx="9800000" cy="12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algn="l"/>
            <a:r>
              <a:rPr lang="es-GT" sz="1600" b="1" dirty="0">
                <a:solidFill>
                  <a:srgbClr val="0E2841"/>
                </a:solidFill>
                <a:latin typeface="Helvetica" pitchFamily="2" charset="0"/>
              </a:rPr>
              <a:t>Diseño y socialización de la Estrategia Nacional de Sensibilización</a:t>
            </a:r>
            <a:r>
              <a:rPr lang="es-GT" sz="1600" dirty="0">
                <a:solidFill>
                  <a:srgbClr val="4A5568"/>
                </a:solidFill>
                <a:latin typeface="Helvetica" pitchFamily="2" charset="0"/>
              </a:rPr>
              <a:t> sobre la importancia de la alimentación preparada y servida en el centro educativo, en el marco del Programa de Alimentación Escolar.</a:t>
            </a:r>
          </a:p>
          <a:p>
            <a:pPr algn="l"/>
            <a:r>
              <a:rPr lang="es-GT" sz="1600" dirty="0">
                <a:solidFill>
                  <a:srgbClr val="4A5568"/>
                </a:solidFill>
                <a:latin typeface="Helvetica" pitchFamily="2" charset="0"/>
              </a:rPr>
              <a:t>(Digefoce en coordinación con </a:t>
            </a:r>
            <a:r>
              <a:rPr lang="es-GT" sz="1600" dirty="0" err="1">
                <a:solidFill>
                  <a:srgbClr val="4A5568"/>
                </a:solidFill>
                <a:latin typeface="Helvetica" pitchFamily="2" charset="0"/>
              </a:rPr>
              <a:t>Dicoms</a:t>
            </a:r>
            <a:r>
              <a:rPr lang="es-GT" sz="1600" dirty="0">
                <a:solidFill>
                  <a:srgbClr val="4A5568"/>
                </a:solidFill>
                <a:latin typeface="Helvetica" pitchFamily="2" charset="0"/>
              </a:rPr>
              <a:t>)</a:t>
            </a:r>
          </a:p>
        </p:txBody>
      </p:sp>
      <p:sp>
        <p:nvSpPr>
          <p:cNvPr id="70" name="Card2Bg"/>
          <p:cNvSpPr/>
          <p:nvPr/>
        </p:nvSpPr>
        <p:spPr>
          <a:xfrm>
            <a:off x="900000" y="3240222"/>
            <a:ext cx="10972800" cy="125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0E4EA"/>
            </a:solidFill>
          </a:ln>
          <a:effectLst>
            <a:outerShdw blurRad="35000" dist="18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71" name="Card2Accent"/>
          <p:cNvSpPr/>
          <p:nvPr/>
        </p:nvSpPr>
        <p:spPr>
          <a:xfrm>
            <a:off x="609600" y="3600000"/>
            <a:ext cx="80000" cy="1250000"/>
          </a:xfrm>
          <a:prstGeom prst="roundRect">
            <a:avLst>
              <a:gd name="adj" fmla="val 50000"/>
            </a:avLst>
          </a:prstGeom>
          <a:solidFill>
            <a:srgbClr val="156082"/>
          </a:solidFill>
          <a:ln>
            <a:noFill/>
          </a:ln>
        </p:spPr>
        <p:txBody>
          <a:bodyPr/>
          <a:lstStyle/>
          <a:p>
            <a:endParaRPr lang="es-GT"/>
          </a:p>
        </p:txBody>
      </p:sp>
      <p:sp>
        <p:nvSpPr>
          <p:cNvPr id="72" name="Card2Num"/>
          <p:cNvSpPr/>
          <p:nvPr/>
        </p:nvSpPr>
        <p:spPr>
          <a:xfrm>
            <a:off x="900000" y="3700000"/>
            <a:ext cx="440000" cy="440000"/>
          </a:xfrm>
          <a:prstGeom prst="ellipse">
            <a:avLst/>
          </a:prstGeom>
          <a:solidFill>
            <a:srgbClr val="156082">
              <a:alpha val="15000"/>
            </a:srgbClr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s-GT" sz="2000" b="1">
                <a:solidFill>
                  <a:srgbClr val="156082"/>
                </a:solidFill>
                <a:latin typeface="Aptos"/>
              </a:rPr>
              <a:t>2</a:t>
            </a:r>
          </a:p>
        </p:txBody>
      </p:sp>
      <p:sp>
        <p:nvSpPr>
          <p:cNvPr id="73" name="Card2Label"/>
          <p:cNvSpPr/>
          <p:nvPr/>
        </p:nvSpPr>
        <p:spPr>
          <a:xfrm>
            <a:off x="1500000" y="3539900"/>
            <a:ext cx="3500000" cy="3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200" b="1" spc="200" dirty="0">
                <a:solidFill>
                  <a:srgbClr val="156082"/>
                </a:solidFill>
                <a:latin typeface="Helvetica" pitchFamily="2" charset="0"/>
              </a:rPr>
              <a:t>RESULTADO ESPERADO</a:t>
            </a:r>
          </a:p>
        </p:txBody>
      </p:sp>
      <p:sp>
        <p:nvSpPr>
          <p:cNvPr id="74" name="Card2Text"/>
          <p:cNvSpPr/>
          <p:nvPr/>
        </p:nvSpPr>
        <p:spPr>
          <a:xfrm>
            <a:off x="1492000" y="3900000"/>
            <a:ext cx="9800000" cy="6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r>
              <a:rPr lang="es-MX" sz="1500" dirty="0">
                <a:solidFill>
                  <a:srgbClr val="4A5568"/>
                </a:solidFill>
                <a:latin typeface="Helvetica" pitchFamily="2" charset="0"/>
              </a:rPr>
              <a:t>Estrategia Nacional de Sensibilización diseñada, validada y socializada con la comunidad educativa, logrando una amplia difusión de mensajes sobre la importancia de la alimentación preparada y servida en los centros educativos.</a:t>
            </a:r>
            <a:endParaRPr lang="es-GT" sz="1500" dirty="0">
              <a:solidFill>
                <a:srgbClr val="4A5568"/>
              </a:solidFill>
              <a:latin typeface="Helvetica" pitchFamily="2" charset="0"/>
            </a:endParaRPr>
          </a:p>
        </p:txBody>
      </p:sp>
      <p:sp>
        <p:nvSpPr>
          <p:cNvPr id="80" name="Card3Bg"/>
          <p:cNvSpPr/>
          <p:nvPr/>
        </p:nvSpPr>
        <p:spPr>
          <a:xfrm>
            <a:off x="609600" y="5050000"/>
            <a:ext cx="10972800" cy="1450000"/>
          </a:xfrm>
          <a:prstGeom prst="roundRect">
            <a:avLst>
              <a:gd name="adj" fmla="val 5000"/>
            </a:avLst>
          </a:prstGeom>
          <a:solidFill>
            <a:srgbClr val="0E2841"/>
          </a:solidFill>
          <a:ln>
            <a:noFill/>
          </a:ln>
          <a:effectLst>
            <a:outerShdw blurRad="35000" dist="18000" dir="5400000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GT"/>
          </a:p>
        </p:txBody>
      </p:sp>
      <p:sp>
        <p:nvSpPr>
          <p:cNvPr id="81" name="Card3Num"/>
          <p:cNvSpPr/>
          <p:nvPr/>
        </p:nvSpPr>
        <p:spPr>
          <a:xfrm>
            <a:off x="900000" y="5150000"/>
            <a:ext cx="440000" cy="440000"/>
          </a:xfrm>
          <a:prstGeom prst="ellipse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s-GT" sz="2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82" name="Card3Label"/>
          <p:cNvSpPr/>
          <p:nvPr/>
        </p:nvSpPr>
        <p:spPr>
          <a:xfrm>
            <a:off x="1500000" y="5150000"/>
            <a:ext cx="4000000" cy="35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l"/>
            <a:r>
              <a:rPr lang="es-GT" sz="1200" b="1" spc="200">
                <a:solidFill>
                  <a:srgbClr val="E97132"/>
                </a:solidFill>
                <a:latin typeface="Helvetica" pitchFamily="2" charset="0"/>
              </a:rPr>
              <a:t>ACTORES INVOLUCRADOS</a:t>
            </a:r>
          </a:p>
        </p:txBody>
      </p:sp>
      <p:sp>
        <p:nvSpPr>
          <p:cNvPr id="83" name="Card3GobText"/>
          <p:cNvSpPr/>
          <p:nvPr/>
        </p:nvSpPr>
        <p:spPr>
          <a:xfrm>
            <a:off x="1500000" y="5500000"/>
            <a:ext cx="9800000" cy="4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algn="l"/>
            <a:r>
              <a:rPr lang="es-GT" sz="1400" b="1" dirty="0">
                <a:solidFill>
                  <a:srgbClr val="FFFFFF"/>
                </a:solidFill>
                <a:latin typeface="Helvetica" pitchFamily="2" charset="0"/>
              </a:rPr>
              <a:t>Gobierno:  </a:t>
            </a:r>
            <a:r>
              <a:rPr lang="es-GT" sz="1400" dirty="0">
                <a:solidFill>
                  <a:srgbClr val="CADCFC"/>
                </a:solidFill>
                <a:latin typeface="Helvetica" pitchFamily="2" charset="0"/>
              </a:rPr>
              <a:t>MINEDUC  ·  MAGA  ·  MSPAS  ·  SESAN  ·</a:t>
            </a:r>
          </a:p>
          <a:p>
            <a:pPr algn="l">
              <a:spcBef>
                <a:spcPts val="300"/>
              </a:spcBef>
            </a:pPr>
            <a:r>
              <a:rPr lang="es-GT" sz="1400" b="1" dirty="0">
                <a:solidFill>
                  <a:srgbClr val="FFFFFF"/>
                </a:solidFill>
                <a:latin typeface="Helvetica" pitchFamily="2" charset="0"/>
              </a:rPr>
              <a:t>Acompañamiento:  </a:t>
            </a:r>
            <a:r>
              <a:rPr lang="es-GT" sz="1400" dirty="0">
                <a:solidFill>
                  <a:srgbClr val="CADCFC"/>
                </a:solidFill>
                <a:latin typeface="Helvetica" pitchFamily="2" charset="0"/>
              </a:rPr>
              <a:t>CIV – TGW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44049A34-6F77-4A4A-B78D-3D85E96949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273" y="33337"/>
            <a:ext cx="941784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03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53164B-94C8-040F-EE53-3FE04735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7200" b="1" dirty="0" err="1">
                <a:latin typeface="Helvetica" pitchFamily="2" charset="0"/>
              </a:rPr>
              <a:t>Avances</a:t>
            </a:r>
            <a:endParaRPr lang="en-US" sz="7200" dirty="0">
              <a:latin typeface="Helvetica" pitchFamily="2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6ABFD28F-2630-FB64-51CF-591388D9A6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511514"/>
              </p:ext>
            </p:extLst>
          </p:nvPr>
        </p:nvGraphicFramePr>
        <p:xfrm>
          <a:off x="5108535" y="1070800"/>
          <a:ext cx="630793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738CAF8B-1041-1E45-974B-0CA9281713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499" y="906"/>
            <a:ext cx="980083" cy="112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97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599</TotalTime>
  <Words>313</Words>
  <Application>Microsoft Office PowerPoint</Application>
  <PresentationFormat>Panorámica</PresentationFormat>
  <Paragraphs>43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Alegreya Sans Black</vt:lpstr>
      <vt:lpstr>Aptos</vt:lpstr>
      <vt:lpstr>Aptos Display</vt:lpstr>
      <vt:lpstr>Arial</vt:lpstr>
      <vt:lpstr>Helvetica</vt:lpstr>
      <vt:lpstr>office theme</vt:lpstr>
      <vt:lpstr>Presentación de PowerPoint</vt:lpstr>
      <vt:lpstr>  7mo. PLAN DE ACCIÓN NACIONAL DE GOBIERNO ABIERTO Y ELECTRÓNICO 2026-2027  DIRECCIÓN GENERAL DE FORTALECIMIENTO DE LA COMUNIDAD EDUCATIVA  Y  DIRECCIÓN DE COMUNICACIÓN SOCIAL  </vt:lpstr>
      <vt:lpstr>Eje 1: Seguridad Alimentaria y Nutricional</vt:lpstr>
      <vt:lpstr>Mesa de Seguridad Alimentaria y Nutricional</vt:lpstr>
      <vt:lpstr>Mesa de Seguridad Alimentaria y Nutricional</vt:lpstr>
      <vt:lpstr>Avances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Monica Taylor</cp:lastModifiedBy>
  <cp:revision>143</cp:revision>
  <dcterms:created xsi:type="dcterms:W3CDTF">2026-05-04T17:13:15Z</dcterms:created>
  <dcterms:modified xsi:type="dcterms:W3CDTF">2026-06-08T15:38:43Z</dcterms:modified>
</cp:coreProperties>
</file>