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ink/ink2.xml" ContentType="application/inkml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8" r:id="rId3"/>
    <p:sldId id="259" r:id="rId4"/>
    <p:sldId id="260" r:id="rId5"/>
    <p:sldId id="265" r:id="rId6"/>
    <p:sldId id="266" r:id="rId7"/>
    <p:sldId id="270" r:id="rId8"/>
    <p:sldId id="267" r:id="rId9"/>
    <p:sldId id="268" r:id="rId10"/>
    <p:sldId id="269" r:id="rId11"/>
    <p:sldId id="261" r:id="rId12"/>
    <p:sldId id="264" r:id="rId1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idm1XyGtOMcyC2hJXXWkPJM4Zv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7T14:03:52.93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7T14:03:52.93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>
          <a:extLst>
            <a:ext uri="{FF2B5EF4-FFF2-40B4-BE49-F238E27FC236}">
              <a16:creationId xmlns:a16="http://schemas.microsoft.com/office/drawing/2014/main" id="{970F3191-0128-2387-6B68-022DAC7986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>
            <a:extLst>
              <a:ext uri="{FF2B5EF4-FFF2-40B4-BE49-F238E27FC236}">
                <a16:creationId xmlns:a16="http://schemas.microsoft.com/office/drawing/2014/main" id="{9C2765AA-67C7-D664-08DF-83DBE7C676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5:notes">
            <a:extLst>
              <a:ext uri="{FF2B5EF4-FFF2-40B4-BE49-F238E27FC236}">
                <a16:creationId xmlns:a16="http://schemas.microsoft.com/office/drawing/2014/main" id="{BBC359E1-446F-DBE3-66FF-78B0E0F8674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076165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>
          <a:extLst>
            <a:ext uri="{FF2B5EF4-FFF2-40B4-BE49-F238E27FC236}">
              <a16:creationId xmlns:a16="http://schemas.microsoft.com/office/drawing/2014/main" id="{E5267FF5-5AF4-E2FA-0AC2-BBBCF96B1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>
            <a:extLst>
              <a:ext uri="{FF2B5EF4-FFF2-40B4-BE49-F238E27FC236}">
                <a16:creationId xmlns:a16="http://schemas.microsoft.com/office/drawing/2014/main" id="{DE0B88FB-BF66-565B-C18A-64B0FBFD865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5:notes">
            <a:extLst>
              <a:ext uri="{FF2B5EF4-FFF2-40B4-BE49-F238E27FC236}">
                <a16:creationId xmlns:a16="http://schemas.microsoft.com/office/drawing/2014/main" id="{EF16E996-0E05-3EFF-9E2B-9E75EFA6E57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588105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>
          <a:extLst>
            <a:ext uri="{FF2B5EF4-FFF2-40B4-BE49-F238E27FC236}">
              <a16:creationId xmlns:a16="http://schemas.microsoft.com/office/drawing/2014/main" id="{9CBC1782-CAF0-7E47-8CC5-5DD1092A4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7:notes">
            <a:extLst>
              <a:ext uri="{FF2B5EF4-FFF2-40B4-BE49-F238E27FC236}">
                <a16:creationId xmlns:a16="http://schemas.microsoft.com/office/drawing/2014/main" id="{9658E4E8-2AE0-9166-C3E0-FA155CA7D12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7:notes">
            <a:extLst>
              <a:ext uri="{FF2B5EF4-FFF2-40B4-BE49-F238E27FC236}">
                <a16:creationId xmlns:a16="http://schemas.microsoft.com/office/drawing/2014/main" id="{C4806339-DF65-A83F-FD7B-4B794BD698B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028509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>
          <a:extLst>
            <a:ext uri="{FF2B5EF4-FFF2-40B4-BE49-F238E27FC236}">
              <a16:creationId xmlns:a16="http://schemas.microsoft.com/office/drawing/2014/main" id="{C08DFA39-1433-AC39-9DA9-B00C2AD5E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>
            <a:extLst>
              <a:ext uri="{FF2B5EF4-FFF2-40B4-BE49-F238E27FC236}">
                <a16:creationId xmlns:a16="http://schemas.microsoft.com/office/drawing/2014/main" id="{CA739310-F78B-FFC7-D985-8878D54C57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5:notes">
            <a:extLst>
              <a:ext uri="{FF2B5EF4-FFF2-40B4-BE49-F238E27FC236}">
                <a16:creationId xmlns:a16="http://schemas.microsoft.com/office/drawing/2014/main" id="{B09865F9-DC7D-7A9E-6F00-E51F60CEDD8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652753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>
          <a:extLst>
            <a:ext uri="{FF2B5EF4-FFF2-40B4-BE49-F238E27FC236}">
              <a16:creationId xmlns:a16="http://schemas.microsoft.com/office/drawing/2014/main" id="{0DDF54DF-B50E-5A71-3537-2EA865378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>
            <a:extLst>
              <a:ext uri="{FF2B5EF4-FFF2-40B4-BE49-F238E27FC236}">
                <a16:creationId xmlns:a16="http://schemas.microsoft.com/office/drawing/2014/main" id="{3FDD112B-A4E1-9D3F-0133-AC92F3D7A7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5:notes">
            <a:extLst>
              <a:ext uri="{FF2B5EF4-FFF2-40B4-BE49-F238E27FC236}">
                <a16:creationId xmlns:a16="http://schemas.microsoft.com/office/drawing/2014/main" id="{6884DCAC-AAD5-8C4F-450D-1FBD09D4D7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92642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>
          <a:extLst>
            <a:ext uri="{FF2B5EF4-FFF2-40B4-BE49-F238E27FC236}">
              <a16:creationId xmlns:a16="http://schemas.microsoft.com/office/drawing/2014/main" id="{3D518DA0-6097-2164-BF90-8CFA04E200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>
            <a:extLst>
              <a:ext uri="{FF2B5EF4-FFF2-40B4-BE49-F238E27FC236}">
                <a16:creationId xmlns:a16="http://schemas.microsoft.com/office/drawing/2014/main" id="{F010B6C9-58BD-C18A-F9A6-A7D1ECE1999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p5:notes">
            <a:extLst>
              <a:ext uri="{FF2B5EF4-FFF2-40B4-BE49-F238E27FC236}">
                <a16:creationId xmlns:a16="http://schemas.microsoft.com/office/drawing/2014/main" id="{11124EB4-10AA-C887-22DE-DDA5DDD5CB5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407728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/>
          <p:nvPr/>
        </p:nvSpPr>
        <p:spPr>
          <a:xfrm>
            <a:off x="-57665" y="-74140"/>
            <a:ext cx="12307330" cy="7006281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13"/>
          <p:cNvPicPr preferRelativeResize="0"/>
          <p:nvPr/>
        </p:nvPicPr>
        <p:blipFill rotWithShape="1">
          <a:blip r:embed="rId2">
            <a:alphaModFix/>
          </a:blip>
          <a:srcRect t="7812" b="7811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F2A52">
              <a:alpha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13"/>
          <p:cNvSpPr txBox="1">
            <a:spLocks noGrp="1"/>
          </p:cNvSpPr>
          <p:nvPr>
            <p:ph type="ctrTitle"/>
          </p:nvPr>
        </p:nvSpPr>
        <p:spPr>
          <a:xfrm>
            <a:off x="1524000" y="2439194"/>
            <a:ext cx="9144000" cy="1681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3"/>
          <p:cNvSpPr txBox="1">
            <a:spLocks noGrp="1"/>
          </p:cNvSpPr>
          <p:nvPr>
            <p:ph type="subTitle" idx="1"/>
          </p:nvPr>
        </p:nvSpPr>
        <p:spPr>
          <a:xfrm>
            <a:off x="1524000" y="4358879"/>
            <a:ext cx="9144000" cy="8794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5" name="Google Shape;25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1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pic>
        <p:nvPicPr>
          <p:cNvPr id="28" name="Google Shape;2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71319" y="136525"/>
            <a:ext cx="2449362" cy="22076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14"/>
          <p:cNvPicPr preferRelativeResize="0"/>
          <p:nvPr/>
        </p:nvPicPr>
        <p:blipFill rotWithShape="1">
          <a:blip r:embed="rId2">
            <a:alphaModFix/>
          </a:blip>
          <a:srcRect l="50000" t="7812" r="27499" b="7811"/>
          <a:stretch/>
        </p:blipFill>
        <p:spPr>
          <a:xfrm>
            <a:off x="9448798" y="0"/>
            <a:ext cx="274320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14"/>
          <p:cNvSpPr/>
          <p:nvPr/>
        </p:nvSpPr>
        <p:spPr>
          <a:xfrm>
            <a:off x="9448798" y="0"/>
            <a:ext cx="2743201" cy="6858000"/>
          </a:xfrm>
          <a:prstGeom prst="rect">
            <a:avLst/>
          </a:prstGeom>
          <a:solidFill>
            <a:srgbClr val="1F2A52">
              <a:alpha val="6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77724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77724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8381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1257296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4"/>
          <p:cNvSpPr txBox="1">
            <a:spLocks noGrp="1"/>
          </p:cNvSpPr>
          <p:nvPr>
            <p:ph type="sldNum" idx="12"/>
          </p:nvPr>
        </p:nvSpPr>
        <p:spPr>
          <a:xfrm>
            <a:off x="7772403" y="6356350"/>
            <a:ext cx="8381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pic>
        <p:nvPicPr>
          <p:cNvPr id="37" name="Google Shape;37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95717" y="4513803"/>
            <a:ext cx="2449362" cy="2207672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14"/>
          <p:cNvSpPr/>
          <p:nvPr/>
        </p:nvSpPr>
        <p:spPr>
          <a:xfrm rot="-5400000">
            <a:off x="-1108927" y="5673731"/>
            <a:ext cx="2260539" cy="108000"/>
          </a:xfrm>
          <a:prstGeom prst="rect">
            <a:avLst/>
          </a:prstGeom>
          <a:solidFill>
            <a:srgbClr val="23B2E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14"/>
          <p:cNvSpPr/>
          <p:nvPr/>
        </p:nvSpPr>
        <p:spPr>
          <a:xfrm rot="-5400000">
            <a:off x="-1147118" y="3375000"/>
            <a:ext cx="2336922" cy="10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14"/>
          <p:cNvSpPr/>
          <p:nvPr/>
        </p:nvSpPr>
        <p:spPr>
          <a:xfrm rot="-5400000">
            <a:off x="-1108927" y="1076269"/>
            <a:ext cx="2260539" cy="108000"/>
          </a:xfrm>
          <a:prstGeom prst="rect">
            <a:avLst/>
          </a:prstGeom>
          <a:solidFill>
            <a:srgbClr val="23B2E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5"/>
          <p:cNvSpPr/>
          <p:nvPr/>
        </p:nvSpPr>
        <p:spPr>
          <a:xfrm>
            <a:off x="3093503" y="408189"/>
            <a:ext cx="9098498" cy="314290"/>
          </a:xfrm>
          <a:prstGeom prst="rect">
            <a:avLst/>
          </a:prstGeom>
          <a:solidFill>
            <a:srgbClr val="1F2A5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15"/>
          <p:cNvSpPr txBox="1">
            <a:spLocks noGrp="1"/>
          </p:cNvSpPr>
          <p:nvPr>
            <p:ph type="title"/>
          </p:nvPr>
        </p:nvSpPr>
        <p:spPr>
          <a:xfrm>
            <a:off x="831850" y="1353215"/>
            <a:ext cx="10515600" cy="1688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body" idx="1"/>
          </p:nvPr>
        </p:nvSpPr>
        <p:spPr>
          <a:xfrm>
            <a:off x="831850" y="3160644"/>
            <a:ext cx="10515600" cy="2566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15"/>
          <p:cNvSpPr txBox="1">
            <a:spLocks noGrp="1"/>
          </p:cNvSpPr>
          <p:nvPr>
            <p:ph type="dt" idx="10"/>
          </p:nvPr>
        </p:nvSpPr>
        <p:spPr>
          <a:xfrm>
            <a:off x="838200" y="592754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5"/>
          <p:cNvSpPr txBox="1">
            <a:spLocks noGrp="1"/>
          </p:cNvSpPr>
          <p:nvPr>
            <p:ph type="ftr" idx="11"/>
          </p:nvPr>
        </p:nvSpPr>
        <p:spPr>
          <a:xfrm>
            <a:off x="4038600" y="5927541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sldNum" idx="12"/>
          </p:nvPr>
        </p:nvSpPr>
        <p:spPr>
          <a:xfrm>
            <a:off x="8610600" y="592754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  <p:sp>
        <p:nvSpPr>
          <p:cNvPr id="48" name="Google Shape;48;p15"/>
          <p:cNvSpPr/>
          <p:nvPr/>
        </p:nvSpPr>
        <p:spPr>
          <a:xfrm>
            <a:off x="0" y="408189"/>
            <a:ext cx="210694" cy="314290"/>
          </a:xfrm>
          <a:prstGeom prst="rect">
            <a:avLst/>
          </a:prstGeom>
          <a:solidFill>
            <a:srgbClr val="1F2A5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" name="Google Shape;49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0145" y="154315"/>
            <a:ext cx="2701471" cy="8220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>
  <p:cSld name="Título y texto vertical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/>
          <p:nvPr/>
        </p:nvSpPr>
        <p:spPr>
          <a:xfrm>
            <a:off x="0" y="6782658"/>
            <a:ext cx="4026000" cy="108000"/>
          </a:xfrm>
          <a:prstGeom prst="rect">
            <a:avLst/>
          </a:prstGeom>
          <a:solidFill>
            <a:srgbClr val="23B2E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6"/>
          <p:cNvSpPr/>
          <p:nvPr/>
        </p:nvSpPr>
        <p:spPr>
          <a:xfrm>
            <a:off x="4026000" y="6782658"/>
            <a:ext cx="4140000" cy="10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16"/>
          <p:cNvSpPr/>
          <p:nvPr/>
        </p:nvSpPr>
        <p:spPr>
          <a:xfrm>
            <a:off x="8166000" y="6782658"/>
            <a:ext cx="4026000" cy="108000"/>
          </a:xfrm>
          <a:prstGeom prst="rect">
            <a:avLst/>
          </a:prstGeom>
          <a:solidFill>
            <a:srgbClr val="23B2E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6"/>
          <p:cNvSpPr/>
          <p:nvPr/>
        </p:nvSpPr>
        <p:spPr>
          <a:xfrm>
            <a:off x="10499269" y="0"/>
            <a:ext cx="1420586" cy="1261480"/>
          </a:xfrm>
          <a:prstGeom prst="rect">
            <a:avLst/>
          </a:prstGeom>
          <a:solidFill>
            <a:srgbClr val="19285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5" name="Google Shape;55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669227" y="143722"/>
            <a:ext cx="1080670" cy="97403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93408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93408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5703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6"/>
          <p:cNvSpPr txBox="1">
            <a:spLocks noGrp="1"/>
          </p:cNvSpPr>
          <p:nvPr>
            <p:ph type="ftr" idx="11"/>
          </p:nvPr>
        </p:nvSpPr>
        <p:spPr>
          <a:xfrm>
            <a:off x="4330814" y="6356350"/>
            <a:ext cx="235557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6"/>
          <p:cNvSpPr txBox="1">
            <a:spLocks noGrp="1"/>
          </p:cNvSpPr>
          <p:nvPr>
            <p:ph type="sldNum" idx="12"/>
          </p:nvPr>
        </p:nvSpPr>
        <p:spPr>
          <a:xfrm>
            <a:off x="8603221" y="6356350"/>
            <a:ext cx="15703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9" name="Google Shape;89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90" name="Google Shape;90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1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1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6" r:id="rId6"/>
    <p:sldLayoutId id="2147483657" r:id="rId7"/>
    <p:sldLayoutId id="2147483658" r:id="rId8"/>
    <p:sldLayoutId id="214748365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47480" y="1041821"/>
            <a:ext cx="5297041" cy="4774358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5AA3F8E-5BCE-DE45-5D85-555F5157B8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9726" y="-67236"/>
            <a:ext cx="2212616" cy="12153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"/>
          <p:cNvSpPr txBox="1">
            <a:spLocks noGrp="1"/>
          </p:cNvSpPr>
          <p:nvPr>
            <p:ph type="ctrTitle"/>
          </p:nvPr>
        </p:nvSpPr>
        <p:spPr>
          <a:xfrm>
            <a:off x="393031" y="2641600"/>
            <a:ext cx="11405937" cy="221826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en-US" sz="4000" dirty="0"/>
              <a:t>AVANCES EN LA IMPLEMENTACIÓN DEL</a:t>
            </a:r>
            <a:br>
              <a:rPr lang="en-US" sz="4000" dirty="0"/>
            </a:br>
            <a:br>
              <a:rPr lang="en-US" sz="4000" dirty="0"/>
            </a:br>
            <a:r>
              <a:rPr lang="en-US" sz="4000" dirty="0"/>
              <a:t> </a:t>
            </a:r>
            <a:r>
              <a:rPr lang="es-MX" sz="2800" dirty="0"/>
              <a:t>PLAN DE TRABAJO Y CRONOGRAMA CUMPLIMIENTO DE COMPROMISO </a:t>
            </a:r>
            <a:br>
              <a:rPr lang="es-MX" sz="2800" dirty="0"/>
            </a:br>
            <a:r>
              <a:rPr lang="es-MX" sz="2800" dirty="0"/>
              <a:t>7º. PLAN DE ACCIÓN NACIONAL DE GOBIERNO ABIERTO 2026-2027</a:t>
            </a:r>
            <a:endParaRPr sz="4000" dirty="0"/>
          </a:p>
        </p:txBody>
      </p:sp>
      <p:sp>
        <p:nvSpPr>
          <p:cNvPr id="114" name="Google Shape;114;p3"/>
          <p:cNvSpPr txBox="1">
            <a:spLocks noGrp="1"/>
          </p:cNvSpPr>
          <p:nvPr>
            <p:ph type="subTitle" idx="1"/>
          </p:nvPr>
        </p:nvSpPr>
        <p:spPr>
          <a:xfrm>
            <a:off x="1524000" y="5755879"/>
            <a:ext cx="9144000" cy="53485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B0F0"/>
              </a:buClr>
              <a:buSzPts val="2400"/>
              <a:buNone/>
            </a:pPr>
            <a:r>
              <a:rPr lang="en-US" dirty="0">
                <a:solidFill>
                  <a:schemeClr val="bg1"/>
                </a:solidFill>
              </a:rPr>
              <a:t>7 de </a:t>
            </a:r>
            <a:r>
              <a:rPr lang="en-US" dirty="0" err="1">
                <a:solidFill>
                  <a:schemeClr val="bg1"/>
                </a:solidFill>
              </a:rPr>
              <a:t>Septiembre</a:t>
            </a:r>
            <a:r>
              <a:rPr lang="en-US" dirty="0">
                <a:solidFill>
                  <a:schemeClr val="bg1"/>
                </a:solidFill>
              </a:rPr>
              <a:t> de 2026 </a:t>
            </a:r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761ED473-7222-BA44-B55D-D3DE888CB97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82579" y="2001420"/>
            <a:ext cx="7772400" cy="2458286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MX" sz="3600" dirty="0"/>
              <a:t>COMPROMISO 1: EJE DE SEGURIDAD ALIMENTARIA Y NUTRICIONAL</a:t>
            </a:r>
            <a:endParaRPr lang="es-GT" sz="36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1CCB2DF-43F2-FE21-1765-7BF4C05EFF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401" y="0"/>
            <a:ext cx="2212616" cy="12153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639232-F2C4-E507-FB60-375024E9A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52550"/>
            <a:ext cx="10515600" cy="1272117"/>
          </a:xfr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s-GT" sz="2800" dirty="0">
                <a:latin typeface="Aptos Black" panose="020B0004020202020204" pitchFamily="34" charset="0"/>
              </a:rPr>
              <a:t>Hito 5</a:t>
            </a:r>
            <a:r>
              <a:rPr lang="es-GT" sz="2400" dirty="0"/>
              <a:t>: </a:t>
            </a:r>
            <a:r>
              <a:rPr lang="es-MX" sz="2400" dirty="0"/>
              <a:t>Implementación de la Estrategia de Gobernanza en SAN con énfasis en la conformación y funcionamiento de las Comisiones Comunitarias de Seguridad Alimentaria y Nutricional (COCOSAN).</a:t>
            </a:r>
            <a:endParaRPr lang="es-GT" sz="2400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077ECD33-1A92-DD26-F00E-E4C5CF96FAD6}"/>
              </a:ext>
            </a:extLst>
          </p:cNvPr>
          <p:cNvSpPr txBox="1">
            <a:spLocks/>
          </p:cNvSpPr>
          <p:nvPr/>
        </p:nvSpPr>
        <p:spPr>
          <a:xfrm>
            <a:off x="838200" y="3105834"/>
            <a:ext cx="10515600" cy="64633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GT" sz="2400" dirty="0"/>
              <a:t>Producto: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F684452-4081-122E-DBD4-EF01BFC8F7A7}"/>
              </a:ext>
            </a:extLst>
          </p:cNvPr>
          <p:cNvSpPr txBox="1"/>
          <p:nvPr/>
        </p:nvSpPr>
        <p:spPr>
          <a:xfrm>
            <a:off x="838201" y="4233333"/>
            <a:ext cx="105155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/>
              <a:t>Fortalecimiento de la organización y participación comunitaria en atención de la seguridad alimentaria y nutricional desde el nivel local.</a:t>
            </a:r>
            <a:endParaRPr lang="es-GT" sz="240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8BF81525-1E7B-D41E-88CD-D8101AD50E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9384" y="0"/>
            <a:ext cx="2212616" cy="12153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>
          <a:extLst>
            <a:ext uri="{FF2B5EF4-FFF2-40B4-BE49-F238E27FC236}">
              <a16:creationId xmlns:a16="http://schemas.microsoft.com/office/drawing/2014/main" id="{C8120D33-8C27-617B-F8F7-6AB87C316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69CCE2-0C04-E623-5408-BE089E652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52551"/>
            <a:ext cx="10515600" cy="830998"/>
          </a:xfr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s-MX" sz="3600" b="1" dirty="0"/>
              <a:t>ACTIVIDADES A DESARROLLAR</a:t>
            </a:r>
            <a:endParaRPr lang="es-GT" sz="3200" b="1" dirty="0"/>
          </a:p>
        </p:txBody>
      </p:sp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F6CD35E9-52BA-65A5-4F5D-353D964CE9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204971"/>
              </p:ext>
            </p:extLst>
          </p:nvPr>
        </p:nvGraphicFramePr>
        <p:xfrm>
          <a:off x="1209586" y="2524415"/>
          <a:ext cx="9760128" cy="389964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010">
                  <a:extLst>
                    <a:ext uri="{9D8B030D-6E8A-4147-A177-3AD203B41FA5}">
                      <a16:colId xmlns:a16="http://schemas.microsoft.com/office/drawing/2014/main" val="4202867209"/>
                    </a:ext>
                  </a:extLst>
                </a:gridCol>
                <a:gridCol w="3982324">
                  <a:extLst>
                    <a:ext uri="{9D8B030D-6E8A-4147-A177-3AD203B41FA5}">
                      <a16:colId xmlns:a16="http://schemas.microsoft.com/office/drawing/2014/main" val="2527345342"/>
                    </a:ext>
                  </a:extLst>
                </a:gridCol>
                <a:gridCol w="3857226">
                  <a:extLst>
                    <a:ext uri="{9D8B030D-6E8A-4147-A177-3AD203B41FA5}">
                      <a16:colId xmlns:a16="http://schemas.microsoft.com/office/drawing/2014/main" val="3904271595"/>
                    </a:ext>
                  </a:extLst>
                </a:gridCol>
                <a:gridCol w="1469568">
                  <a:extLst>
                    <a:ext uri="{9D8B030D-6E8A-4147-A177-3AD203B41FA5}">
                      <a16:colId xmlns:a16="http://schemas.microsoft.com/office/drawing/2014/main" val="1472607894"/>
                    </a:ext>
                  </a:extLst>
                </a:gridCol>
              </a:tblGrid>
              <a:tr h="8352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u="none" strike="noStrike" dirty="0">
                          <a:effectLst/>
                        </a:rPr>
                        <a:t>5.1</a:t>
                      </a:r>
                      <a:endParaRPr lang="es-G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400" b="1" u="none" strike="noStrike" dirty="0">
                          <a:effectLst/>
                        </a:rPr>
                        <a:t>Coordinación para la elaboración de Estrategia de Gobernanza en SAN</a:t>
                      </a:r>
                      <a:endParaRPr lang="es-G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400" b="1" u="none" strike="noStrike" dirty="0">
                          <a:effectLst/>
                        </a:rPr>
                        <a:t>Actualización de la Estrategia de Gobernanza en SAN</a:t>
                      </a:r>
                      <a:endParaRPr lang="es-G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15%</a:t>
                      </a:r>
                      <a:endParaRPr lang="es-GT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1812170"/>
                  </a:ext>
                </a:extLst>
              </a:tr>
              <a:tr h="83525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u="none" strike="noStrike" dirty="0">
                          <a:effectLst/>
                        </a:rPr>
                        <a:t>5.2</a:t>
                      </a:r>
                      <a:endParaRPr lang="es-G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400" b="1" u="none" strike="noStrike" dirty="0">
                          <a:effectLst/>
                        </a:rPr>
                        <a:t>Listado de municipios con COCOSAN activas</a:t>
                      </a:r>
                      <a:endParaRPr lang="es-G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400" b="1" u="none" strike="noStrike">
                          <a:effectLst/>
                        </a:rPr>
                        <a:t>Base de datos de las Comisiones Comunitarias de Seguridad Alimentaria y Nutricional</a:t>
                      </a:r>
                      <a:endParaRPr lang="es-GT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b="1" u="none" strike="noStrike">
                          <a:solidFill>
                            <a:schemeClr val="bg1"/>
                          </a:solidFill>
                          <a:effectLst/>
                        </a:rPr>
                        <a:t>20%</a:t>
                      </a:r>
                      <a:endParaRPr lang="es-GT" sz="14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880826"/>
                  </a:ext>
                </a:extLst>
              </a:tr>
              <a:tr h="5586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u="none" strike="noStrike" dirty="0">
                          <a:effectLst/>
                        </a:rPr>
                        <a:t>5.3</a:t>
                      </a:r>
                      <a:endParaRPr lang="es-G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400" b="1" u="none" strike="noStrike" dirty="0">
                          <a:effectLst/>
                        </a:rPr>
                        <a:t>Brindar lineamientos para priorizar la implementación de COCOSAN</a:t>
                      </a:r>
                      <a:endParaRPr lang="es-G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400" b="1" u="none" strike="noStrike">
                          <a:effectLst/>
                        </a:rPr>
                        <a:t>A nivel nacional se estará atendiendo la conformación de COCOSAN</a:t>
                      </a:r>
                      <a:endParaRPr lang="es-GT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15%</a:t>
                      </a:r>
                      <a:endParaRPr lang="es-GT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8145220"/>
                  </a:ext>
                </a:extLst>
              </a:tr>
              <a:tr h="55863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u="none" strike="noStrike" dirty="0">
                          <a:effectLst/>
                        </a:rPr>
                        <a:t>5.4</a:t>
                      </a:r>
                      <a:endParaRPr lang="es-G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400" b="1" u="none" strike="noStrike" dirty="0">
                          <a:effectLst/>
                        </a:rPr>
                        <a:t>Seguimiento a la implementación de COCOSAN en los territorios</a:t>
                      </a:r>
                      <a:endParaRPr lang="es-G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400" b="1" u="none" strike="noStrike">
                          <a:effectLst/>
                        </a:rPr>
                        <a:t>La conformación oportuna y objetiva de las COCOSAN</a:t>
                      </a:r>
                      <a:endParaRPr lang="es-GT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35%</a:t>
                      </a:r>
                      <a:endParaRPr lang="es-GT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8806478"/>
                  </a:ext>
                </a:extLst>
              </a:tr>
              <a:tr h="111186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u="none" strike="noStrike">
                          <a:effectLst/>
                        </a:rPr>
                        <a:t>5.5</a:t>
                      </a:r>
                      <a:endParaRPr lang="es-G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400" b="1" u="none" strike="noStrike" dirty="0">
                          <a:effectLst/>
                        </a:rPr>
                        <a:t>Registro de COCOSAN conformadas para la atención del la Seguridad </a:t>
                      </a:r>
                      <a:r>
                        <a:rPr lang="es-GT" sz="1400" b="1" u="none" strike="noStrike" dirty="0" err="1">
                          <a:effectLst/>
                        </a:rPr>
                        <a:t>Alimetaria</a:t>
                      </a:r>
                      <a:r>
                        <a:rPr lang="es-GT" sz="1400" b="1" u="none" strike="noStrike" dirty="0">
                          <a:effectLst/>
                        </a:rPr>
                        <a:t> y Nutricional</a:t>
                      </a:r>
                      <a:endParaRPr lang="es-G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400" b="1" u="none" strike="noStrike" dirty="0">
                          <a:effectLst/>
                        </a:rPr>
                        <a:t>Conocer los avances cuantitativos en la conformación de COCOSAN</a:t>
                      </a:r>
                      <a:endParaRPr lang="es-G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15%</a:t>
                      </a:r>
                      <a:endParaRPr lang="es-GT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0872667"/>
                  </a:ext>
                </a:extLst>
              </a:tr>
            </a:tbl>
          </a:graphicData>
        </a:graphic>
      </p:graphicFrame>
      <p:pic>
        <p:nvPicPr>
          <p:cNvPr id="10" name="Imagen 9">
            <a:extLst>
              <a:ext uri="{FF2B5EF4-FFF2-40B4-BE49-F238E27FC236}">
                <a16:creationId xmlns:a16="http://schemas.microsoft.com/office/drawing/2014/main" id="{E27CFD9C-0768-478F-F2D4-5D71EB888C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1531" y="-16434"/>
            <a:ext cx="2038475" cy="111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520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>
          <a:extLst>
            <a:ext uri="{FF2B5EF4-FFF2-40B4-BE49-F238E27FC236}">
              <a16:creationId xmlns:a16="http://schemas.microsoft.com/office/drawing/2014/main" id="{744FC8D9-C9D4-F354-F247-C86B9EFEC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9143AE-CBD8-1FAF-EEB1-DD443101E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935459"/>
            <a:ext cx="10515600" cy="830998"/>
          </a:xfr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s-MX" sz="3600" b="1" dirty="0"/>
              <a:t>ACTIVIDADES EJECUTADAS</a:t>
            </a:r>
            <a:endParaRPr lang="es-GT" sz="3200" b="1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908513D8-DFE9-5225-5AB8-EFC2EA209D5B}"/>
                  </a:ext>
                </a:extLst>
              </p14:cNvPr>
              <p14:cNvContentPartPr/>
              <p14:nvPr/>
            </p14:nvContentPartPr>
            <p14:xfrm>
              <a:off x="6191937" y="1988968"/>
              <a:ext cx="360" cy="360"/>
            </p14:xfrm>
          </p:contentPart>
        </mc:Choice>
        <mc:Fallback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908513D8-DFE9-5225-5AB8-EFC2EA209D5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85817" y="1982848"/>
                <a:ext cx="12600" cy="1260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F9061761-5F80-2FB3-DF6E-DB77AAF9EB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877323"/>
              </p:ext>
            </p:extLst>
          </p:nvPr>
        </p:nvGraphicFramePr>
        <p:xfrm>
          <a:off x="831849" y="1927169"/>
          <a:ext cx="10515599" cy="44281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8091">
                  <a:extLst>
                    <a:ext uri="{9D8B030D-6E8A-4147-A177-3AD203B41FA5}">
                      <a16:colId xmlns:a16="http://schemas.microsoft.com/office/drawing/2014/main" val="4202867209"/>
                    </a:ext>
                  </a:extLst>
                </a:gridCol>
                <a:gridCol w="3552036">
                  <a:extLst>
                    <a:ext uri="{9D8B030D-6E8A-4147-A177-3AD203B41FA5}">
                      <a16:colId xmlns:a16="http://schemas.microsoft.com/office/drawing/2014/main" val="2527345342"/>
                    </a:ext>
                  </a:extLst>
                </a:gridCol>
                <a:gridCol w="3328841">
                  <a:extLst>
                    <a:ext uri="{9D8B030D-6E8A-4147-A177-3AD203B41FA5}">
                      <a16:colId xmlns:a16="http://schemas.microsoft.com/office/drawing/2014/main" val="3904271595"/>
                    </a:ext>
                  </a:extLst>
                </a:gridCol>
                <a:gridCol w="1449376">
                  <a:extLst>
                    <a:ext uri="{9D8B030D-6E8A-4147-A177-3AD203B41FA5}">
                      <a16:colId xmlns:a16="http://schemas.microsoft.com/office/drawing/2014/main" val="1388885016"/>
                    </a:ext>
                  </a:extLst>
                </a:gridCol>
                <a:gridCol w="1497255">
                  <a:extLst>
                    <a:ext uri="{9D8B030D-6E8A-4147-A177-3AD203B41FA5}">
                      <a16:colId xmlns:a16="http://schemas.microsoft.com/office/drawing/2014/main" val="1472607894"/>
                    </a:ext>
                  </a:extLst>
                </a:gridCol>
              </a:tblGrid>
              <a:tr h="7811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No. </a:t>
                      </a:r>
                    </a:p>
                  </a:txBody>
                  <a:tcPr marL="4176" marR="4176" marT="41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Actividad</a:t>
                      </a:r>
                    </a:p>
                  </a:txBody>
                  <a:tcPr marL="4176" marR="4176" marT="4176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Producto</a:t>
                      </a:r>
                    </a:p>
                  </a:txBody>
                  <a:tcPr marL="4176" marR="4176" marT="417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PLANIFICADO HASTA AGOSTO</a:t>
                      </a:r>
                    </a:p>
                  </a:txBody>
                  <a:tcPr marL="4176" marR="4176" marT="4176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EJECUTADO</a:t>
                      </a:r>
                    </a:p>
                  </a:txBody>
                  <a:tcPr marL="4176" marR="4176" marT="417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8079837"/>
                  </a:ext>
                </a:extLst>
              </a:tr>
              <a:tr h="7811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u="none" strike="noStrike">
                          <a:effectLst/>
                        </a:rPr>
                        <a:t>5.1</a:t>
                      </a:r>
                      <a:endParaRPr lang="es-G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400" b="1" u="none" strike="noStrike" dirty="0">
                          <a:effectLst/>
                        </a:rPr>
                        <a:t>Coordinación para la elaboración de Estrategia de Gobernanza en SAN</a:t>
                      </a:r>
                      <a:endParaRPr lang="es-G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400" b="1" u="none" strike="noStrike" dirty="0">
                          <a:effectLst/>
                        </a:rPr>
                        <a:t>Actualización de la Estrategia de Gobernanza en SAN</a:t>
                      </a:r>
                      <a:endParaRPr lang="es-G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15%</a:t>
                      </a:r>
                      <a:endParaRPr lang="es-GT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7%</a:t>
                      </a:r>
                      <a:endParaRPr lang="es-GT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1812170"/>
                  </a:ext>
                </a:extLst>
              </a:tr>
              <a:tr h="7811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u="none" strike="noStrike">
                          <a:effectLst/>
                        </a:rPr>
                        <a:t>5.2</a:t>
                      </a:r>
                      <a:endParaRPr lang="es-G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400" b="1" u="none" strike="noStrike" dirty="0">
                          <a:effectLst/>
                        </a:rPr>
                        <a:t>Listado de municipios con COCOSAN activas</a:t>
                      </a:r>
                      <a:endParaRPr lang="es-G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400" b="1" u="none" strike="noStrike">
                          <a:effectLst/>
                        </a:rPr>
                        <a:t>Base de datos de las Comisiones Comunitarias de Seguridad Alimentaria y Nutricional</a:t>
                      </a:r>
                      <a:endParaRPr lang="es-GT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20%</a:t>
                      </a:r>
                      <a:endParaRPr lang="es-GT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20%</a:t>
                      </a:r>
                      <a:endParaRPr lang="es-GT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880826"/>
                  </a:ext>
                </a:extLst>
              </a:tr>
              <a:tr h="52244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u="none" strike="noStrike">
                          <a:effectLst/>
                        </a:rPr>
                        <a:t>5.3</a:t>
                      </a:r>
                      <a:endParaRPr lang="es-G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400" b="1" u="none" strike="noStrike" dirty="0">
                          <a:effectLst/>
                        </a:rPr>
                        <a:t>Brindar lineamientos para priorizar la implementación de COCOSAN</a:t>
                      </a:r>
                      <a:endParaRPr lang="es-G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400" b="1" u="none" strike="noStrike" dirty="0">
                          <a:effectLst/>
                        </a:rPr>
                        <a:t>A nivel nacional se estará atendiendo la conformación de COCOSAN</a:t>
                      </a:r>
                      <a:endParaRPr lang="es-G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0%</a:t>
                      </a:r>
                      <a:endParaRPr lang="es-GT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0%</a:t>
                      </a:r>
                      <a:endParaRPr lang="es-GT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8145220"/>
                  </a:ext>
                </a:extLst>
              </a:tr>
              <a:tr h="52244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u="none" strike="noStrike">
                          <a:effectLst/>
                        </a:rPr>
                        <a:t>5.4</a:t>
                      </a:r>
                      <a:endParaRPr lang="es-G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400" b="1" u="none" strike="noStrike" dirty="0">
                          <a:effectLst/>
                        </a:rPr>
                        <a:t>Seguimiento a la implementación de COCOSAN en los territorios</a:t>
                      </a:r>
                      <a:endParaRPr lang="es-G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400" b="1" u="none" strike="noStrike">
                          <a:effectLst/>
                        </a:rPr>
                        <a:t>La conformación oportuna y objetiva de las COCOSAN</a:t>
                      </a:r>
                      <a:endParaRPr lang="es-GT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0%</a:t>
                      </a:r>
                      <a:endParaRPr lang="es-GT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0%</a:t>
                      </a:r>
                      <a:endParaRPr lang="es-GT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8806478"/>
                  </a:ext>
                </a:extLst>
              </a:tr>
              <a:tr h="103982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u="none" strike="noStrike">
                          <a:effectLst/>
                        </a:rPr>
                        <a:t>5.5</a:t>
                      </a:r>
                      <a:endParaRPr lang="es-GT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400" b="1" u="none" strike="noStrike" dirty="0">
                          <a:effectLst/>
                        </a:rPr>
                        <a:t>Registro de COCOSAN conformadas para la atención del la Seguridad </a:t>
                      </a:r>
                      <a:r>
                        <a:rPr lang="es-GT" sz="1400" b="1" u="none" strike="noStrike" dirty="0" err="1">
                          <a:effectLst/>
                        </a:rPr>
                        <a:t>Alimetaria</a:t>
                      </a:r>
                      <a:r>
                        <a:rPr lang="es-GT" sz="1400" b="1" u="none" strike="noStrike" dirty="0">
                          <a:effectLst/>
                        </a:rPr>
                        <a:t> y Nutricional</a:t>
                      </a:r>
                      <a:endParaRPr lang="es-G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400" b="1" u="none" strike="noStrike" dirty="0">
                          <a:effectLst/>
                        </a:rPr>
                        <a:t>Conocer los avances cuantitativos en la conformación de COCOSAN</a:t>
                      </a:r>
                      <a:endParaRPr lang="es-GT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0%</a:t>
                      </a:r>
                      <a:endParaRPr lang="es-GT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0%</a:t>
                      </a:r>
                      <a:endParaRPr lang="es-GT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0872667"/>
                  </a:ext>
                </a:extLst>
              </a:tr>
            </a:tbl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B37BD545-684F-D21C-95DF-98F2286EC3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24067" y="501"/>
            <a:ext cx="1657472" cy="910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440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>
          <a:extLst>
            <a:ext uri="{FF2B5EF4-FFF2-40B4-BE49-F238E27FC236}">
              <a16:creationId xmlns:a16="http://schemas.microsoft.com/office/drawing/2014/main" id="{D1CA5469-3045-6836-1767-ADECDA4E3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AD69AC6F-0277-8D95-C5EF-B45B5B44D4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9567" y="1296109"/>
            <a:ext cx="3229084" cy="41488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A6A4013-3D98-EBB3-3A8A-F783157A8A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600" y="819422"/>
            <a:ext cx="3744085" cy="4861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BDCECD9-9E3B-D278-7CA6-127135DA6B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843" y="819422"/>
            <a:ext cx="3743738" cy="48612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02530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>
          <a:extLst>
            <a:ext uri="{FF2B5EF4-FFF2-40B4-BE49-F238E27FC236}">
              <a16:creationId xmlns:a16="http://schemas.microsoft.com/office/drawing/2014/main" id="{5F38B535-7B3D-DF43-D7B3-C85A78C4E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12EFE6-0FE2-753F-1CF5-0EC7BC741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52550"/>
            <a:ext cx="10515600" cy="957513"/>
          </a:xfr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s-MX" sz="2800" dirty="0">
                <a:latin typeface="Aptos Black" panose="020B0004020202020204" pitchFamily="34" charset="0"/>
              </a:rPr>
              <a:t>Hito 6. </a:t>
            </a:r>
            <a:r>
              <a:rPr lang="es-MX" sz="2800" dirty="0"/>
              <a:t>Elaboración de Agendas Departamentales en Seguridad Alimentaria y Nutricional.</a:t>
            </a:r>
            <a:endParaRPr lang="es-GT" sz="2400" dirty="0"/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63BEE68B-3736-ECA0-113E-E9F94CCB9977}"/>
              </a:ext>
            </a:extLst>
          </p:cNvPr>
          <p:cNvSpPr txBox="1">
            <a:spLocks/>
          </p:cNvSpPr>
          <p:nvPr/>
        </p:nvSpPr>
        <p:spPr>
          <a:xfrm>
            <a:off x="838200" y="3105834"/>
            <a:ext cx="10515600" cy="64633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GT" sz="2400" dirty="0"/>
              <a:t>Producto: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9CCC663-A5F2-871B-B0A5-0EE20BD01138}"/>
              </a:ext>
            </a:extLst>
          </p:cNvPr>
          <p:cNvSpPr txBox="1"/>
          <p:nvPr/>
        </p:nvSpPr>
        <p:spPr>
          <a:xfrm>
            <a:off x="838201" y="4233333"/>
            <a:ext cx="105155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dirty="0"/>
              <a:t>Comisiones Departamentales de Seguridad Alimentaria y Nutricional (CODESAN) cuentan con planificación de acciones territoriales para responder de manera efectiva a los desafíos de la seguridad alimentaria y nutricional.</a:t>
            </a:r>
            <a:endParaRPr lang="es-GT" sz="24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DDEEB28-8A3A-7F23-1BE9-B4A4AD099C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4666" y="1040"/>
            <a:ext cx="1936877" cy="106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800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>
          <a:extLst>
            <a:ext uri="{FF2B5EF4-FFF2-40B4-BE49-F238E27FC236}">
              <a16:creationId xmlns:a16="http://schemas.microsoft.com/office/drawing/2014/main" id="{D1AE2D5B-AF28-0C11-7EA2-ED03B18F6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1FB0D2-643F-07FC-3DD9-CF5063308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352551"/>
            <a:ext cx="10515600" cy="830998"/>
          </a:xfr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s-MX" sz="3600" b="1" dirty="0"/>
              <a:t>ACTIVIDADES A DESARROLLAR</a:t>
            </a:r>
            <a:endParaRPr lang="es-GT" sz="3200" b="1" dirty="0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B43FB83F-CA8B-5E01-1B8E-ADA79D2E9B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924199"/>
              </p:ext>
            </p:extLst>
          </p:nvPr>
        </p:nvGraphicFramePr>
        <p:xfrm>
          <a:off x="831850" y="2363994"/>
          <a:ext cx="10515600" cy="39113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61215">
                  <a:extLst>
                    <a:ext uri="{9D8B030D-6E8A-4147-A177-3AD203B41FA5}">
                      <a16:colId xmlns:a16="http://schemas.microsoft.com/office/drawing/2014/main" val="4202867209"/>
                    </a:ext>
                  </a:extLst>
                </a:gridCol>
                <a:gridCol w="4452043">
                  <a:extLst>
                    <a:ext uri="{9D8B030D-6E8A-4147-A177-3AD203B41FA5}">
                      <a16:colId xmlns:a16="http://schemas.microsoft.com/office/drawing/2014/main" val="2527345342"/>
                    </a:ext>
                  </a:extLst>
                </a:gridCol>
                <a:gridCol w="4768787">
                  <a:extLst>
                    <a:ext uri="{9D8B030D-6E8A-4147-A177-3AD203B41FA5}">
                      <a16:colId xmlns:a16="http://schemas.microsoft.com/office/drawing/2014/main" val="3904271595"/>
                    </a:ext>
                  </a:extLst>
                </a:gridCol>
                <a:gridCol w="833555">
                  <a:extLst>
                    <a:ext uri="{9D8B030D-6E8A-4147-A177-3AD203B41FA5}">
                      <a16:colId xmlns:a16="http://schemas.microsoft.com/office/drawing/2014/main" val="1472607894"/>
                    </a:ext>
                  </a:extLst>
                </a:gridCol>
              </a:tblGrid>
              <a:tr h="78113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u="none" strike="noStrike" dirty="0">
                          <a:effectLst/>
                        </a:rPr>
                        <a:t>6.1</a:t>
                      </a:r>
                      <a:endParaRPr lang="es-G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Reuniones de coordinación con Secretaria de Coordinación Ejecutiva de Presidencia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Alianza estratégica y acuerdos de coordinación</a:t>
                      </a:r>
                    </a:p>
                  </a:txBody>
                  <a:tcPr marL="7620" marR="7620" marT="7620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15%</a:t>
                      </a:r>
                      <a:endParaRPr lang="es-GT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1812170"/>
                  </a:ext>
                </a:extLst>
              </a:tr>
              <a:tr h="82878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u="none" strike="noStrike" dirty="0">
                          <a:effectLst/>
                        </a:rPr>
                        <a:t>6.2</a:t>
                      </a:r>
                      <a:endParaRPr lang="es-G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Planificación de eventos a desarrollar en los territorios departamentales (departamentos pendientes de elaboración de Agendas)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Cronograma de visitas a territorio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10%</a:t>
                      </a:r>
                      <a:endParaRPr lang="es-GT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880826"/>
                  </a:ext>
                </a:extLst>
              </a:tr>
              <a:tr h="52244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u="none" strike="noStrike" dirty="0">
                          <a:effectLst/>
                        </a:rPr>
                        <a:t>6.3</a:t>
                      </a:r>
                      <a:endParaRPr lang="es-G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Ejecución de las visitas a los departamentos incluidos en el Plan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Acercamiento con autoridades departamentales y representantes institucionales y de organizaciones, en el territorio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35%</a:t>
                      </a:r>
                      <a:endParaRPr lang="es-GT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8145220"/>
                  </a:ext>
                </a:extLst>
              </a:tr>
              <a:tr h="52244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u="none" strike="noStrike" dirty="0">
                          <a:effectLst/>
                        </a:rPr>
                        <a:t>6.4</a:t>
                      </a:r>
                      <a:endParaRPr lang="es-G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Elaboración de Agendas Departamentales en Seguridad Alimentaria y Nutricional.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Documentos que den a conocer el contexto y las prioridades definidas para ser atendidas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25%</a:t>
                      </a:r>
                      <a:endParaRPr lang="es-GT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8806478"/>
                  </a:ext>
                </a:extLst>
              </a:tr>
              <a:tr h="103982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u="none" strike="noStrike" dirty="0">
                          <a:effectLst/>
                        </a:rPr>
                        <a:t>6.5</a:t>
                      </a:r>
                      <a:endParaRPr lang="es-G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Seguimiento a los acuerdos alcanzados en las Agendas Territoriales Departamentales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Informes de cumplimiento de los planes</a:t>
                      </a:r>
                    </a:p>
                  </a:txBody>
                  <a:tcPr marL="7620" marR="7620" marT="762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15%</a:t>
                      </a:r>
                      <a:endParaRPr lang="es-GT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0872667"/>
                  </a:ext>
                </a:extLst>
              </a:tr>
            </a:tbl>
          </a:graphicData>
        </a:graphic>
      </p:graphicFrame>
      <p:pic>
        <p:nvPicPr>
          <p:cNvPr id="7" name="Imagen 6">
            <a:extLst>
              <a:ext uri="{FF2B5EF4-FFF2-40B4-BE49-F238E27FC236}">
                <a16:creationId xmlns:a16="http://schemas.microsoft.com/office/drawing/2014/main" id="{4C77ED5D-682D-76AB-EC90-CAAD787AE9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2441" y="500"/>
            <a:ext cx="1987567" cy="109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7794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>
          <a:extLst>
            <a:ext uri="{FF2B5EF4-FFF2-40B4-BE49-F238E27FC236}">
              <a16:creationId xmlns:a16="http://schemas.microsoft.com/office/drawing/2014/main" id="{C82AF49B-908C-81D3-60DB-F4C21FC9E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909FC5-5484-4216-5E86-798E24007D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935459"/>
            <a:ext cx="10515600" cy="830998"/>
          </a:xfr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es-MX" sz="3600" b="1" dirty="0"/>
              <a:t>ACTIVIDADES EJECUTADAS</a:t>
            </a:r>
            <a:endParaRPr lang="es-GT" sz="3200" b="1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Entrada de lápiz 2">
                <a:extLst>
                  <a:ext uri="{FF2B5EF4-FFF2-40B4-BE49-F238E27FC236}">
                    <a16:creationId xmlns:a16="http://schemas.microsoft.com/office/drawing/2014/main" id="{E2731F27-3C50-8A41-CEDE-0AA3A221A4A2}"/>
                  </a:ext>
                </a:extLst>
              </p14:cNvPr>
              <p14:cNvContentPartPr/>
              <p14:nvPr/>
            </p14:nvContentPartPr>
            <p14:xfrm>
              <a:off x="6191937" y="1988968"/>
              <a:ext cx="360" cy="360"/>
            </p14:xfrm>
          </p:contentPart>
        </mc:Choice>
        <mc:Fallback>
          <p:pic>
            <p:nvPicPr>
              <p:cNvPr id="3" name="Entrada de lápiz 2">
                <a:extLst>
                  <a:ext uri="{FF2B5EF4-FFF2-40B4-BE49-F238E27FC236}">
                    <a16:creationId xmlns:a16="http://schemas.microsoft.com/office/drawing/2014/main" id="{E2731F27-3C50-8A41-CEDE-0AA3A221A4A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85817" y="1982848"/>
                <a:ext cx="12600" cy="1260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53995DE5-0C08-EBDE-0A8B-61E0FA0456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179205"/>
              </p:ext>
            </p:extLst>
          </p:nvPr>
        </p:nvGraphicFramePr>
        <p:xfrm>
          <a:off x="838200" y="1886261"/>
          <a:ext cx="10515600" cy="46717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88091">
                  <a:extLst>
                    <a:ext uri="{9D8B030D-6E8A-4147-A177-3AD203B41FA5}">
                      <a16:colId xmlns:a16="http://schemas.microsoft.com/office/drawing/2014/main" val="4202867209"/>
                    </a:ext>
                  </a:extLst>
                </a:gridCol>
                <a:gridCol w="3552037">
                  <a:extLst>
                    <a:ext uri="{9D8B030D-6E8A-4147-A177-3AD203B41FA5}">
                      <a16:colId xmlns:a16="http://schemas.microsoft.com/office/drawing/2014/main" val="2527345342"/>
                    </a:ext>
                  </a:extLst>
                </a:gridCol>
                <a:gridCol w="3014112">
                  <a:extLst>
                    <a:ext uri="{9D8B030D-6E8A-4147-A177-3AD203B41FA5}">
                      <a16:colId xmlns:a16="http://schemas.microsoft.com/office/drawing/2014/main" val="3904271595"/>
                    </a:ext>
                  </a:extLst>
                </a:gridCol>
                <a:gridCol w="1764105">
                  <a:extLst>
                    <a:ext uri="{9D8B030D-6E8A-4147-A177-3AD203B41FA5}">
                      <a16:colId xmlns:a16="http://schemas.microsoft.com/office/drawing/2014/main" val="1388885016"/>
                    </a:ext>
                  </a:extLst>
                </a:gridCol>
                <a:gridCol w="1497255">
                  <a:extLst>
                    <a:ext uri="{9D8B030D-6E8A-4147-A177-3AD203B41FA5}">
                      <a16:colId xmlns:a16="http://schemas.microsoft.com/office/drawing/2014/main" val="1472607894"/>
                    </a:ext>
                  </a:extLst>
                </a:gridCol>
              </a:tblGrid>
              <a:tr h="57695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No. </a:t>
                      </a:r>
                    </a:p>
                  </a:txBody>
                  <a:tcPr marL="4176" marR="4176" marT="4176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Actividad</a:t>
                      </a:r>
                    </a:p>
                  </a:txBody>
                  <a:tcPr marL="4176" marR="4176" marT="4176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Producto</a:t>
                      </a:r>
                    </a:p>
                  </a:txBody>
                  <a:tcPr marL="4176" marR="4176" marT="4176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PLANIFICADO HASTA AGOSTO</a:t>
                      </a:r>
                    </a:p>
                  </a:txBody>
                  <a:tcPr marL="4176" marR="4176" marT="4176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EJECUTADO</a:t>
                      </a:r>
                    </a:p>
                  </a:txBody>
                  <a:tcPr marL="4176" marR="4176" marT="417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8079837"/>
                  </a:ext>
                </a:extLst>
              </a:tr>
              <a:tr h="6967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u="none" strike="noStrike" dirty="0">
                          <a:effectLst/>
                        </a:rPr>
                        <a:t>6.1</a:t>
                      </a:r>
                      <a:endParaRPr lang="es-G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Reuniones de coordinación con Secretaria de Coordinación Ejecutiva de Presidencia</a:t>
                      </a: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Alianza estratégica y acuerdos de coordinación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15%</a:t>
                      </a:r>
                      <a:endParaRPr lang="es-GT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0%</a:t>
                      </a:r>
                      <a:endParaRPr lang="es-GT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1812170"/>
                  </a:ext>
                </a:extLst>
              </a:tr>
              <a:tr h="86552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u="none" strike="noStrike" dirty="0">
                          <a:effectLst/>
                        </a:rPr>
                        <a:t>6.2</a:t>
                      </a:r>
                      <a:endParaRPr lang="es-G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Planificación de eventos a desarrollar en los territorios departamentales</a:t>
                      </a: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Cronograma de visitas a territorio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0%</a:t>
                      </a:r>
                      <a:endParaRPr lang="es-GT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0%</a:t>
                      </a:r>
                      <a:endParaRPr lang="es-GT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880826"/>
                  </a:ext>
                </a:extLst>
              </a:tr>
              <a:tr h="92659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u="none" strike="noStrike" dirty="0">
                          <a:effectLst/>
                        </a:rPr>
                        <a:t>6.3</a:t>
                      </a:r>
                      <a:endParaRPr lang="es-G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Ejecución de las visitas a los departamentos incluidos en el Plan</a:t>
                      </a: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Acercamiento con autoridades departamentales y representantes institucionales y de organizaciones, en el territorio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0%</a:t>
                      </a:r>
                      <a:endParaRPr lang="es-GT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0%</a:t>
                      </a:r>
                      <a:endParaRPr lang="es-GT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8145220"/>
                  </a:ext>
                </a:extLst>
              </a:tr>
              <a:tr h="6967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u="none" strike="noStrike" dirty="0">
                          <a:effectLst/>
                        </a:rPr>
                        <a:t>6.4</a:t>
                      </a:r>
                      <a:endParaRPr lang="es-G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Elaboración de Agendas Departamentales en Seguridad Alimentaria y Nutricional.</a:t>
                      </a: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Documentos que den a conocer el contexto y las prioridades definidas para ser atendidas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0%</a:t>
                      </a:r>
                      <a:endParaRPr lang="es-GT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0%</a:t>
                      </a:r>
                      <a:endParaRPr lang="es-GT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8806478"/>
                  </a:ext>
                </a:extLst>
              </a:tr>
              <a:tr h="76802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u="none" strike="noStrike" dirty="0">
                          <a:effectLst/>
                        </a:rPr>
                        <a:t>6.5</a:t>
                      </a:r>
                      <a:endParaRPr lang="es-GT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Seguimiento a los acuerdos alcanzados en las Agendas Territoriales Departamentales</a:t>
                      </a:r>
                    </a:p>
                  </a:txBody>
                  <a:tcPr marL="7620" marR="7620" marT="7620" marB="0"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G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Informes de cumplimiento de los planes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0%</a:t>
                      </a:r>
                      <a:endParaRPr lang="es-GT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s-GT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0%</a:t>
                      </a:r>
                      <a:endParaRPr lang="es-GT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76" marR="4176" marT="4176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0872667"/>
                  </a:ext>
                </a:extLst>
              </a:tr>
            </a:tbl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C2C27A85-EBB4-66E9-14D0-4225CB6E45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9466" y="17435"/>
            <a:ext cx="1640542" cy="901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938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"/>
          <p:cNvSpPr txBox="1"/>
          <p:nvPr/>
        </p:nvSpPr>
        <p:spPr>
          <a:xfrm>
            <a:off x="3204634" y="2306162"/>
            <a:ext cx="5782733" cy="2245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Calibri"/>
              <a:buNone/>
            </a:pPr>
            <a:r>
              <a:rPr lang="en-US" sz="42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Gracias </a:t>
            </a:r>
            <a:r>
              <a:rPr lang="en-US" sz="42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por</a:t>
            </a:r>
            <a:r>
              <a:rPr lang="en-US" sz="42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2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su</a:t>
            </a:r>
            <a:r>
              <a:rPr lang="en-US" sz="42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42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atención</a:t>
            </a:r>
            <a:br>
              <a:rPr lang="en-US" sz="4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4200" b="0" i="0" u="none" strike="noStrike" cap="none" dirty="0">
              <a:solidFill>
                <a:srgbClr val="23B2E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47480" y="1041821"/>
            <a:ext cx="5297041" cy="47743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634</Words>
  <Application>Microsoft Office PowerPoint</Application>
  <PresentationFormat>Panorámica</PresentationFormat>
  <Paragraphs>114</Paragraphs>
  <Slides>12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Aptos Black</vt:lpstr>
      <vt:lpstr>Arial</vt:lpstr>
      <vt:lpstr>Calibri</vt:lpstr>
      <vt:lpstr>Tema de Office</vt:lpstr>
      <vt:lpstr>Presentación de PowerPoint</vt:lpstr>
      <vt:lpstr>AVANCES EN LA IMPLEMENTACIÓN DEL   PLAN DE TRABAJO Y CRONOGRAMA CUMPLIMIENTO DE COMPROMISO  7º. PLAN DE ACCIÓN NACIONAL DE GOBIERNO ABIERTO 2026-2027</vt:lpstr>
      <vt:lpstr>COMPROMISO 1: EJE DE SEGURIDAD ALIMENTARIA Y NUTRICIONAL</vt:lpstr>
      <vt:lpstr>Hito 5: Implementación de la Estrategia de Gobernanza en SAN con énfasis en la conformación y funcionamiento de las Comisiones Comunitarias de Seguridad Alimentaria y Nutricional (COCOSAN).</vt:lpstr>
      <vt:lpstr>ACTIVIDADES A DESARROLLAR</vt:lpstr>
      <vt:lpstr>ACTIVIDADES EJECUTADAS</vt:lpstr>
      <vt:lpstr>Presentación de PowerPoint</vt:lpstr>
      <vt:lpstr>Hito 6. Elaboración de Agendas Departamentales en Seguridad Alimentaria y Nutricional.</vt:lpstr>
      <vt:lpstr>ACTIVIDADES A DESARROLLAR</vt:lpstr>
      <vt:lpstr>ACTIVIDADES EJECUTADAS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Microsoft Office User</dc:creator>
  <cp:lastModifiedBy>RAUL OROZCO</cp:lastModifiedBy>
  <cp:revision>5</cp:revision>
  <dcterms:created xsi:type="dcterms:W3CDTF">2024-01-11T14:56:50Z</dcterms:created>
  <dcterms:modified xsi:type="dcterms:W3CDTF">2026-09-07T15:12:34Z</dcterms:modified>
</cp:coreProperties>
</file>