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2">
  <p:sldMasterIdLst>
    <p:sldMasterId id="2147483648" r:id="rId1"/>
  </p:sldMasterIdLst>
  <p:notesMasterIdLst>
    <p:notesMasterId r:id="rId46"/>
  </p:notesMasterIdLst>
  <p:sldIdLst>
    <p:sldId id="275" r:id="rId2"/>
    <p:sldId id="270" r:id="rId3"/>
    <p:sldId id="415" r:id="rId4"/>
    <p:sldId id="414" r:id="rId5"/>
    <p:sldId id="412" r:id="rId6"/>
    <p:sldId id="413" r:id="rId7"/>
    <p:sldId id="418" r:id="rId8"/>
    <p:sldId id="463" r:id="rId9"/>
    <p:sldId id="469" r:id="rId10"/>
    <p:sldId id="417" r:id="rId11"/>
    <p:sldId id="438" r:id="rId12"/>
    <p:sldId id="436" r:id="rId13"/>
    <p:sldId id="416" r:id="rId14"/>
    <p:sldId id="439" r:id="rId15"/>
    <p:sldId id="440" r:id="rId16"/>
    <p:sldId id="465" r:id="rId17"/>
    <p:sldId id="464" r:id="rId18"/>
    <p:sldId id="466" r:id="rId19"/>
    <p:sldId id="446" r:id="rId20"/>
    <p:sldId id="428" r:id="rId21"/>
    <p:sldId id="452" r:id="rId22"/>
    <p:sldId id="453" r:id="rId23"/>
    <p:sldId id="441" r:id="rId24"/>
    <p:sldId id="443" r:id="rId25"/>
    <p:sldId id="458" r:id="rId26"/>
    <p:sldId id="460" r:id="rId27"/>
    <p:sldId id="461" r:id="rId28"/>
    <p:sldId id="462" r:id="rId29"/>
    <p:sldId id="444" r:id="rId30"/>
    <p:sldId id="442" r:id="rId31"/>
    <p:sldId id="454" r:id="rId32"/>
    <p:sldId id="445" r:id="rId33"/>
    <p:sldId id="447" r:id="rId34"/>
    <p:sldId id="450" r:id="rId35"/>
    <p:sldId id="448" r:id="rId36"/>
    <p:sldId id="449" r:id="rId37"/>
    <p:sldId id="451" r:id="rId38"/>
    <p:sldId id="429" r:id="rId39"/>
    <p:sldId id="433" r:id="rId40"/>
    <p:sldId id="435" r:id="rId41"/>
    <p:sldId id="421" r:id="rId42"/>
    <p:sldId id="456" r:id="rId43"/>
    <p:sldId id="455" r:id="rId44"/>
    <p:sldId id="419" r:id="rId45"/>
  </p:sldIdLst>
  <p:sldSz cx="12192000" cy="6858000"/>
  <p:notesSz cx="6858000" cy="9144000"/>
  <p:embeddedFontLst>
    <p:embeddedFont>
      <p:font typeface="Calibri" panose="020F0502020204030204" pitchFamily="34" charset="0"/>
      <p:regular r:id="rId47"/>
      <p:bold r:id="rId48"/>
      <p:italic r:id="rId49"/>
      <p:boldItalic r:id="rId50"/>
    </p:embeddedFont>
    <p:embeddedFont>
      <p:font typeface="Arial Narrow" panose="020B0606020202030204" pitchFamily="34" charset="0"/>
      <p:regular r:id="rId51"/>
      <p:bold r:id="rId52"/>
      <p:italic r:id="rId53"/>
      <p:boldItalic r:id="rId54"/>
    </p:embeddedFont>
    <p:embeddedFont>
      <p:font typeface="Calibri Light" panose="020F0302020204030204" pitchFamily="34" charset="0"/>
      <p:regular r:id="rId55"/>
      <p:italic r:id="rId56"/>
    </p:embeddedFont>
  </p:embeddedFontLst>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7"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C0D5"/>
    <a:srgbClr val="23B2E3"/>
    <a:srgbClr val="178CC5"/>
    <a:srgbClr val="062A46"/>
    <a:srgbClr val="1928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13" autoAdjust="0"/>
    <p:restoredTop sz="94694"/>
  </p:normalViewPr>
  <p:slideViewPr>
    <p:cSldViewPr snapToGrid="0" snapToObjects="1" showGuides="1">
      <p:cViewPr varScale="1">
        <p:scale>
          <a:sx n="99" d="100"/>
          <a:sy n="99" d="100"/>
        </p:scale>
        <p:origin x="158" y="34"/>
      </p:cViewPr>
      <p:guideLst>
        <p:guide orient="horz" pos="2247"/>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ntonio.pivaral\Desktop\3.%20Reporte_Clor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ntonio.pivaral\Desktop\3.%20Reporte_Clor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753659556670801E-2"/>
          <c:y val="4.5878142792353298E-2"/>
          <c:w val="0.97124634044332903"/>
          <c:h val="0.74693688684781701"/>
        </c:manualLayout>
      </c:layout>
      <c:barChart>
        <c:barDir val="col"/>
        <c:grouping val="clustered"/>
        <c:varyColors val="0"/>
        <c:ser>
          <c:idx val="0"/>
          <c:order val="0"/>
          <c:tx>
            <c:strRef>
              <c:f>Cumplimiento!$C$3</c:f>
              <c:strCache>
                <c:ptCount val="1"/>
                <c:pt idx="0">
                  <c:v>Porcentaje</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es-MX" sz="1800" b="0" i="0" u="none" strike="noStrike" kern="1200" baseline="0">
                    <a:solidFill>
                      <a:schemeClr val="bg1"/>
                    </a:solidFill>
                    <a:latin typeface="+mn-lt"/>
                    <a:ea typeface="+mn-ea"/>
                    <a:cs typeface="+mn-cs"/>
                  </a:defRPr>
                </a:pPr>
                <a:endParaRPr lang="es-G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Cumplimiento!$A$4:$A$5</c:f>
              <c:strCache>
                <c:ptCount val="2"/>
                <c:pt idx="0">
                  <c:v>CUMPLE</c:v>
                </c:pt>
                <c:pt idx="1">
                  <c:v>NO CUMPLE</c:v>
                </c:pt>
              </c:strCache>
            </c:strRef>
          </c:cat>
          <c:val>
            <c:numRef>
              <c:f>Cumplimiento!$C$4:$C$5</c:f>
              <c:numCache>
                <c:formatCode>0.0%</c:formatCode>
                <c:ptCount val="2"/>
                <c:pt idx="0">
                  <c:v>0.2712</c:v>
                </c:pt>
                <c:pt idx="1">
                  <c:v>0.728800000000001</c:v>
                </c:pt>
              </c:numCache>
            </c:numRef>
          </c:val>
        </c:ser>
        <c:dLbls>
          <c:showLegendKey val="0"/>
          <c:showVal val="1"/>
          <c:showCatName val="0"/>
          <c:showSerName val="0"/>
          <c:showPercent val="0"/>
          <c:showBubbleSize val="0"/>
        </c:dLbls>
        <c:gapWidth val="219"/>
        <c:overlap val="-27"/>
        <c:axId val="221654640"/>
        <c:axId val="197661912"/>
      </c:barChart>
      <c:catAx>
        <c:axId val="22165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es-MX" sz="1800" b="0" i="0" u="none" strike="noStrike" kern="1200" baseline="0">
                <a:solidFill>
                  <a:schemeClr val="bg1"/>
                </a:solidFill>
                <a:latin typeface="+mn-lt"/>
                <a:ea typeface="+mn-ea"/>
                <a:cs typeface="+mn-cs"/>
              </a:defRPr>
            </a:pPr>
            <a:endParaRPr lang="es-GT"/>
          </a:p>
        </c:txPr>
        <c:crossAx val="197661912"/>
        <c:crosses val="autoZero"/>
        <c:auto val="1"/>
        <c:lblAlgn val="ctr"/>
        <c:lblOffset val="100"/>
        <c:noMultiLvlLbl val="0"/>
      </c:catAx>
      <c:valAx>
        <c:axId val="197661912"/>
        <c:scaling>
          <c:orientation val="minMax"/>
        </c:scaling>
        <c:delete val="1"/>
        <c:axPos val="l"/>
        <c:numFmt formatCode="0.0%" sourceLinked="1"/>
        <c:majorTickMark val="none"/>
        <c:minorTickMark val="none"/>
        <c:tickLblPos val="nextTo"/>
        <c:crossAx val="221654640"/>
        <c:crosses val="autoZero"/>
        <c:crossBetween val="between"/>
      </c:valAx>
      <c:spPr>
        <a:noFill/>
        <a:ln>
          <a:noFill/>
        </a:ln>
        <a:effectLst/>
      </c:spPr>
    </c:plotArea>
    <c:plotVisOnly val="1"/>
    <c:dispBlanksAs val="gap"/>
    <c:showDLblsOverMax val="0"/>
    <c:extLst>
      <c:ext uri="{0b15fc19-7d7d-44ad-8c2d-2c3a37ce22c3}">
        <chartProps xmlns="https://web.wps.cn/et/2018/main" chartId="{f033cfa8-e202-4324-af47-bdf8b0ff7c87}"/>
      </c:ext>
    </c:extLst>
  </c:chart>
  <c:spPr>
    <a:noFill/>
    <a:ln w="9525" cap="flat" cmpd="sng" algn="ctr">
      <a:noFill/>
      <a:round/>
    </a:ln>
    <a:effectLst/>
  </c:spPr>
  <c:txPr>
    <a:bodyPr/>
    <a:lstStyle/>
    <a:p>
      <a:pPr>
        <a:defRPr lang="es-MX" sz="1600">
          <a:solidFill>
            <a:sysClr val="windowText" lastClr="000000"/>
          </a:solidFill>
        </a:defRPr>
      </a:pPr>
      <a:endParaRPr lang="es-GT"/>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s-MX" sz="1920" b="0" i="0" u="none" strike="noStrike" kern="1200" spc="0" baseline="0">
                <a:solidFill>
                  <a:sysClr val="windowText" lastClr="000000"/>
                </a:solidFill>
                <a:latin typeface="+mn-lt"/>
                <a:ea typeface="+mn-ea"/>
                <a:cs typeface="+mn-cs"/>
              </a:defRPr>
            </a:pPr>
            <a:r>
              <a:rPr lang="en-US" sz="2400" dirty="0" err="1">
                <a:solidFill>
                  <a:schemeClr val="bg1"/>
                </a:solidFill>
              </a:rPr>
              <a:t>Porcentaje</a:t>
            </a:r>
            <a:r>
              <a:rPr lang="en-US" sz="2400" dirty="0">
                <a:solidFill>
                  <a:schemeClr val="bg1"/>
                </a:solidFill>
              </a:rPr>
              <a:t> de </a:t>
            </a:r>
            <a:r>
              <a:rPr lang="en-US" sz="2400" dirty="0" err="1">
                <a:solidFill>
                  <a:schemeClr val="bg1"/>
                </a:solidFill>
              </a:rPr>
              <a:t>cumplimiento</a:t>
            </a:r>
            <a:r>
              <a:rPr lang="en-US" sz="2400" dirty="0">
                <a:solidFill>
                  <a:schemeClr val="bg1"/>
                </a:solidFill>
              </a:rPr>
              <a:t> de </a:t>
            </a:r>
            <a:r>
              <a:rPr lang="en-US" sz="2400" dirty="0" err="1">
                <a:solidFill>
                  <a:schemeClr val="bg1"/>
                </a:solidFill>
              </a:rPr>
              <a:t>Sistemas</a:t>
            </a:r>
            <a:r>
              <a:rPr lang="en-US" sz="2400" dirty="0">
                <a:solidFill>
                  <a:schemeClr val="bg1"/>
                </a:solidFill>
              </a:rPr>
              <a:t> </a:t>
            </a:r>
            <a:r>
              <a:rPr lang="en-US" sz="2400" dirty="0" smtClean="0">
                <a:solidFill>
                  <a:schemeClr val="bg1"/>
                </a:solidFill>
              </a:rPr>
              <a:t>de</a:t>
            </a:r>
          </a:p>
          <a:p>
            <a:pPr>
              <a:defRPr lang="es-MX" sz="1920" b="0" i="0" u="none" strike="noStrike" kern="1200" spc="0" baseline="0">
                <a:solidFill>
                  <a:sysClr val="windowText" lastClr="000000"/>
                </a:solidFill>
                <a:latin typeface="+mn-lt"/>
                <a:ea typeface="+mn-ea"/>
                <a:cs typeface="+mn-cs"/>
              </a:defRPr>
            </a:pPr>
            <a:r>
              <a:rPr lang="en-US" sz="2400" dirty="0" smtClean="0">
                <a:solidFill>
                  <a:schemeClr val="bg1"/>
                </a:solidFill>
              </a:rPr>
              <a:t> </a:t>
            </a:r>
            <a:r>
              <a:rPr lang="en-US" sz="2400" dirty="0" err="1" smtClean="0">
                <a:solidFill>
                  <a:schemeClr val="bg1"/>
                </a:solidFill>
              </a:rPr>
              <a:t>abastecimiento</a:t>
            </a:r>
            <a:r>
              <a:rPr lang="en-US" sz="2400" dirty="0" smtClean="0">
                <a:solidFill>
                  <a:schemeClr val="bg1"/>
                </a:solidFill>
              </a:rPr>
              <a:t> de Agua </a:t>
            </a:r>
            <a:r>
              <a:rPr lang="en-US" sz="2400" b="0" i="0" u="none" strike="noStrike" kern="1200" spc="0" baseline="0" dirty="0" smtClean="0">
                <a:solidFill>
                  <a:schemeClr val="bg1"/>
                </a:solidFill>
                <a:latin typeface="+mn-lt"/>
                <a:ea typeface="+mn-ea"/>
                <a:cs typeface="+mn-cs"/>
              </a:rPr>
              <a:t> con </a:t>
            </a:r>
            <a:r>
              <a:rPr lang="en-US" sz="2400" b="0" i="0" u="none" strike="noStrike" kern="1200" spc="0" baseline="0" dirty="0" err="1" smtClean="0">
                <a:solidFill>
                  <a:schemeClr val="bg1"/>
                </a:solidFill>
                <a:latin typeface="+mn-lt"/>
                <a:ea typeface="+mn-ea"/>
                <a:cs typeface="+mn-cs"/>
              </a:rPr>
              <a:t>desinfección</a:t>
            </a:r>
            <a:r>
              <a:rPr lang="en-US" sz="2400" b="0" i="0" u="none" strike="noStrike" kern="1200" spc="0" baseline="0" dirty="0" smtClean="0">
                <a:solidFill>
                  <a:schemeClr val="bg1"/>
                </a:solidFill>
                <a:latin typeface="+mn-lt"/>
                <a:ea typeface="+mn-ea"/>
                <a:cs typeface="+mn-cs"/>
              </a:rPr>
              <a:t> con </a:t>
            </a:r>
            <a:r>
              <a:rPr lang="en-US" sz="2400" b="0" i="0" u="none" strike="noStrike" kern="1200" spc="0" baseline="0" dirty="0" err="1" smtClean="0">
                <a:solidFill>
                  <a:schemeClr val="bg1"/>
                </a:solidFill>
                <a:latin typeface="+mn-lt"/>
                <a:ea typeface="+mn-ea"/>
                <a:cs typeface="+mn-cs"/>
              </a:rPr>
              <a:t>Cloro</a:t>
            </a:r>
            <a:r>
              <a:rPr lang="en-US" sz="2400" b="0" i="0" u="none" strike="noStrike" kern="1200" spc="0" baseline="0" dirty="0" smtClean="0">
                <a:solidFill>
                  <a:schemeClr val="bg1"/>
                </a:solidFill>
                <a:latin typeface="+mn-lt"/>
                <a:ea typeface="+mn-ea"/>
                <a:cs typeface="+mn-cs"/>
              </a:rPr>
              <a:t> </a:t>
            </a:r>
            <a:r>
              <a:rPr lang="en-US" sz="2400" b="0" i="0" u="none" strike="noStrike" kern="1200" spc="0" baseline="0" dirty="0">
                <a:solidFill>
                  <a:schemeClr val="bg1"/>
                </a:solidFill>
                <a:latin typeface="+mn-lt"/>
                <a:ea typeface="+mn-ea"/>
                <a:cs typeface="+mn-cs"/>
              </a:rPr>
              <a:t>residual </a:t>
            </a:r>
          </a:p>
        </c:rich>
      </c:tx>
      <c:layout/>
      <c:overlay val="0"/>
      <c:spPr>
        <a:noFill/>
        <a:ln>
          <a:noFill/>
        </a:ln>
        <a:effectLst/>
      </c:spPr>
    </c:title>
    <c:autoTitleDeleted val="0"/>
    <c:plotArea>
      <c:layout/>
      <c:barChart>
        <c:barDir val="col"/>
        <c:grouping val="clustered"/>
        <c:varyColors val="0"/>
        <c:dLbls>
          <c:showLegendKey val="0"/>
          <c:showVal val="0"/>
          <c:showCatName val="0"/>
          <c:showSerName val="0"/>
          <c:showPercent val="0"/>
          <c:showBubbleSize val="0"/>
        </c:dLbls>
        <c:gapWidth val="219"/>
        <c:overlap val="-27"/>
        <c:axId val="220980792"/>
        <c:axId val="17144320"/>
      </c:barChart>
      <c:catAx>
        <c:axId val="22098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es-MX" sz="1800" b="0" i="0" u="none" strike="noStrike" kern="1200" baseline="0">
                <a:solidFill>
                  <a:schemeClr val="bg1"/>
                </a:solidFill>
                <a:latin typeface="+mn-lt"/>
                <a:ea typeface="+mn-ea"/>
                <a:cs typeface="+mn-cs"/>
              </a:defRPr>
            </a:pPr>
            <a:endParaRPr lang="es-GT"/>
          </a:p>
        </c:txPr>
        <c:crossAx val="17144320"/>
        <c:crosses val="autoZero"/>
        <c:auto val="1"/>
        <c:lblAlgn val="ctr"/>
        <c:lblOffset val="100"/>
        <c:noMultiLvlLbl val="0"/>
      </c:catAx>
      <c:valAx>
        <c:axId val="17144320"/>
        <c:scaling>
          <c:orientation val="minMax"/>
        </c:scaling>
        <c:delete val="1"/>
        <c:axPos val="l"/>
        <c:numFmt formatCode="0.0%" sourceLinked="1"/>
        <c:majorTickMark val="none"/>
        <c:minorTickMark val="none"/>
        <c:tickLblPos val="nextTo"/>
        <c:crossAx val="220980792"/>
        <c:crosses val="autoZero"/>
        <c:crossBetween val="between"/>
      </c:valAx>
      <c:spPr>
        <a:noFill/>
        <a:ln>
          <a:noFill/>
        </a:ln>
        <a:effectLst/>
      </c:spPr>
    </c:plotArea>
    <c:plotVisOnly val="1"/>
    <c:dispBlanksAs val="gap"/>
    <c:showDLblsOverMax val="0"/>
    <c:extLst>
      <c:ext uri="{0b15fc19-7d7d-44ad-8c2d-2c3a37ce22c3}">
        <chartProps xmlns="https://web.wps.cn/et/2018/main" chartId="{a537ed0b-846a-4980-ae69-4afeff737623}"/>
      </c:ext>
    </c:extLst>
  </c:chart>
  <c:spPr>
    <a:noFill/>
    <a:ln w="9525" cap="flat" cmpd="sng" algn="ctr">
      <a:noFill/>
      <a:round/>
    </a:ln>
    <a:effectLst/>
  </c:spPr>
  <c:txPr>
    <a:bodyPr/>
    <a:lstStyle/>
    <a:p>
      <a:pPr>
        <a:defRPr lang="es-MX" sz="1600">
          <a:solidFill>
            <a:sysClr val="windowText" lastClr="000000"/>
          </a:solidFill>
        </a:defRPr>
      </a:pPr>
      <a:endParaRPr lang="es-GT"/>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897D439-B62D-A04D-A100-4774FA34C5FB}" type="doc">
      <dgm:prSet loTypeId="urn:microsoft.com/office/officeart/2005/8/layout/hProcess11#1" loCatId="process" qsTypeId="urn:microsoft.com/office/officeart/2005/8/quickstyle/simple1#1" qsCatId="simple" csTypeId="urn:microsoft.com/office/officeart/2005/8/colors/accent1_2#1" csCatId="accent1"/>
      <dgm:spPr/>
      <dgm:t>
        <a:bodyPr/>
        <a:lstStyle/>
        <a:p>
          <a:endParaRPr lang="es-MX"/>
        </a:p>
      </dgm:t>
    </dgm:pt>
    <dgm:pt modelId="{C4154BC0-20E5-9F4C-B3EF-8DB409E6F012}">
      <dgm:prSet/>
      <dgm:spPr>
        <a:xfrm>
          <a:off x="2599" y="0"/>
          <a:ext cx="1513414" cy="1740535"/>
        </a:xfrm>
        <a:prstGeom prst="rect">
          <a:avLst/>
        </a:prstGeom>
        <a:noFill/>
        <a:ln>
          <a:noFill/>
        </a:ln>
        <a:effectLst/>
      </dgm:spPr>
      <dgm:t>
        <a:bodyPr/>
        <a:lstStyle/>
        <a:p>
          <a:r>
            <a:rPr lang="es-GT" smtClean="0">
              <a:solidFill>
                <a:schemeClr val="bg1"/>
              </a:solidFill>
              <a:latin typeface="Aptos" panose="02110004020202020204"/>
              <a:ea typeface="+mn-ea"/>
              <a:cs typeface="+mn-cs"/>
            </a:rPr>
            <a:t>Fase 1: Plan de trabajo y definición metodológica.</a:t>
          </a:r>
          <a:endParaRPr lang="es-GT" dirty="0">
            <a:solidFill>
              <a:schemeClr val="bg1"/>
            </a:solidFill>
            <a:latin typeface="Aptos" panose="02110004020202020204"/>
            <a:ea typeface="+mn-ea"/>
            <a:cs typeface="+mn-cs"/>
          </a:endParaRPr>
        </a:p>
      </dgm:t>
    </dgm:pt>
    <dgm:pt modelId="{55E580E7-FA9A-144E-8083-778A409482CE}" type="parTrans" cxnId="{5336C2BA-55E9-4D46-A060-423BA6848C26}">
      <dgm:prSet/>
      <dgm:spPr/>
      <dgm:t>
        <a:bodyPr/>
        <a:lstStyle/>
        <a:p>
          <a:endParaRPr lang="es-MX">
            <a:solidFill>
              <a:schemeClr val="bg1"/>
            </a:solidFill>
          </a:endParaRPr>
        </a:p>
      </dgm:t>
    </dgm:pt>
    <dgm:pt modelId="{D2D9503B-52B2-EE49-99B2-68C5850D81BF}" type="sibTrans" cxnId="{5336C2BA-55E9-4D46-A060-423BA6848C26}">
      <dgm:prSet/>
      <dgm:spPr/>
      <dgm:t>
        <a:bodyPr/>
        <a:lstStyle/>
        <a:p>
          <a:endParaRPr lang="es-MX">
            <a:solidFill>
              <a:schemeClr val="bg1"/>
            </a:solidFill>
          </a:endParaRPr>
        </a:p>
      </dgm:t>
    </dgm:pt>
    <dgm:pt modelId="{64F87D8D-E728-A542-81D1-81CB650BDE43}">
      <dgm:prSet/>
      <dgm:spPr>
        <a:xfrm>
          <a:off x="1591684" y="2610802"/>
          <a:ext cx="1513414" cy="1740535"/>
        </a:xfrm>
        <a:prstGeom prst="rect">
          <a:avLst/>
        </a:prstGeom>
        <a:noFill/>
        <a:ln>
          <a:noFill/>
        </a:ln>
        <a:effectLst/>
      </dgm:spPr>
      <dgm:t>
        <a:bodyPr/>
        <a:lstStyle/>
        <a:p>
          <a:r>
            <a:rPr lang="es-GT" dirty="0">
              <a:solidFill>
                <a:schemeClr val="bg1"/>
              </a:solidFill>
              <a:latin typeface="Aptos" panose="02110004020202020204"/>
              <a:ea typeface="+mn-ea"/>
              <a:cs typeface="+mn-cs"/>
            </a:rPr>
            <a:t>Fase 2: Preparación y revisión documental</a:t>
          </a:r>
        </a:p>
      </dgm:t>
    </dgm:pt>
    <dgm:pt modelId="{C06CEC13-7416-7D46-A66F-2CCCC5E8D879}" type="parTrans" cxnId="{B1455AF2-7C18-FE43-87F6-4413A47E16EF}">
      <dgm:prSet/>
      <dgm:spPr/>
      <dgm:t>
        <a:bodyPr/>
        <a:lstStyle/>
        <a:p>
          <a:endParaRPr lang="es-MX">
            <a:solidFill>
              <a:schemeClr val="bg1"/>
            </a:solidFill>
          </a:endParaRPr>
        </a:p>
      </dgm:t>
    </dgm:pt>
    <dgm:pt modelId="{1ED82D6C-CF84-0840-8898-BF410F110E62}" type="sibTrans" cxnId="{B1455AF2-7C18-FE43-87F6-4413A47E16EF}">
      <dgm:prSet/>
      <dgm:spPr/>
      <dgm:t>
        <a:bodyPr/>
        <a:lstStyle/>
        <a:p>
          <a:endParaRPr lang="es-MX">
            <a:solidFill>
              <a:schemeClr val="bg1"/>
            </a:solidFill>
          </a:endParaRPr>
        </a:p>
      </dgm:t>
    </dgm:pt>
    <dgm:pt modelId="{03072102-BEF5-8740-8762-A11EC6E2C49E}">
      <dgm:prSet/>
      <dgm:spPr>
        <a:xfrm>
          <a:off x="3180770" y="0"/>
          <a:ext cx="1513414" cy="1740535"/>
        </a:xfrm>
        <a:prstGeom prst="rect">
          <a:avLst/>
        </a:prstGeom>
        <a:noFill/>
        <a:ln>
          <a:noFill/>
        </a:ln>
        <a:effectLst/>
      </dgm:spPr>
      <dgm:t>
        <a:bodyPr/>
        <a:lstStyle/>
        <a:p>
          <a:r>
            <a:rPr lang="es-GT" dirty="0">
              <a:solidFill>
                <a:schemeClr val="bg1"/>
              </a:solidFill>
              <a:latin typeface="Aptos" panose="02110004020202020204"/>
              <a:ea typeface="+mn-ea"/>
              <a:cs typeface="+mn-cs"/>
            </a:rPr>
            <a:t>Fase 3: Análisis técnico y sectorial </a:t>
          </a:r>
          <a:r>
            <a:rPr lang="en-US" dirty="0">
              <a:solidFill>
                <a:schemeClr val="bg1"/>
              </a:solidFill>
              <a:latin typeface="Aptos" panose="02110004020202020204"/>
              <a:ea typeface="+mn-ea"/>
              <a:cs typeface="+mn-cs"/>
            </a:rPr>
            <a:t>de la Politica </a:t>
          </a:r>
          <a:r>
            <a:rPr lang="en-US" dirty="0" smtClean="0">
              <a:solidFill>
                <a:schemeClr val="bg1"/>
              </a:solidFill>
              <a:latin typeface="Aptos" panose="02110004020202020204"/>
              <a:ea typeface="+mn-ea"/>
              <a:cs typeface="+mn-cs"/>
            </a:rPr>
            <a:t>propuesta </a:t>
          </a:r>
          <a:r>
            <a:rPr lang="en-US" dirty="0">
              <a:solidFill>
                <a:schemeClr val="bg1"/>
              </a:solidFill>
              <a:latin typeface="Aptos" panose="02110004020202020204"/>
              <a:ea typeface="+mn-ea"/>
              <a:cs typeface="+mn-cs"/>
            </a:rPr>
            <a:t>de ASH </a:t>
          </a:r>
          <a:r>
            <a:rPr lang="es-GT" dirty="0">
              <a:solidFill>
                <a:schemeClr val="bg1"/>
              </a:solidFill>
              <a:latin typeface="Aptos" panose="02110004020202020204"/>
              <a:ea typeface="+mn-ea"/>
              <a:cs typeface="+mn-cs"/>
            </a:rPr>
            <a:t>(</a:t>
          </a:r>
          <a:r>
            <a:rPr lang="en-US" dirty="0">
              <a:solidFill>
                <a:schemeClr val="bg1"/>
              </a:solidFill>
              <a:latin typeface="Aptos" panose="02110004020202020204"/>
              <a:ea typeface="+mn-ea"/>
              <a:cs typeface="+mn-cs"/>
            </a:rPr>
            <a:t>Con analisis de: </a:t>
          </a:r>
          <a:r>
            <a:rPr lang="es-GT" dirty="0">
              <a:solidFill>
                <a:schemeClr val="bg1"/>
              </a:solidFill>
              <a:latin typeface="Aptos" panose="02110004020202020204"/>
              <a:ea typeface="+mn-ea"/>
              <a:cs typeface="+mn-cs"/>
            </a:rPr>
            <a:t>brechas, capacidades, desigualdades).</a:t>
          </a:r>
        </a:p>
      </dgm:t>
    </dgm:pt>
    <dgm:pt modelId="{CAC61ACA-67CF-6248-AF9F-774BF2C55E6C}" type="parTrans" cxnId="{4971B13C-FFC1-0144-94C3-56A331C35E53}">
      <dgm:prSet/>
      <dgm:spPr/>
      <dgm:t>
        <a:bodyPr/>
        <a:lstStyle/>
        <a:p>
          <a:endParaRPr lang="es-MX">
            <a:solidFill>
              <a:schemeClr val="bg1"/>
            </a:solidFill>
          </a:endParaRPr>
        </a:p>
      </dgm:t>
    </dgm:pt>
    <dgm:pt modelId="{B808FB39-4510-8B45-A2FA-EBFB1CDCB253}" type="sibTrans" cxnId="{4971B13C-FFC1-0144-94C3-56A331C35E53}">
      <dgm:prSet/>
      <dgm:spPr/>
      <dgm:t>
        <a:bodyPr/>
        <a:lstStyle/>
        <a:p>
          <a:endParaRPr lang="es-MX">
            <a:solidFill>
              <a:schemeClr val="bg1"/>
            </a:solidFill>
          </a:endParaRPr>
        </a:p>
      </dgm:t>
    </dgm:pt>
    <dgm:pt modelId="{476531D8-F8F6-ED47-9FC8-05F76BB4C131}">
      <dgm:prSet/>
      <dgm:spPr>
        <a:xfrm>
          <a:off x="4769855" y="2610802"/>
          <a:ext cx="1513414" cy="1740535"/>
        </a:xfrm>
        <a:prstGeom prst="rect">
          <a:avLst/>
        </a:prstGeom>
        <a:noFill/>
        <a:ln>
          <a:noFill/>
        </a:ln>
        <a:effectLst/>
      </dgm:spPr>
      <dgm:t>
        <a:bodyPr/>
        <a:lstStyle/>
        <a:p>
          <a:r>
            <a:rPr lang="es-GT">
              <a:solidFill>
                <a:schemeClr val="bg1"/>
              </a:solidFill>
              <a:latin typeface="Aptos" panose="02110004020202020204"/>
              <a:ea typeface="+mn-ea"/>
              <a:cs typeface="+mn-cs"/>
            </a:rPr>
            <a:t>Fase 4: Consulta a actores clave (talleres).</a:t>
          </a:r>
        </a:p>
      </dgm:t>
    </dgm:pt>
    <dgm:pt modelId="{81F69FC9-5875-1643-8C53-4BD5AABF3F78}" type="parTrans" cxnId="{C18A0CDB-B203-E84A-85AE-3DE4E55579DC}">
      <dgm:prSet/>
      <dgm:spPr/>
      <dgm:t>
        <a:bodyPr/>
        <a:lstStyle/>
        <a:p>
          <a:endParaRPr lang="es-MX">
            <a:solidFill>
              <a:schemeClr val="bg1"/>
            </a:solidFill>
          </a:endParaRPr>
        </a:p>
      </dgm:t>
    </dgm:pt>
    <dgm:pt modelId="{D97DC984-7396-1D4A-8166-D6BE898F9CF4}" type="sibTrans" cxnId="{C18A0CDB-B203-E84A-85AE-3DE4E55579DC}">
      <dgm:prSet/>
      <dgm:spPr/>
      <dgm:t>
        <a:bodyPr/>
        <a:lstStyle/>
        <a:p>
          <a:endParaRPr lang="es-MX">
            <a:solidFill>
              <a:schemeClr val="bg1"/>
            </a:solidFill>
          </a:endParaRPr>
        </a:p>
      </dgm:t>
    </dgm:pt>
    <dgm:pt modelId="{F61B9D40-E396-334B-AF3A-DC68F211561B}">
      <dgm:prSet/>
      <dgm:spPr>
        <a:xfrm>
          <a:off x="6358940" y="0"/>
          <a:ext cx="1513414" cy="1740535"/>
        </a:xfrm>
        <a:prstGeom prst="rect">
          <a:avLst/>
        </a:prstGeom>
        <a:noFill/>
        <a:ln>
          <a:noFill/>
        </a:ln>
        <a:effectLst/>
      </dgm:spPr>
      <dgm:t>
        <a:bodyPr/>
        <a:lstStyle/>
        <a:p>
          <a:r>
            <a:rPr lang="es-GT">
              <a:solidFill>
                <a:schemeClr val="bg1"/>
              </a:solidFill>
              <a:latin typeface="Aptos" panose="02110004020202020204"/>
              <a:ea typeface="+mn-ea"/>
              <a:cs typeface="+mn-cs"/>
            </a:rPr>
            <a:t>Fase 5: Formulación del Plan Nacional ASH</a:t>
          </a:r>
        </a:p>
      </dgm:t>
    </dgm:pt>
    <dgm:pt modelId="{6F752C2E-FAA9-114B-90EC-0F248DB32AD6}" type="parTrans" cxnId="{4B4A5A7E-155C-EF49-A707-97774011960C}">
      <dgm:prSet/>
      <dgm:spPr/>
      <dgm:t>
        <a:bodyPr/>
        <a:lstStyle/>
        <a:p>
          <a:endParaRPr lang="es-MX">
            <a:solidFill>
              <a:schemeClr val="bg1"/>
            </a:solidFill>
          </a:endParaRPr>
        </a:p>
      </dgm:t>
    </dgm:pt>
    <dgm:pt modelId="{4BA37A51-BB21-8041-848D-D2673BAE15C0}" type="sibTrans" cxnId="{4B4A5A7E-155C-EF49-A707-97774011960C}">
      <dgm:prSet/>
      <dgm:spPr/>
      <dgm:t>
        <a:bodyPr/>
        <a:lstStyle/>
        <a:p>
          <a:endParaRPr lang="es-MX">
            <a:solidFill>
              <a:schemeClr val="bg1"/>
            </a:solidFill>
          </a:endParaRPr>
        </a:p>
      </dgm:t>
    </dgm:pt>
    <dgm:pt modelId="{699CED0F-CD1D-F541-8A0B-F0A59FE36D42}">
      <dgm:prSet/>
      <dgm:spPr>
        <a:xfrm>
          <a:off x="7948026" y="2610802"/>
          <a:ext cx="1513414" cy="1740535"/>
        </a:xfrm>
        <a:prstGeom prst="rect">
          <a:avLst/>
        </a:prstGeom>
        <a:noFill/>
        <a:ln>
          <a:noFill/>
        </a:ln>
        <a:effectLst/>
      </dgm:spPr>
      <dgm:t>
        <a:bodyPr/>
        <a:lstStyle/>
        <a:p>
          <a:r>
            <a:rPr lang="es-GT">
              <a:solidFill>
                <a:schemeClr val="bg1"/>
              </a:solidFill>
              <a:latin typeface="Aptos" panose="02110004020202020204"/>
              <a:ea typeface="+mn-ea"/>
              <a:cs typeface="+mn-cs"/>
            </a:rPr>
            <a:t>Fase 6: Cierre y versión final</a:t>
          </a:r>
        </a:p>
      </dgm:t>
    </dgm:pt>
    <dgm:pt modelId="{B46CAEBE-52A9-0B44-B3AA-A3CBB610115F}" type="parTrans" cxnId="{82465F3D-D79B-C347-8D46-441599B1765A}">
      <dgm:prSet/>
      <dgm:spPr/>
      <dgm:t>
        <a:bodyPr/>
        <a:lstStyle/>
        <a:p>
          <a:endParaRPr lang="es-MX">
            <a:solidFill>
              <a:schemeClr val="bg1"/>
            </a:solidFill>
          </a:endParaRPr>
        </a:p>
      </dgm:t>
    </dgm:pt>
    <dgm:pt modelId="{47A3AB77-AA92-FD46-91BA-B9CF95223FF9}" type="sibTrans" cxnId="{82465F3D-D79B-C347-8D46-441599B1765A}">
      <dgm:prSet/>
      <dgm:spPr/>
      <dgm:t>
        <a:bodyPr/>
        <a:lstStyle/>
        <a:p>
          <a:endParaRPr lang="es-MX">
            <a:solidFill>
              <a:schemeClr val="bg1"/>
            </a:solidFill>
          </a:endParaRPr>
        </a:p>
      </dgm:t>
    </dgm:pt>
    <dgm:pt modelId="{1F8AFD08-716A-C145-9BAA-86F85B30C336}" type="pres">
      <dgm:prSet presAssocID="{5897D439-B62D-A04D-A100-4774FA34C5FB}" presName="Name0" presStyleCnt="0">
        <dgm:presLayoutVars>
          <dgm:dir/>
          <dgm:resizeHandles val="exact"/>
        </dgm:presLayoutVars>
      </dgm:prSet>
      <dgm:spPr/>
      <dgm:t>
        <a:bodyPr/>
        <a:lstStyle/>
        <a:p>
          <a:endParaRPr lang="es-GT"/>
        </a:p>
      </dgm:t>
    </dgm:pt>
    <dgm:pt modelId="{0BF67E72-A3FE-4242-9DC3-0250B510814A}" type="pres">
      <dgm:prSet presAssocID="{5897D439-B62D-A04D-A100-4774FA34C5FB}" presName="arrow" presStyleLbl="bgShp" presStyleIdx="0" presStyleCnt="1"/>
      <dgm:spPr>
        <a:xfrm>
          <a:off x="0" y="1305401"/>
          <a:ext cx="10515600" cy="1740535"/>
        </a:xfrm>
        <a:prstGeom prst="notchedRightArrow">
          <a:avLst/>
        </a:prstGeom>
        <a:solidFill>
          <a:srgbClr val="156082">
            <a:tint val="40000"/>
            <a:hueOff val="0"/>
            <a:satOff val="0"/>
            <a:lumOff val="0"/>
            <a:alphaOff val="0"/>
          </a:srgbClr>
        </a:solidFill>
        <a:ln>
          <a:noFill/>
        </a:ln>
        <a:effectLst/>
      </dgm:spPr>
      <dgm:t>
        <a:bodyPr/>
        <a:lstStyle/>
        <a:p>
          <a:endParaRPr lang="es-GT"/>
        </a:p>
      </dgm:t>
    </dgm:pt>
    <dgm:pt modelId="{E0076A64-5125-BF42-B10F-D805F4FED39A}" type="pres">
      <dgm:prSet presAssocID="{5897D439-B62D-A04D-A100-4774FA34C5FB}" presName="points" presStyleCnt="0"/>
      <dgm:spPr/>
    </dgm:pt>
    <dgm:pt modelId="{68ED66DB-51A6-004D-84E9-A76FE23701F3}" type="pres">
      <dgm:prSet presAssocID="{C4154BC0-20E5-9F4C-B3EF-8DB409E6F012}" presName="compositeA" presStyleCnt="0"/>
      <dgm:spPr/>
    </dgm:pt>
    <dgm:pt modelId="{50F4B4B2-FE9D-7544-B3BC-586ACFCDEFDD}" type="pres">
      <dgm:prSet presAssocID="{C4154BC0-20E5-9F4C-B3EF-8DB409E6F012}" presName="textA" presStyleLbl="revTx" presStyleIdx="0" presStyleCnt="6">
        <dgm:presLayoutVars>
          <dgm:bulletEnabled val="1"/>
        </dgm:presLayoutVars>
      </dgm:prSet>
      <dgm:spPr/>
      <dgm:t>
        <a:bodyPr/>
        <a:lstStyle/>
        <a:p>
          <a:endParaRPr lang="es-GT"/>
        </a:p>
      </dgm:t>
    </dgm:pt>
    <dgm:pt modelId="{600F061A-01FA-1946-B093-DB210325B57C}" type="pres">
      <dgm:prSet presAssocID="{C4154BC0-20E5-9F4C-B3EF-8DB409E6F012}" presName="circleA" presStyleLbl="node1" presStyleIdx="0" presStyleCnt="6"/>
      <dgm:spPr>
        <a:xfrm>
          <a:off x="541739"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85C762D6-7D1B-D24A-B8C7-AEF98B689E8C}" type="pres">
      <dgm:prSet presAssocID="{C4154BC0-20E5-9F4C-B3EF-8DB409E6F012}" presName="spaceA" presStyleCnt="0"/>
      <dgm:spPr/>
    </dgm:pt>
    <dgm:pt modelId="{17DB7A84-C341-464F-A6EA-BE027605F2D8}" type="pres">
      <dgm:prSet presAssocID="{D2D9503B-52B2-EE49-99B2-68C5850D81BF}" presName="space" presStyleCnt="0"/>
      <dgm:spPr/>
    </dgm:pt>
    <dgm:pt modelId="{405ABE92-4C4B-8144-BD7E-EC1B873B877C}" type="pres">
      <dgm:prSet presAssocID="{64F87D8D-E728-A542-81D1-81CB650BDE43}" presName="compositeB" presStyleCnt="0"/>
      <dgm:spPr/>
    </dgm:pt>
    <dgm:pt modelId="{CF875AF8-B62D-4B45-AD56-41A164EE9337}" type="pres">
      <dgm:prSet presAssocID="{64F87D8D-E728-A542-81D1-81CB650BDE43}" presName="textB" presStyleLbl="revTx" presStyleIdx="1" presStyleCnt="6">
        <dgm:presLayoutVars>
          <dgm:bulletEnabled val="1"/>
        </dgm:presLayoutVars>
      </dgm:prSet>
      <dgm:spPr/>
      <dgm:t>
        <a:bodyPr/>
        <a:lstStyle/>
        <a:p>
          <a:endParaRPr lang="es-GT"/>
        </a:p>
      </dgm:t>
    </dgm:pt>
    <dgm:pt modelId="{D75DE6A2-F6C2-2044-BDFC-E0F0074AB5BD}" type="pres">
      <dgm:prSet presAssocID="{64F87D8D-E728-A542-81D1-81CB650BDE43}" presName="circleB" presStyleLbl="node1" presStyleIdx="1" presStyleCnt="6"/>
      <dgm:spPr>
        <a:xfrm>
          <a:off x="2130825"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D70C7CF4-8A97-7949-A974-2C5D1F35ABAF}" type="pres">
      <dgm:prSet presAssocID="{64F87D8D-E728-A542-81D1-81CB650BDE43}" presName="spaceB" presStyleCnt="0"/>
      <dgm:spPr/>
    </dgm:pt>
    <dgm:pt modelId="{813657E6-F9FC-CD44-A0D7-8C9FE2490C12}" type="pres">
      <dgm:prSet presAssocID="{1ED82D6C-CF84-0840-8898-BF410F110E62}" presName="space" presStyleCnt="0"/>
      <dgm:spPr/>
    </dgm:pt>
    <dgm:pt modelId="{8CA9FA2C-CF22-6840-8325-EAEDE7AD1FF4}" type="pres">
      <dgm:prSet presAssocID="{03072102-BEF5-8740-8762-A11EC6E2C49E}" presName="compositeA" presStyleCnt="0"/>
      <dgm:spPr/>
    </dgm:pt>
    <dgm:pt modelId="{6228A767-21F2-7F44-B23F-DE3196C2E79F}" type="pres">
      <dgm:prSet presAssocID="{03072102-BEF5-8740-8762-A11EC6E2C49E}" presName="textA" presStyleLbl="revTx" presStyleIdx="2" presStyleCnt="6">
        <dgm:presLayoutVars>
          <dgm:bulletEnabled val="1"/>
        </dgm:presLayoutVars>
      </dgm:prSet>
      <dgm:spPr/>
      <dgm:t>
        <a:bodyPr/>
        <a:lstStyle/>
        <a:p>
          <a:endParaRPr lang="es-GT"/>
        </a:p>
      </dgm:t>
    </dgm:pt>
    <dgm:pt modelId="{417BFE02-2825-184D-A8EC-D8A1CA527C74}" type="pres">
      <dgm:prSet presAssocID="{03072102-BEF5-8740-8762-A11EC6E2C49E}" presName="circleA" presStyleLbl="node1" presStyleIdx="2" presStyleCnt="6"/>
      <dgm:spPr>
        <a:xfrm>
          <a:off x="3719910"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D8484F7E-AB24-564C-995B-1FD87F92D588}" type="pres">
      <dgm:prSet presAssocID="{03072102-BEF5-8740-8762-A11EC6E2C49E}" presName="spaceA" presStyleCnt="0"/>
      <dgm:spPr/>
    </dgm:pt>
    <dgm:pt modelId="{CDC00F85-782B-EA4B-B7C7-14152A325B8D}" type="pres">
      <dgm:prSet presAssocID="{B808FB39-4510-8B45-A2FA-EBFB1CDCB253}" presName="space" presStyleCnt="0"/>
      <dgm:spPr/>
    </dgm:pt>
    <dgm:pt modelId="{1E2AE409-D471-354C-9C1C-517FD518DE84}" type="pres">
      <dgm:prSet presAssocID="{476531D8-F8F6-ED47-9FC8-05F76BB4C131}" presName="compositeB" presStyleCnt="0"/>
      <dgm:spPr/>
    </dgm:pt>
    <dgm:pt modelId="{9E7DA545-FE8A-F14C-B262-EEE73C1A6575}" type="pres">
      <dgm:prSet presAssocID="{476531D8-F8F6-ED47-9FC8-05F76BB4C131}" presName="textB" presStyleLbl="revTx" presStyleIdx="3" presStyleCnt="6">
        <dgm:presLayoutVars>
          <dgm:bulletEnabled val="1"/>
        </dgm:presLayoutVars>
      </dgm:prSet>
      <dgm:spPr/>
      <dgm:t>
        <a:bodyPr/>
        <a:lstStyle/>
        <a:p>
          <a:endParaRPr lang="es-GT"/>
        </a:p>
      </dgm:t>
    </dgm:pt>
    <dgm:pt modelId="{702CA0D7-5A27-3C4E-A87B-90243685CADA}" type="pres">
      <dgm:prSet presAssocID="{476531D8-F8F6-ED47-9FC8-05F76BB4C131}" presName="circleB" presStyleLbl="node1" presStyleIdx="3" presStyleCnt="6"/>
      <dgm:spPr>
        <a:xfrm>
          <a:off x="5308995"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26E27E8B-E89F-7146-A78C-D4A9448A8CF7}" type="pres">
      <dgm:prSet presAssocID="{476531D8-F8F6-ED47-9FC8-05F76BB4C131}" presName="spaceB" presStyleCnt="0"/>
      <dgm:spPr/>
    </dgm:pt>
    <dgm:pt modelId="{730CE3C0-2005-CF46-85B8-93850FF3D858}" type="pres">
      <dgm:prSet presAssocID="{D97DC984-7396-1D4A-8166-D6BE898F9CF4}" presName="space" presStyleCnt="0"/>
      <dgm:spPr/>
    </dgm:pt>
    <dgm:pt modelId="{5C79C156-6E33-F046-9E7E-AA52C9EFF0FB}" type="pres">
      <dgm:prSet presAssocID="{F61B9D40-E396-334B-AF3A-DC68F211561B}" presName="compositeA" presStyleCnt="0"/>
      <dgm:spPr/>
    </dgm:pt>
    <dgm:pt modelId="{BFBBAB40-4FC8-3049-BE05-D384C6F3839B}" type="pres">
      <dgm:prSet presAssocID="{F61B9D40-E396-334B-AF3A-DC68F211561B}" presName="textA" presStyleLbl="revTx" presStyleIdx="4" presStyleCnt="6">
        <dgm:presLayoutVars>
          <dgm:bulletEnabled val="1"/>
        </dgm:presLayoutVars>
      </dgm:prSet>
      <dgm:spPr/>
      <dgm:t>
        <a:bodyPr/>
        <a:lstStyle/>
        <a:p>
          <a:endParaRPr lang="es-GT"/>
        </a:p>
      </dgm:t>
    </dgm:pt>
    <dgm:pt modelId="{3ED85AD5-F5CF-CD48-8C78-D87F3067F13B}" type="pres">
      <dgm:prSet presAssocID="{F61B9D40-E396-334B-AF3A-DC68F211561B}" presName="circleA" presStyleLbl="node1" presStyleIdx="4" presStyleCnt="6"/>
      <dgm:spPr>
        <a:xfrm>
          <a:off x="6898081"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D01B1DBC-C7CB-AD49-880B-B14740066862}" type="pres">
      <dgm:prSet presAssocID="{F61B9D40-E396-334B-AF3A-DC68F211561B}" presName="spaceA" presStyleCnt="0"/>
      <dgm:spPr/>
    </dgm:pt>
    <dgm:pt modelId="{5F9A3986-6915-7D49-A032-3EF797D5C187}" type="pres">
      <dgm:prSet presAssocID="{4BA37A51-BB21-8041-848D-D2673BAE15C0}" presName="space" presStyleCnt="0"/>
      <dgm:spPr/>
    </dgm:pt>
    <dgm:pt modelId="{FED9F7E4-B60C-7741-B60E-80D75FFFDD42}" type="pres">
      <dgm:prSet presAssocID="{699CED0F-CD1D-F541-8A0B-F0A59FE36D42}" presName="compositeB" presStyleCnt="0"/>
      <dgm:spPr/>
    </dgm:pt>
    <dgm:pt modelId="{35784182-ED55-FD43-879E-906CE3FC5BA3}" type="pres">
      <dgm:prSet presAssocID="{699CED0F-CD1D-F541-8A0B-F0A59FE36D42}" presName="textB" presStyleLbl="revTx" presStyleIdx="5" presStyleCnt="6">
        <dgm:presLayoutVars>
          <dgm:bulletEnabled val="1"/>
        </dgm:presLayoutVars>
      </dgm:prSet>
      <dgm:spPr/>
      <dgm:t>
        <a:bodyPr/>
        <a:lstStyle/>
        <a:p>
          <a:endParaRPr lang="es-GT"/>
        </a:p>
      </dgm:t>
    </dgm:pt>
    <dgm:pt modelId="{AE41BA42-499D-C147-A394-7817F9F2DA9C}" type="pres">
      <dgm:prSet presAssocID="{699CED0F-CD1D-F541-8A0B-F0A59FE36D42}" presName="circleB" presStyleLbl="node1" presStyleIdx="5" presStyleCnt="6"/>
      <dgm:spPr>
        <a:xfrm>
          <a:off x="8487166"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endParaRPr lang="es-GT"/>
        </a:p>
      </dgm:t>
    </dgm:pt>
    <dgm:pt modelId="{1B3C0B65-3122-224D-A0FC-079233768447}" type="pres">
      <dgm:prSet presAssocID="{699CED0F-CD1D-F541-8A0B-F0A59FE36D42}" presName="spaceB" presStyleCnt="0"/>
      <dgm:spPr/>
    </dgm:pt>
  </dgm:ptLst>
  <dgm:cxnLst>
    <dgm:cxn modelId="{E3193E56-22AE-4D12-942C-70C4E7093717}" type="presOf" srcId="{C4154BC0-20E5-9F4C-B3EF-8DB409E6F012}" destId="{50F4B4B2-FE9D-7544-B3BC-586ACFCDEFDD}" srcOrd="0" destOrd="0" presId="urn:microsoft.com/office/officeart/2005/8/layout/hProcess11#1"/>
    <dgm:cxn modelId="{C18A0CDB-B203-E84A-85AE-3DE4E55579DC}" srcId="{5897D439-B62D-A04D-A100-4774FA34C5FB}" destId="{476531D8-F8F6-ED47-9FC8-05F76BB4C131}" srcOrd="3" destOrd="0" parTransId="{81F69FC9-5875-1643-8C53-4BD5AABF3F78}" sibTransId="{D97DC984-7396-1D4A-8166-D6BE898F9CF4}"/>
    <dgm:cxn modelId="{5336C2BA-55E9-4D46-A060-423BA6848C26}" srcId="{5897D439-B62D-A04D-A100-4774FA34C5FB}" destId="{C4154BC0-20E5-9F4C-B3EF-8DB409E6F012}" srcOrd="0" destOrd="0" parTransId="{55E580E7-FA9A-144E-8083-778A409482CE}" sibTransId="{D2D9503B-52B2-EE49-99B2-68C5850D81BF}"/>
    <dgm:cxn modelId="{4B4A5A7E-155C-EF49-A707-97774011960C}" srcId="{5897D439-B62D-A04D-A100-4774FA34C5FB}" destId="{F61B9D40-E396-334B-AF3A-DC68F211561B}" srcOrd="4" destOrd="0" parTransId="{6F752C2E-FAA9-114B-90EC-0F248DB32AD6}" sibTransId="{4BA37A51-BB21-8041-848D-D2673BAE15C0}"/>
    <dgm:cxn modelId="{072DBE05-0BAA-455E-A307-71795E7AC739}" type="presOf" srcId="{476531D8-F8F6-ED47-9FC8-05F76BB4C131}" destId="{9E7DA545-FE8A-F14C-B262-EEE73C1A6575}" srcOrd="0" destOrd="0" presId="urn:microsoft.com/office/officeart/2005/8/layout/hProcess11#1"/>
    <dgm:cxn modelId="{5BFBCBCA-4AD3-4588-B76C-D96226A65CD6}" type="presOf" srcId="{64F87D8D-E728-A542-81D1-81CB650BDE43}" destId="{CF875AF8-B62D-4B45-AD56-41A164EE9337}" srcOrd="0" destOrd="0" presId="urn:microsoft.com/office/officeart/2005/8/layout/hProcess11#1"/>
    <dgm:cxn modelId="{460F0732-C933-4C00-8F5A-5C66BC0FAA13}" type="presOf" srcId="{5897D439-B62D-A04D-A100-4774FA34C5FB}" destId="{1F8AFD08-716A-C145-9BAA-86F85B30C336}" srcOrd="0" destOrd="0" presId="urn:microsoft.com/office/officeart/2005/8/layout/hProcess11#1"/>
    <dgm:cxn modelId="{82465F3D-D79B-C347-8D46-441599B1765A}" srcId="{5897D439-B62D-A04D-A100-4774FA34C5FB}" destId="{699CED0F-CD1D-F541-8A0B-F0A59FE36D42}" srcOrd="5" destOrd="0" parTransId="{B46CAEBE-52A9-0B44-B3AA-A3CBB610115F}" sibTransId="{47A3AB77-AA92-FD46-91BA-B9CF95223FF9}"/>
    <dgm:cxn modelId="{B1455AF2-7C18-FE43-87F6-4413A47E16EF}" srcId="{5897D439-B62D-A04D-A100-4774FA34C5FB}" destId="{64F87D8D-E728-A542-81D1-81CB650BDE43}" srcOrd="1" destOrd="0" parTransId="{C06CEC13-7416-7D46-A66F-2CCCC5E8D879}" sibTransId="{1ED82D6C-CF84-0840-8898-BF410F110E62}"/>
    <dgm:cxn modelId="{1C4C1A05-6F99-4D52-8412-2BFD19894923}" type="presOf" srcId="{699CED0F-CD1D-F541-8A0B-F0A59FE36D42}" destId="{35784182-ED55-FD43-879E-906CE3FC5BA3}" srcOrd="0" destOrd="0" presId="urn:microsoft.com/office/officeart/2005/8/layout/hProcess11#1"/>
    <dgm:cxn modelId="{282588F2-868B-4DE2-8BD6-017BB64D86F2}" type="presOf" srcId="{F61B9D40-E396-334B-AF3A-DC68F211561B}" destId="{BFBBAB40-4FC8-3049-BE05-D384C6F3839B}" srcOrd="0" destOrd="0" presId="urn:microsoft.com/office/officeart/2005/8/layout/hProcess11#1"/>
    <dgm:cxn modelId="{4971B13C-FFC1-0144-94C3-56A331C35E53}" srcId="{5897D439-B62D-A04D-A100-4774FA34C5FB}" destId="{03072102-BEF5-8740-8762-A11EC6E2C49E}" srcOrd="2" destOrd="0" parTransId="{CAC61ACA-67CF-6248-AF9F-774BF2C55E6C}" sibTransId="{B808FB39-4510-8B45-A2FA-EBFB1CDCB253}"/>
    <dgm:cxn modelId="{756B524B-DDB6-4C05-B1B5-C6967141C4B2}" type="presOf" srcId="{03072102-BEF5-8740-8762-A11EC6E2C49E}" destId="{6228A767-21F2-7F44-B23F-DE3196C2E79F}" srcOrd="0" destOrd="0" presId="urn:microsoft.com/office/officeart/2005/8/layout/hProcess11#1"/>
    <dgm:cxn modelId="{37418F2E-07D6-4B19-BE05-EE06D68503B0}" type="presParOf" srcId="{1F8AFD08-716A-C145-9BAA-86F85B30C336}" destId="{0BF67E72-A3FE-4242-9DC3-0250B510814A}" srcOrd="0" destOrd="0" presId="urn:microsoft.com/office/officeart/2005/8/layout/hProcess11#1"/>
    <dgm:cxn modelId="{A5E838F6-6283-4953-84A7-0E2D0F087C4B}" type="presParOf" srcId="{1F8AFD08-716A-C145-9BAA-86F85B30C336}" destId="{E0076A64-5125-BF42-B10F-D805F4FED39A}" srcOrd="1" destOrd="0" presId="urn:microsoft.com/office/officeart/2005/8/layout/hProcess11#1"/>
    <dgm:cxn modelId="{70879B4C-FA59-4535-A0D3-CA6E5E8AF590}" type="presParOf" srcId="{E0076A64-5125-BF42-B10F-D805F4FED39A}" destId="{68ED66DB-51A6-004D-84E9-A76FE23701F3}" srcOrd="0" destOrd="0" presId="urn:microsoft.com/office/officeart/2005/8/layout/hProcess11#1"/>
    <dgm:cxn modelId="{EDC4B8D7-A3B7-4064-8736-95487E082693}" type="presParOf" srcId="{68ED66DB-51A6-004D-84E9-A76FE23701F3}" destId="{50F4B4B2-FE9D-7544-B3BC-586ACFCDEFDD}" srcOrd="0" destOrd="0" presId="urn:microsoft.com/office/officeart/2005/8/layout/hProcess11#1"/>
    <dgm:cxn modelId="{1497B57A-ECC0-4153-84BC-4FFC0CB97E2F}" type="presParOf" srcId="{68ED66DB-51A6-004D-84E9-A76FE23701F3}" destId="{600F061A-01FA-1946-B093-DB210325B57C}" srcOrd="1" destOrd="0" presId="urn:microsoft.com/office/officeart/2005/8/layout/hProcess11#1"/>
    <dgm:cxn modelId="{2C1B4960-AD8E-4D0B-8C6D-2A3C47B84474}" type="presParOf" srcId="{68ED66DB-51A6-004D-84E9-A76FE23701F3}" destId="{85C762D6-7D1B-D24A-B8C7-AEF98B689E8C}" srcOrd="2" destOrd="0" presId="urn:microsoft.com/office/officeart/2005/8/layout/hProcess11#1"/>
    <dgm:cxn modelId="{716B3D81-9B45-4FB3-9C87-B1485735C7E7}" type="presParOf" srcId="{E0076A64-5125-BF42-B10F-D805F4FED39A}" destId="{17DB7A84-C341-464F-A6EA-BE027605F2D8}" srcOrd="1" destOrd="0" presId="urn:microsoft.com/office/officeart/2005/8/layout/hProcess11#1"/>
    <dgm:cxn modelId="{B5E76458-C583-40D3-A090-060A78D5D336}" type="presParOf" srcId="{E0076A64-5125-BF42-B10F-D805F4FED39A}" destId="{405ABE92-4C4B-8144-BD7E-EC1B873B877C}" srcOrd="2" destOrd="0" presId="urn:microsoft.com/office/officeart/2005/8/layout/hProcess11#1"/>
    <dgm:cxn modelId="{6388AAF3-4BAC-4C3C-A429-DC91BCB908FD}" type="presParOf" srcId="{405ABE92-4C4B-8144-BD7E-EC1B873B877C}" destId="{CF875AF8-B62D-4B45-AD56-41A164EE9337}" srcOrd="0" destOrd="0" presId="urn:microsoft.com/office/officeart/2005/8/layout/hProcess11#1"/>
    <dgm:cxn modelId="{225AA431-F808-490D-9588-246EDCB7CE21}" type="presParOf" srcId="{405ABE92-4C4B-8144-BD7E-EC1B873B877C}" destId="{D75DE6A2-F6C2-2044-BDFC-E0F0074AB5BD}" srcOrd="1" destOrd="0" presId="urn:microsoft.com/office/officeart/2005/8/layout/hProcess11#1"/>
    <dgm:cxn modelId="{3E2B98E2-5956-40CF-9B27-26AD9F965CEA}" type="presParOf" srcId="{405ABE92-4C4B-8144-BD7E-EC1B873B877C}" destId="{D70C7CF4-8A97-7949-A974-2C5D1F35ABAF}" srcOrd="2" destOrd="0" presId="urn:microsoft.com/office/officeart/2005/8/layout/hProcess11#1"/>
    <dgm:cxn modelId="{708D7A50-3E54-49DF-985A-68BBC03EE25E}" type="presParOf" srcId="{E0076A64-5125-BF42-B10F-D805F4FED39A}" destId="{813657E6-F9FC-CD44-A0D7-8C9FE2490C12}" srcOrd="3" destOrd="0" presId="urn:microsoft.com/office/officeart/2005/8/layout/hProcess11#1"/>
    <dgm:cxn modelId="{E6752FD5-B66A-42FB-91B2-D764F0FDDC74}" type="presParOf" srcId="{E0076A64-5125-BF42-B10F-D805F4FED39A}" destId="{8CA9FA2C-CF22-6840-8325-EAEDE7AD1FF4}" srcOrd="4" destOrd="0" presId="urn:microsoft.com/office/officeart/2005/8/layout/hProcess11#1"/>
    <dgm:cxn modelId="{7533A7FF-00C2-4E68-8DC3-43F69D830BAD}" type="presParOf" srcId="{8CA9FA2C-CF22-6840-8325-EAEDE7AD1FF4}" destId="{6228A767-21F2-7F44-B23F-DE3196C2E79F}" srcOrd="0" destOrd="0" presId="urn:microsoft.com/office/officeart/2005/8/layout/hProcess11#1"/>
    <dgm:cxn modelId="{A7C466A8-872E-41C5-B766-9FBC27223C0A}" type="presParOf" srcId="{8CA9FA2C-CF22-6840-8325-EAEDE7AD1FF4}" destId="{417BFE02-2825-184D-A8EC-D8A1CA527C74}" srcOrd="1" destOrd="0" presId="urn:microsoft.com/office/officeart/2005/8/layout/hProcess11#1"/>
    <dgm:cxn modelId="{117A813E-6AD9-40EB-9829-851609CA58BE}" type="presParOf" srcId="{8CA9FA2C-CF22-6840-8325-EAEDE7AD1FF4}" destId="{D8484F7E-AB24-564C-995B-1FD87F92D588}" srcOrd="2" destOrd="0" presId="urn:microsoft.com/office/officeart/2005/8/layout/hProcess11#1"/>
    <dgm:cxn modelId="{24860A8B-A330-4048-99E7-CC0B415CE69E}" type="presParOf" srcId="{E0076A64-5125-BF42-B10F-D805F4FED39A}" destId="{CDC00F85-782B-EA4B-B7C7-14152A325B8D}" srcOrd="5" destOrd="0" presId="urn:microsoft.com/office/officeart/2005/8/layout/hProcess11#1"/>
    <dgm:cxn modelId="{B267043F-669C-4FD4-9991-0F01D9E45D04}" type="presParOf" srcId="{E0076A64-5125-BF42-B10F-D805F4FED39A}" destId="{1E2AE409-D471-354C-9C1C-517FD518DE84}" srcOrd="6" destOrd="0" presId="urn:microsoft.com/office/officeart/2005/8/layout/hProcess11#1"/>
    <dgm:cxn modelId="{D6485519-8785-4D10-975C-71C0C7A5557C}" type="presParOf" srcId="{1E2AE409-D471-354C-9C1C-517FD518DE84}" destId="{9E7DA545-FE8A-F14C-B262-EEE73C1A6575}" srcOrd="0" destOrd="0" presId="urn:microsoft.com/office/officeart/2005/8/layout/hProcess11#1"/>
    <dgm:cxn modelId="{FF735D17-2333-4CB3-A567-B45689157281}" type="presParOf" srcId="{1E2AE409-D471-354C-9C1C-517FD518DE84}" destId="{702CA0D7-5A27-3C4E-A87B-90243685CADA}" srcOrd="1" destOrd="0" presId="urn:microsoft.com/office/officeart/2005/8/layout/hProcess11#1"/>
    <dgm:cxn modelId="{67457DFA-D92B-467B-B37C-9FC328D9D9D8}" type="presParOf" srcId="{1E2AE409-D471-354C-9C1C-517FD518DE84}" destId="{26E27E8B-E89F-7146-A78C-D4A9448A8CF7}" srcOrd="2" destOrd="0" presId="urn:microsoft.com/office/officeart/2005/8/layout/hProcess11#1"/>
    <dgm:cxn modelId="{F7BAC28A-D071-48A2-AB37-8BE39B80957B}" type="presParOf" srcId="{E0076A64-5125-BF42-B10F-D805F4FED39A}" destId="{730CE3C0-2005-CF46-85B8-93850FF3D858}" srcOrd="7" destOrd="0" presId="urn:microsoft.com/office/officeart/2005/8/layout/hProcess11#1"/>
    <dgm:cxn modelId="{E033AA69-44CA-4CF1-8FD8-0F893CADF345}" type="presParOf" srcId="{E0076A64-5125-BF42-B10F-D805F4FED39A}" destId="{5C79C156-6E33-F046-9E7E-AA52C9EFF0FB}" srcOrd="8" destOrd="0" presId="urn:microsoft.com/office/officeart/2005/8/layout/hProcess11#1"/>
    <dgm:cxn modelId="{D19B5C13-E3CC-42DC-8A88-5A67905DE4E3}" type="presParOf" srcId="{5C79C156-6E33-F046-9E7E-AA52C9EFF0FB}" destId="{BFBBAB40-4FC8-3049-BE05-D384C6F3839B}" srcOrd="0" destOrd="0" presId="urn:microsoft.com/office/officeart/2005/8/layout/hProcess11#1"/>
    <dgm:cxn modelId="{56A13B13-49F7-4F97-9CD5-52E2A08C17A5}" type="presParOf" srcId="{5C79C156-6E33-F046-9E7E-AA52C9EFF0FB}" destId="{3ED85AD5-F5CF-CD48-8C78-D87F3067F13B}" srcOrd="1" destOrd="0" presId="urn:microsoft.com/office/officeart/2005/8/layout/hProcess11#1"/>
    <dgm:cxn modelId="{35566998-1167-4FB7-B597-ED5277AE94D7}" type="presParOf" srcId="{5C79C156-6E33-F046-9E7E-AA52C9EFF0FB}" destId="{D01B1DBC-C7CB-AD49-880B-B14740066862}" srcOrd="2" destOrd="0" presId="urn:microsoft.com/office/officeart/2005/8/layout/hProcess11#1"/>
    <dgm:cxn modelId="{2D2E89DE-FE11-45A8-82F5-4BB8CC5FE336}" type="presParOf" srcId="{E0076A64-5125-BF42-B10F-D805F4FED39A}" destId="{5F9A3986-6915-7D49-A032-3EF797D5C187}" srcOrd="9" destOrd="0" presId="urn:microsoft.com/office/officeart/2005/8/layout/hProcess11#1"/>
    <dgm:cxn modelId="{C307988C-2E89-4C60-9B00-6F1340554006}" type="presParOf" srcId="{E0076A64-5125-BF42-B10F-D805F4FED39A}" destId="{FED9F7E4-B60C-7741-B60E-80D75FFFDD42}" srcOrd="10" destOrd="0" presId="urn:microsoft.com/office/officeart/2005/8/layout/hProcess11#1"/>
    <dgm:cxn modelId="{E1BE947B-D03C-4161-89D0-D60CC45B28A9}" type="presParOf" srcId="{FED9F7E4-B60C-7741-B60E-80D75FFFDD42}" destId="{35784182-ED55-FD43-879E-906CE3FC5BA3}" srcOrd="0" destOrd="0" presId="urn:microsoft.com/office/officeart/2005/8/layout/hProcess11#1"/>
    <dgm:cxn modelId="{661F465B-D690-4DCC-8B9C-18A8190DAB0D}" type="presParOf" srcId="{FED9F7E4-B60C-7741-B60E-80D75FFFDD42}" destId="{AE41BA42-499D-C147-A394-7817F9F2DA9C}" srcOrd="1" destOrd="0" presId="urn:microsoft.com/office/officeart/2005/8/layout/hProcess11#1"/>
    <dgm:cxn modelId="{87E5D253-50B0-4022-A2FB-5650707832BA}" type="presParOf" srcId="{FED9F7E4-B60C-7741-B60E-80D75FFFDD42}" destId="{1B3C0B65-3122-224D-A0FC-079233768447}" srcOrd="2" destOrd="0" presId="urn:microsoft.com/office/officeart/2005/8/layout/hProcess1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8FED8E-B8BD-4C1B-B65A-A96FB17A5E37}" type="doc">
      <dgm:prSet loTypeId="urn:microsoft.com/office/officeart/2005/8/layout/vList5" loCatId="list" qsTypeId="urn:microsoft.com/office/officeart/2005/8/quickstyle/simple1#2" qsCatId="simple" csTypeId="urn:microsoft.com/office/officeart/2005/8/colors/accent1_2#2" csCatId="accent1"/>
      <dgm:spPr/>
      <dgm:t>
        <a:bodyPr/>
        <a:lstStyle/>
        <a:p>
          <a:endParaRPr lang="en-US"/>
        </a:p>
      </dgm:t>
    </dgm:pt>
    <dgm:pt modelId="{7D9A8765-7D5B-40F3-BF77-B08FD0EF5BC1}">
      <dgm:prSet/>
      <dgm:spPr>
        <a:xfrm>
          <a:off x="0" y="1912"/>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Derechos humanos:</a:t>
          </a:r>
        </a:p>
      </dgm:t>
    </dgm:pt>
    <dgm:pt modelId="{C357D634-7B6A-4FDC-8369-71D989C97E68}" type="parTrans" cxnId="{57368469-9115-42D2-9329-B207A879308A}">
      <dgm:prSet/>
      <dgm:spPr/>
      <dgm:t>
        <a:bodyPr/>
        <a:lstStyle/>
        <a:p>
          <a:endParaRPr lang="en-US"/>
        </a:p>
      </dgm:t>
    </dgm:pt>
    <dgm:pt modelId="{D30BF97B-F9E6-4F81-A0CE-B59F2B1A9F53}" type="sibTrans" cxnId="{57368469-9115-42D2-9329-B207A879308A}">
      <dgm:prSet/>
      <dgm:spPr/>
      <dgm:t>
        <a:bodyPr/>
        <a:lstStyle/>
        <a:p>
          <a:endParaRPr lang="en-US"/>
        </a:p>
      </dgm:t>
    </dgm:pt>
    <dgm:pt modelId="{00B25AEB-E9A5-40CE-93D5-6282AB19CCC0}">
      <dgm:prSet/>
      <dgm:spPr>
        <a:xfrm rot="5400000">
          <a:off x="6816183" y="-294504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Disponibilidad, calidad, accesibilidad, asequibilidad y aceptabilidad.</a:t>
          </a:r>
        </a:p>
      </dgm:t>
    </dgm:pt>
    <dgm:pt modelId="{7CF96E1C-B39F-40EA-819E-0CA4340F3D96}" type="parTrans" cxnId="{AF08CDF2-A748-433C-AF26-0B8CE2A5B86D}">
      <dgm:prSet/>
      <dgm:spPr/>
      <dgm:t>
        <a:bodyPr/>
        <a:lstStyle/>
        <a:p>
          <a:endParaRPr lang="en-US"/>
        </a:p>
      </dgm:t>
    </dgm:pt>
    <dgm:pt modelId="{3012F62B-B54A-4657-84B4-4878F050EC2C}" type="sibTrans" cxnId="{AF08CDF2-A748-433C-AF26-0B8CE2A5B86D}">
      <dgm:prSet/>
      <dgm:spPr/>
      <dgm:t>
        <a:bodyPr/>
        <a:lstStyle/>
        <a:p>
          <a:endParaRPr lang="en-US"/>
        </a:p>
      </dgm:t>
    </dgm:pt>
    <dgm:pt modelId="{629D9EE0-1693-4070-AF36-620BC25AD5AA}">
      <dgm:prSet/>
      <dgm:spPr>
        <a:xfrm rot="5400000">
          <a:off x="6816183" y="-294504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No discriminación y participación efectiva.</a:t>
          </a:r>
        </a:p>
      </dgm:t>
    </dgm:pt>
    <dgm:pt modelId="{97A76CB9-34B6-4A1A-979D-FC5F14BFE90F}" type="parTrans" cxnId="{44181124-46E8-4BA3-8632-4C656129AD59}">
      <dgm:prSet/>
      <dgm:spPr/>
      <dgm:t>
        <a:bodyPr/>
        <a:lstStyle/>
        <a:p>
          <a:endParaRPr lang="en-US"/>
        </a:p>
      </dgm:t>
    </dgm:pt>
    <dgm:pt modelId="{DE0327F6-71FE-4509-A03D-8DA8810CFACD}" type="sibTrans" cxnId="{44181124-46E8-4BA3-8632-4C656129AD59}">
      <dgm:prSet/>
      <dgm:spPr/>
      <dgm:t>
        <a:bodyPr/>
        <a:lstStyle/>
        <a:p>
          <a:endParaRPr lang="en-US"/>
        </a:p>
      </dgm:t>
    </dgm:pt>
    <dgm:pt modelId="{05F01DA1-AAB0-43BB-A458-925CE9CFC05E}">
      <dgm:prSet/>
      <dgm:spPr>
        <a:xfrm>
          <a:off x="0" y="879775"/>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a:solidFill>
                <a:sysClr val="window" lastClr="FFFFFF"/>
              </a:solidFill>
              <a:latin typeface="Aptos" panose="02110004020202020204"/>
              <a:ea typeface="+mn-ea"/>
              <a:cs typeface="+mn-cs"/>
            </a:rPr>
            <a:t>Género:</a:t>
          </a:r>
        </a:p>
      </dgm:t>
    </dgm:pt>
    <dgm:pt modelId="{BD03C02E-961D-4E6D-B417-FBCC63473848}" type="parTrans" cxnId="{57648A1C-9A48-41D7-B7E5-719FCB713DE8}">
      <dgm:prSet/>
      <dgm:spPr/>
      <dgm:t>
        <a:bodyPr/>
        <a:lstStyle/>
        <a:p>
          <a:endParaRPr lang="en-US"/>
        </a:p>
      </dgm:t>
    </dgm:pt>
    <dgm:pt modelId="{7C320712-729E-4446-95A6-165A3CF7ADA7}" type="sibTrans" cxnId="{57648A1C-9A48-41D7-B7E5-719FCB713DE8}">
      <dgm:prSet/>
      <dgm:spPr/>
      <dgm:t>
        <a:bodyPr/>
        <a:lstStyle/>
        <a:p>
          <a:endParaRPr lang="en-US"/>
        </a:p>
      </dgm:t>
    </dgm:pt>
    <dgm:pt modelId="{64E66FCA-B6FC-400D-A881-8E6CF3B60EAD}">
      <dgm:prSet/>
      <dgm:spPr>
        <a:xfrm rot="5400000">
          <a:off x="6816183" y="-2067186"/>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Participación de mujeres en toma de decisiones.</a:t>
          </a:r>
        </a:p>
      </dgm:t>
    </dgm:pt>
    <dgm:pt modelId="{7C1F55C9-2E31-40F9-B4D6-FE9765F876AD}" type="parTrans" cxnId="{0986764C-D1AB-46F1-93D9-2F52330E64E4}">
      <dgm:prSet/>
      <dgm:spPr/>
      <dgm:t>
        <a:bodyPr/>
        <a:lstStyle/>
        <a:p>
          <a:endParaRPr lang="en-US"/>
        </a:p>
      </dgm:t>
    </dgm:pt>
    <dgm:pt modelId="{B35958F0-3FB4-488B-9BAD-383E16020567}" type="sibTrans" cxnId="{0986764C-D1AB-46F1-93D9-2F52330E64E4}">
      <dgm:prSet/>
      <dgm:spPr/>
      <dgm:t>
        <a:bodyPr/>
        <a:lstStyle/>
        <a:p>
          <a:endParaRPr lang="en-US"/>
        </a:p>
      </dgm:t>
    </dgm:pt>
    <dgm:pt modelId="{1F2B3801-C7D7-4F5A-ADFA-062DDB1AA5F6}">
      <dgm:prSet/>
      <dgm:spPr>
        <a:xfrm rot="5400000">
          <a:off x="6816183" y="-2067186"/>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dirty="0">
              <a:solidFill>
                <a:sysClr val="windowText" lastClr="000000">
                  <a:hueOff val="0"/>
                  <a:satOff val="0"/>
                  <a:lumOff val="0"/>
                  <a:alphaOff val="0"/>
                </a:sysClr>
              </a:solidFill>
              <a:latin typeface="Aptos" panose="02110004020202020204"/>
              <a:ea typeface="+mn-ea"/>
              <a:cs typeface="+mn-cs"/>
            </a:rPr>
            <a:t>Indicadores </a:t>
          </a:r>
          <a:r>
            <a:rPr lang="en-US" dirty="0" err="1">
              <a:solidFill>
                <a:sysClr val="windowText" lastClr="000000">
                  <a:hueOff val="0"/>
                  <a:satOff val="0"/>
                  <a:lumOff val="0"/>
                  <a:alphaOff val="0"/>
                </a:sysClr>
              </a:solidFill>
              <a:latin typeface="Aptos" panose="02110004020202020204"/>
              <a:ea typeface="+mn-ea"/>
              <a:cs typeface="+mn-cs"/>
            </a:rPr>
            <a:t>sensibles</a:t>
          </a:r>
          <a:r>
            <a:rPr lang="en-US" dirty="0">
              <a:solidFill>
                <a:sysClr val="windowText" lastClr="000000">
                  <a:hueOff val="0"/>
                  <a:satOff val="0"/>
                  <a:lumOff val="0"/>
                  <a:alphaOff val="0"/>
                </a:sysClr>
              </a:solidFill>
              <a:latin typeface="Aptos" panose="02110004020202020204"/>
              <a:ea typeface="+mn-ea"/>
              <a:cs typeface="+mn-cs"/>
            </a:rPr>
            <a:t> al </a:t>
          </a:r>
          <a:r>
            <a:rPr lang="en-US" dirty="0" err="1">
              <a:solidFill>
                <a:sysClr val="windowText" lastClr="000000">
                  <a:hueOff val="0"/>
                  <a:satOff val="0"/>
                  <a:lumOff val="0"/>
                  <a:alphaOff val="0"/>
                </a:sysClr>
              </a:solidFill>
              <a:latin typeface="Aptos" panose="02110004020202020204"/>
              <a:ea typeface="+mn-ea"/>
              <a:cs typeface="+mn-cs"/>
            </a:rPr>
            <a:t>género</a:t>
          </a:r>
          <a:r>
            <a:rPr lang="en-US" dirty="0">
              <a:solidFill>
                <a:sysClr val="windowText" lastClr="000000">
                  <a:hueOff val="0"/>
                  <a:satOff val="0"/>
                  <a:lumOff val="0"/>
                  <a:alphaOff val="0"/>
                </a:sysClr>
              </a:solidFill>
              <a:latin typeface="Aptos" panose="02110004020202020204"/>
              <a:ea typeface="+mn-ea"/>
              <a:cs typeface="+mn-cs"/>
            </a:rPr>
            <a:t>.</a:t>
          </a:r>
        </a:p>
      </dgm:t>
    </dgm:pt>
    <dgm:pt modelId="{209E0494-6AA8-45A0-9182-E16C03D5A7F4}" type="parTrans" cxnId="{FCCB56C6-905F-43F9-A5F3-0AA864E0CDDB}">
      <dgm:prSet/>
      <dgm:spPr/>
      <dgm:t>
        <a:bodyPr/>
        <a:lstStyle/>
        <a:p>
          <a:endParaRPr lang="en-US"/>
        </a:p>
      </dgm:t>
    </dgm:pt>
    <dgm:pt modelId="{FCD38B27-EA10-4589-B550-617C1BB14521}" type="sibTrans" cxnId="{FCCB56C6-905F-43F9-A5F3-0AA864E0CDDB}">
      <dgm:prSet/>
      <dgm:spPr/>
      <dgm:t>
        <a:bodyPr/>
        <a:lstStyle/>
        <a:p>
          <a:endParaRPr lang="en-US"/>
        </a:p>
      </dgm:t>
    </dgm:pt>
    <dgm:pt modelId="{57226509-2256-4BE7-BA75-BDCD0790A371}">
      <dgm:prSet/>
      <dgm:spPr>
        <a:xfrm>
          <a:off x="0" y="1757638"/>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a:solidFill>
                <a:sysClr val="window" lastClr="FFFFFF"/>
              </a:solidFill>
              <a:latin typeface="Aptos" panose="02110004020202020204"/>
              <a:ea typeface="+mn-ea"/>
              <a:cs typeface="+mn-cs"/>
            </a:rPr>
            <a:t>Pertinencia cultural:</a:t>
          </a:r>
        </a:p>
      </dgm:t>
    </dgm:pt>
    <dgm:pt modelId="{EDF42A97-37E7-4483-BE63-C6AFFA12860D}" type="parTrans" cxnId="{CB204A66-58C9-486F-8D21-978CD6084370}">
      <dgm:prSet/>
      <dgm:spPr/>
      <dgm:t>
        <a:bodyPr/>
        <a:lstStyle/>
        <a:p>
          <a:endParaRPr lang="en-US"/>
        </a:p>
      </dgm:t>
    </dgm:pt>
    <dgm:pt modelId="{19D89538-F345-420F-9A5C-EFADE4C5BE98}" type="sibTrans" cxnId="{CB204A66-58C9-486F-8D21-978CD6084370}">
      <dgm:prSet/>
      <dgm:spPr/>
      <dgm:t>
        <a:bodyPr/>
        <a:lstStyle/>
        <a:p>
          <a:endParaRPr lang="en-US"/>
        </a:p>
      </dgm:t>
    </dgm:pt>
    <dgm:pt modelId="{FD7EF496-99E8-4607-B0BE-19176D501D04}">
      <dgm:prSet/>
      <dgm:spPr>
        <a:xfrm rot="5400000">
          <a:off x="6816183" y="-1189323"/>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Validación con pueblos Maya, Xinka y Garífuna.</a:t>
          </a:r>
        </a:p>
      </dgm:t>
    </dgm:pt>
    <dgm:pt modelId="{3C696F2C-C33F-4829-8EC0-D4864DB63940}" type="parTrans" cxnId="{A90E0E01-DA6E-4C41-9BE0-0445CDA2ABDA}">
      <dgm:prSet/>
      <dgm:spPr/>
      <dgm:t>
        <a:bodyPr/>
        <a:lstStyle/>
        <a:p>
          <a:endParaRPr lang="en-US"/>
        </a:p>
      </dgm:t>
    </dgm:pt>
    <dgm:pt modelId="{AC76C91D-DBF4-4806-B312-7A11415AF37F}" type="sibTrans" cxnId="{A90E0E01-DA6E-4C41-9BE0-0445CDA2ABDA}">
      <dgm:prSet/>
      <dgm:spPr/>
      <dgm:t>
        <a:bodyPr/>
        <a:lstStyle/>
        <a:p>
          <a:endParaRPr lang="en-US"/>
        </a:p>
      </dgm:t>
    </dgm:pt>
    <dgm:pt modelId="{B79B1B7B-6D4B-42B6-A7FC-B5B14B195043}">
      <dgm:prSet/>
      <dgm:spPr>
        <a:xfrm rot="5400000">
          <a:off x="6816183" y="-1189323"/>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Reconocimiento de sistemas comunitarios y autoridades tradicionales.</a:t>
          </a:r>
        </a:p>
      </dgm:t>
    </dgm:pt>
    <dgm:pt modelId="{310F14EF-1E14-413C-9E8B-ED480DF715A8}" type="parTrans" cxnId="{C9B25B0F-5AC2-4462-AB1C-38202B27A459}">
      <dgm:prSet/>
      <dgm:spPr/>
      <dgm:t>
        <a:bodyPr/>
        <a:lstStyle/>
        <a:p>
          <a:endParaRPr lang="en-US"/>
        </a:p>
      </dgm:t>
    </dgm:pt>
    <dgm:pt modelId="{D05E5FCD-09CE-41AC-A402-76318B60D797}" type="sibTrans" cxnId="{C9B25B0F-5AC2-4462-AB1C-38202B27A459}">
      <dgm:prSet/>
      <dgm:spPr/>
      <dgm:t>
        <a:bodyPr/>
        <a:lstStyle/>
        <a:p>
          <a:endParaRPr lang="en-US"/>
        </a:p>
      </dgm:t>
    </dgm:pt>
    <dgm:pt modelId="{C3682AA3-0AAE-47F0-A603-333F9B1A6D3E}">
      <dgm:prSet/>
      <dgm:spPr>
        <a:xfrm>
          <a:off x="0" y="2635502"/>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a:solidFill>
                <a:sysClr val="window" lastClr="FFFFFF"/>
              </a:solidFill>
              <a:latin typeface="Aptos" panose="02110004020202020204"/>
              <a:ea typeface="+mn-ea"/>
              <a:cs typeface="+mn-cs"/>
            </a:rPr>
            <a:t>Ambiental y climático:</a:t>
          </a:r>
        </a:p>
      </dgm:t>
    </dgm:pt>
    <dgm:pt modelId="{287B4446-B542-4152-8E75-C042B6AFB215}" type="parTrans" cxnId="{75168EC3-A821-4CD1-9F5D-8E776CD5C88B}">
      <dgm:prSet/>
      <dgm:spPr/>
      <dgm:t>
        <a:bodyPr/>
        <a:lstStyle/>
        <a:p>
          <a:endParaRPr lang="en-US"/>
        </a:p>
      </dgm:t>
    </dgm:pt>
    <dgm:pt modelId="{E5416668-5489-4677-88D7-A80EEC766969}" type="sibTrans" cxnId="{75168EC3-A821-4CD1-9F5D-8E776CD5C88B}">
      <dgm:prSet/>
      <dgm:spPr/>
      <dgm:t>
        <a:bodyPr/>
        <a:lstStyle/>
        <a:p>
          <a:endParaRPr lang="en-US"/>
        </a:p>
      </dgm:t>
    </dgm:pt>
    <dgm:pt modelId="{5DD2AE6F-7466-487B-A992-665A3D6F3E73}">
      <dgm:prSet/>
      <dgm:spPr>
        <a:xfrm rot="5400000">
          <a:off x="6816183" y="-31145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Priorización de soluciones resilientes.</a:t>
          </a:r>
        </a:p>
      </dgm:t>
    </dgm:pt>
    <dgm:pt modelId="{6258F226-163E-476F-AD02-7637991C2F6B}" type="parTrans" cxnId="{B1D0EE6D-28AC-4E8E-94CF-B7B27FEF386F}">
      <dgm:prSet/>
      <dgm:spPr/>
      <dgm:t>
        <a:bodyPr/>
        <a:lstStyle/>
        <a:p>
          <a:endParaRPr lang="en-US"/>
        </a:p>
      </dgm:t>
    </dgm:pt>
    <dgm:pt modelId="{C6AA4048-F2F8-47E1-9773-1AD7F78CF9D6}" type="sibTrans" cxnId="{B1D0EE6D-28AC-4E8E-94CF-B7B27FEF386F}">
      <dgm:prSet/>
      <dgm:spPr/>
      <dgm:t>
        <a:bodyPr/>
        <a:lstStyle/>
        <a:p>
          <a:endParaRPr lang="en-US"/>
        </a:p>
      </dgm:t>
    </dgm:pt>
    <dgm:pt modelId="{1B7E8E48-5B07-49FD-99C4-22CEF9110A13}">
      <dgm:prSet/>
      <dgm:spPr>
        <a:xfrm rot="5400000">
          <a:off x="6816183" y="-31145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Gestión de riesgos climáticos y protección de fuentes.</a:t>
          </a:r>
        </a:p>
      </dgm:t>
    </dgm:pt>
    <dgm:pt modelId="{E64B2EA9-B6FC-4EF5-9E8F-B481FC824315}" type="parTrans" cxnId="{F15968F3-4D3D-47AE-940D-7CE476F35C47}">
      <dgm:prSet/>
      <dgm:spPr/>
      <dgm:t>
        <a:bodyPr/>
        <a:lstStyle/>
        <a:p>
          <a:endParaRPr lang="en-US"/>
        </a:p>
      </dgm:t>
    </dgm:pt>
    <dgm:pt modelId="{AA0D3515-5AC6-4CED-A5A5-1D68C47437B0}" type="sibTrans" cxnId="{F15968F3-4D3D-47AE-940D-7CE476F35C47}">
      <dgm:prSet/>
      <dgm:spPr/>
      <dgm:t>
        <a:bodyPr/>
        <a:lstStyle/>
        <a:p>
          <a:endParaRPr lang="en-US"/>
        </a:p>
      </dgm:t>
    </dgm:pt>
    <dgm:pt modelId="{739239C4-0674-4874-A384-FA9F31BE9ED3}">
      <dgm:prSet/>
      <dgm:spPr>
        <a:xfrm>
          <a:off x="0" y="3513365"/>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a:solidFill>
                <a:sysClr val="window" lastClr="FFFFFF"/>
              </a:solidFill>
              <a:latin typeface="Aptos" panose="02110004020202020204"/>
              <a:ea typeface="+mn-ea"/>
              <a:cs typeface="+mn-cs"/>
            </a:rPr>
            <a:t>Validación participativa:</a:t>
          </a:r>
        </a:p>
      </dgm:t>
    </dgm:pt>
    <dgm:pt modelId="{5769CA9A-076D-4877-9146-BB12A65546A8}" type="parTrans" cxnId="{26EECA5A-E2A4-4DEF-8C97-11685E3E9C8A}">
      <dgm:prSet/>
      <dgm:spPr/>
      <dgm:t>
        <a:bodyPr/>
        <a:lstStyle/>
        <a:p>
          <a:endParaRPr lang="en-US"/>
        </a:p>
      </dgm:t>
    </dgm:pt>
    <dgm:pt modelId="{2B335B08-5121-4D4C-8B02-6EB0A3D10827}" type="sibTrans" cxnId="{26EECA5A-E2A4-4DEF-8C97-11685E3E9C8A}">
      <dgm:prSet/>
      <dgm:spPr/>
      <dgm:t>
        <a:bodyPr/>
        <a:lstStyle/>
        <a:p>
          <a:endParaRPr lang="en-US"/>
        </a:p>
      </dgm:t>
    </dgm:pt>
    <dgm:pt modelId="{9809C5D2-2FDE-4BB1-91CD-5246103DA484}">
      <dgm:prSet/>
      <dgm:spPr>
        <a:xfrm rot="5400000">
          <a:off x="6816183" y="566403"/>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Talleres regionales y nacional; entrevistas a actores clave.</a:t>
          </a:r>
        </a:p>
      </dgm:t>
    </dgm:pt>
    <dgm:pt modelId="{EAD798A0-806F-47DA-B1B4-44432F4ADFEA}" type="parTrans" cxnId="{781C8739-DB11-4D45-AA84-4C9F7086C053}">
      <dgm:prSet/>
      <dgm:spPr/>
      <dgm:t>
        <a:bodyPr/>
        <a:lstStyle/>
        <a:p>
          <a:endParaRPr lang="en-US"/>
        </a:p>
      </dgm:t>
    </dgm:pt>
    <dgm:pt modelId="{107D2574-904C-45A5-83D5-D3EBB156A330}" type="sibTrans" cxnId="{781C8739-DB11-4D45-AA84-4C9F7086C053}">
      <dgm:prSet/>
      <dgm:spPr/>
      <dgm:t>
        <a:bodyPr/>
        <a:lstStyle/>
        <a:p>
          <a:endParaRPr lang="en-US"/>
        </a:p>
      </dgm:t>
    </dgm:pt>
    <dgm:pt modelId="{A74AB26A-AF51-E34C-9B1B-D635BFDBDDDD}" type="pres">
      <dgm:prSet presAssocID="{C38FED8E-B8BD-4C1B-B65A-A96FB17A5E37}" presName="Name0" presStyleCnt="0">
        <dgm:presLayoutVars>
          <dgm:dir/>
          <dgm:animLvl val="lvl"/>
          <dgm:resizeHandles val="exact"/>
        </dgm:presLayoutVars>
      </dgm:prSet>
      <dgm:spPr/>
      <dgm:t>
        <a:bodyPr/>
        <a:lstStyle/>
        <a:p>
          <a:endParaRPr lang="es-GT"/>
        </a:p>
      </dgm:t>
    </dgm:pt>
    <dgm:pt modelId="{7D755535-A986-464C-9AE1-8BCDD47BACF3}" type="pres">
      <dgm:prSet presAssocID="{7D9A8765-7D5B-40F3-BF77-B08FD0EF5BC1}" presName="linNode" presStyleCnt="0"/>
      <dgm:spPr/>
    </dgm:pt>
    <dgm:pt modelId="{3ED1D8F7-2F6C-1F41-8CBF-471944DC56BC}" type="pres">
      <dgm:prSet presAssocID="{7D9A8765-7D5B-40F3-BF77-B08FD0EF5BC1}" presName="parentText" presStyleLbl="node1" presStyleIdx="0" presStyleCnt="5">
        <dgm:presLayoutVars>
          <dgm:chMax val="1"/>
          <dgm:bulletEnabled val="1"/>
        </dgm:presLayoutVars>
      </dgm:prSet>
      <dgm:spPr/>
      <dgm:t>
        <a:bodyPr/>
        <a:lstStyle/>
        <a:p>
          <a:endParaRPr lang="es-GT"/>
        </a:p>
      </dgm:t>
    </dgm:pt>
    <dgm:pt modelId="{CCC0F453-52D5-6849-BD02-C2C257BA0DB5}" type="pres">
      <dgm:prSet presAssocID="{7D9A8765-7D5B-40F3-BF77-B08FD0EF5BC1}" presName="descendantText" presStyleLbl="alignAccFollowNode1" presStyleIdx="0" presStyleCnt="5">
        <dgm:presLayoutVars>
          <dgm:bulletEnabled val="1"/>
        </dgm:presLayoutVars>
      </dgm:prSet>
      <dgm:spPr/>
      <dgm:t>
        <a:bodyPr/>
        <a:lstStyle/>
        <a:p>
          <a:endParaRPr lang="es-GT"/>
        </a:p>
      </dgm:t>
    </dgm:pt>
    <dgm:pt modelId="{3B7F7ECE-3A44-E04F-990A-77A38434C92C}" type="pres">
      <dgm:prSet presAssocID="{D30BF97B-F9E6-4F81-A0CE-B59F2B1A9F53}" presName="sp" presStyleCnt="0"/>
      <dgm:spPr/>
    </dgm:pt>
    <dgm:pt modelId="{CC6AFC34-C2F4-2A4C-8727-DD8425A8AB97}" type="pres">
      <dgm:prSet presAssocID="{05F01DA1-AAB0-43BB-A458-925CE9CFC05E}" presName="linNode" presStyleCnt="0"/>
      <dgm:spPr/>
    </dgm:pt>
    <dgm:pt modelId="{26A02E6D-1DB4-7244-A598-84A310A0844D}" type="pres">
      <dgm:prSet presAssocID="{05F01DA1-AAB0-43BB-A458-925CE9CFC05E}" presName="parentText" presStyleLbl="node1" presStyleIdx="1" presStyleCnt="5">
        <dgm:presLayoutVars>
          <dgm:chMax val="1"/>
          <dgm:bulletEnabled val="1"/>
        </dgm:presLayoutVars>
      </dgm:prSet>
      <dgm:spPr/>
      <dgm:t>
        <a:bodyPr/>
        <a:lstStyle/>
        <a:p>
          <a:endParaRPr lang="es-GT"/>
        </a:p>
      </dgm:t>
    </dgm:pt>
    <dgm:pt modelId="{24F21205-47A3-B44B-955D-C14FCB8EC601}" type="pres">
      <dgm:prSet presAssocID="{05F01DA1-AAB0-43BB-A458-925CE9CFC05E}" presName="descendantText" presStyleLbl="alignAccFollowNode1" presStyleIdx="1" presStyleCnt="5">
        <dgm:presLayoutVars>
          <dgm:bulletEnabled val="1"/>
        </dgm:presLayoutVars>
      </dgm:prSet>
      <dgm:spPr/>
      <dgm:t>
        <a:bodyPr/>
        <a:lstStyle/>
        <a:p>
          <a:endParaRPr lang="es-GT"/>
        </a:p>
      </dgm:t>
    </dgm:pt>
    <dgm:pt modelId="{38E0D5A6-A252-494C-B8CA-2895AFD95D2E}" type="pres">
      <dgm:prSet presAssocID="{7C320712-729E-4446-95A6-165A3CF7ADA7}" presName="sp" presStyleCnt="0"/>
      <dgm:spPr/>
    </dgm:pt>
    <dgm:pt modelId="{BC40E9E4-E390-5C40-97C2-9657A81BDBA8}" type="pres">
      <dgm:prSet presAssocID="{57226509-2256-4BE7-BA75-BDCD0790A371}" presName="linNode" presStyleCnt="0"/>
      <dgm:spPr/>
    </dgm:pt>
    <dgm:pt modelId="{5927DCBA-0FFE-6B48-8488-18E2FB5C128A}" type="pres">
      <dgm:prSet presAssocID="{57226509-2256-4BE7-BA75-BDCD0790A371}" presName="parentText" presStyleLbl="node1" presStyleIdx="2" presStyleCnt="5">
        <dgm:presLayoutVars>
          <dgm:chMax val="1"/>
          <dgm:bulletEnabled val="1"/>
        </dgm:presLayoutVars>
      </dgm:prSet>
      <dgm:spPr/>
      <dgm:t>
        <a:bodyPr/>
        <a:lstStyle/>
        <a:p>
          <a:endParaRPr lang="es-GT"/>
        </a:p>
      </dgm:t>
    </dgm:pt>
    <dgm:pt modelId="{A48544D7-A1CB-1240-9219-BBCAB2CD8368}" type="pres">
      <dgm:prSet presAssocID="{57226509-2256-4BE7-BA75-BDCD0790A371}" presName="descendantText" presStyleLbl="alignAccFollowNode1" presStyleIdx="2" presStyleCnt="5">
        <dgm:presLayoutVars>
          <dgm:bulletEnabled val="1"/>
        </dgm:presLayoutVars>
      </dgm:prSet>
      <dgm:spPr/>
      <dgm:t>
        <a:bodyPr/>
        <a:lstStyle/>
        <a:p>
          <a:endParaRPr lang="es-GT"/>
        </a:p>
      </dgm:t>
    </dgm:pt>
    <dgm:pt modelId="{7213330A-853E-7146-8CB0-9B69258C14CF}" type="pres">
      <dgm:prSet presAssocID="{19D89538-F345-420F-9A5C-EFADE4C5BE98}" presName="sp" presStyleCnt="0"/>
      <dgm:spPr/>
    </dgm:pt>
    <dgm:pt modelId="{104FC504-966C-E044-BC07-C541540BF608}" type="pres">
      <dgm:prSet presAssocID="{C3682AA3-0AAE-47F0-A603-333F9B1A6D3E}" presName="linNode" presStyleCnt="0"/>
      <dgm:spPr/>
    </dgm:pt>
    <dgm:pt modelId="{172C6CB1-73E5-4147-B2DA-1B7766836AE9}" type="pres">
      <dgm:prSet presAssocID="{C3682AA3-0AAE-47F0-A603-333F9B1A6D3E}" presName="parentText" presStyleLbl="node1" presStyleIdx="3" presStyleCnt="5">
        <dgm:presLayoutVars>
          <dgm:chMax val="1"/>
          <dgm:bulletEnabled val="1"/>
        </dgm:presLayoutVars>
      </dgm:prSet>
      <dgm:spPr/>
      <dgm:t>
        <a:bodyPr/>
        <a:lstStyle/>
        <a:p>
          <a:endParaRPr lang="es-GT"/>
        </a:p>
      </dgm:t>
    </dgm:pt>
    <dgm:pt modelId="{A20F5F7E-AB0D-544A-8B21-3013B6290501}" type="pres">
      <dgm:prSet presAssocID="{C3682AA3-0AAE-47F0-A603-333F9B1A6D3E}" presName="descendantText" presStyleLbl="alignAccFollowNode1" presStyleIdx="3" presStyleCnt="5">
        <dgm:presLayoutVars>
          <dgm:bulletEnabled val="1"/>
        </dgm:presLayoutVars>
      </dgm:prSet>
      <dgm:spPr/>
      <dgm:t>
        <a:bodyPr/>
        <a:lstStyle/>
        <a:p>
          <a:endParaRPr lang="es-GT"/>
        </a:p>
      </dgm:t>
    </dgm:pt>
    <dgm:pt modelId="{53BADE15-2A39-684D-B162-B61D8A84B2B9}" type="pres">
      <dgm:prSet presAssocID="{E5416668-5489-4677-88D7-A80EEC766969}" presName="sp" presStyleCnt="0"/>
      <dgm:spPr/>
    </dgm:pt>
    <dgm:pt modelId="{49AC03AA-6076-4346-80D7-2E9D0BA139A7}" type="pres">
      <dgm:prSet presAssocID="{739239C4-0674-4874-A384-FA9F31BE9ED3}" presName="linNode" presStyleCnt="0"/>
      <dgm:spPr/>
    </dgm:pt>
    <dgm:pt modelId="{FF2AD9F9-0D3A-954D-9E9E-E4944BA7A637}" type="pres">
      <dgm:prSet presAssocID="{739239C4-0674-4874-A384-FA9F31BE9ED3}" presName="parentText" presStyleLbl="node1" presStyleIdx="4" presStyleCnt="5">
        <dgm:presLayoutVars>
          <dgm:chMax val="1"/>
          <dgm:bulletEnabled val="1"/>
        </dgm:presLayoutVars>
      </dgm:prSet>
      <dgm:spPr/>
      <dgm:t>
        <a:bodyPr/>
        <a:lstStyle/>
        <a:p>
          <a:endParaRPr lang="es-GT"/>
        </a:p>
      </dgm:t>
    </dgm:pt>
    <dgm:pt modelId="{DB2D3241-5CF1-CF47-9C6C-FA901BEE154C}" type="pres">
      <dgm:prSet presAssocID="{739239C4-0674-4874-A384-FA9F31BE9ED3}" presName="descendantText" presStyleLbl="alignAccFollowNode1" presStyleIdx="4" presStyleCnt="5">
        <dgm:presLayoutVars>
          <dgm:bulletEnabled val="1"/>
        </dgm:presLayoutVars>
      </dgm:prSet>
      <dgm:spPr/>
      <dgm:t>
        <a:bodyPr/>
        <a:lstStyle/>
        <a:p>
          <a:endParaRPr lang="es-GT"/>
        </a:p>
      </dgm:t>
    </dgm:pt>
  </dgm:ptLst>
  <dgm:cxnLst>
    <dgm:cxn modelId="{F15968F3-4D3D-47AE-940D-7CE476F35C47}" srcId="{C3682AA3-0AAE-47F0-A603-333F9B1A6D3E}" destId="{1B7E8E48-5B07-49FD-99C4-22CEF9110A13}" srcOrd="1" destOrd="0" parTransId="{E64B2EA9-B6FC-4EF5-9E8F-B481FC824315}" sibTransId="{AA0D3515-5AC6-4CED-A5A5-1D68C47437B0}"/>
    <dgm:cxn modelId="{144FC73C-F426-4664-AA77-CF0E17DB4315}" type="presOf" srcId="{739239C4-0674-4874-A384-FA9F31BE9ED3}" destId="{FF2AD9F9-0D3A-954D-9E9E-E4944BA7A637}" srcOrd="0" destOrd="0" presId="urn:microsoft.com/office/officeart/2005/8/layout/vList5"/>
    <dgm:cxn modelId="{1DF05F34-8B7C-45A3-950C-ADB655198DE3}" type="presOf" srcId="{1B7E8E48-5B07-49FD-99C4-22CEF9110A13}" destId="{A20F5F7E-AB0D-544A-8B21-3013B6290501}" srcOrd="0" destOrd="1" presId="urn:microsoft.com/office/officeart/2005/8/layout/vList5"/>
    <dgm:cxn modelId="{0986764C-D1AB-46F1-93D9-2F52330E64E4}" srcId="{05F01DA1-AAB0-43BB-A458-925CE9CFC05E}" destId="{64E66FCA-B6FC-400D-A881-8E6CF3B60EAD}" srcOrd="0" destOrd="0" parTransId="{7C1F55C9-2E31-40F9-B4D6-FE9765F876AD}" sibTransId="{B35958F0-3FB4-488B-9BAD-383E16020567}"/>
    <dgm:cxn modelId="{57648A1C-9A48-41D7-B7E5-719FCB713DE8}" srcId="{C38FED8E-B8BD-4C1B-B65A-A96FB17A5E37}" destId="{05F01DA1-AAB0-43BB-A458-925CE9CFC05E}" srcOrd="1" destOrd="0" parTransId="{BD03C02E-961D-4E6D-B417-FBCC63473848}" sibTransId="{7C320712-729E-4446-95A6-165A3CF7ADA7}"/>
    <dgm:cxn modelId="{C8CB0715-A1C4-49E0-AF12-B7084B5AEB4A}" type="presOf" srcId="{05F01DA1-AAB0-43BB-A458-925CE9CFC05E}" destId="{26A02E6D-1DB4-7244-A598-84A310A0844D}" srcOrd="0" destOrd="0" presId="urn:microsoft.com/office/officeart/2005/8/layout/vList5"/>
    <dgm:cxn modelId="{44181124-46E8-4BA3-8632-4C656129AD59}" srcId="{7D9A8765-7D5B-40F3-BF77-B08FD0EF5BC1}" destId="{629D9EE0-1693-4070-AF36-620BC25AD5AA}" srcOrd="1" destOrd="0" parTransId="{97A76CB9-34B6-4A1A-979D-FC5F14BFE90F}" sibTransId="{DE0327F6-71FE-4509-A03D-8DA8810CFACD}"/>
    <dgm:cxn modelId="{FCCB56C6-905F-43F9-A5F3-0AA864E0CDDB}" srcId="{05F01DA1-AAB0-43BB-A458-925CE9CFC05E}" destId="{1F2B3801-C7D7-4F5A-ADFA-062DDB1AA5F6}" srcOrd="1" destOrd="0" parTransId="{209E0494-6AA8-45A0-9182-E16C03D5A7F4}" sibTransId="{FCD38B27-EA10-4589-B550-617C1BB14521}"/>
    <dgm:cxn modelId="{8AF05BA7-D3DF-425B-A902-0E5A72C5C4B9}" type="presOf" srcId="{B79B1B7B-6D4B-42B6-A7FC-B5B14B195043}" destId="{A48544D7-A1CB-1240-9219-BBCAB2CD8368}" srcOrd="0" destOrd="1" presId="urn:microsoft.com/office/officeart/2005/8/layout/vList5"/>
    <dgm:cxn modelId="{94163918-649F-4C64-A2DC-146986D504F8}" type="presOf" srcId="{64E66FCA-B6FC-400D-A881-8E6CF3B60EAD}" destId="{24F21205-47A3-B44B-955D-C14FCB8EC601}" srcOrd="0" destOrd="0" presId="urn:microsoft.com/office/officeart/2005/8/layout/vList5"/>
    <dgm:cxn modelId="{CB204A66-58C9-486F-8D21-978CD6084370}" srcId="{C38FED8E-B8BD-4C1B-B65A-A96FB17A5E37}" destId="{57226509-2256-4BE7-BA75-BDCD0790A371}" srcOrd="2" destOrd="0" parTransId="{EDF42A97-37E7-4483-BE63-C6AFFA12860D}" sibTransId="{19D89538-F345-420F-9A5C-EFADE4C5BE98}"/>
    <dgm:cxn modelId="{516AF11C-9056-4E44-8F17-930F8926B09D}" type="presOf" srcId="{00B25AEB-E9A5-40CE-93D5-6282AB19CCC0}" destId="{CCC0F453-52D5-6849-BD02-C2C257BA0DB5}" srcOrd="0" destOrd="0" presId="urn:microsoft.com/office/officeart/2005/8/layout/vList5"/>
    <dgm:cxn modelId="{F791D790-8E2F-4F4D-9694-CB07B43722EC}" type="presOf" srcId="{FD7EF496-99E8-4607-B0BE-19176D501D04}" destId="{A48544D7-A1CB-1240-9219-BBCAB2CD8368}" srcOrd="0" destOrd="0" presId="urn:microsoft.com/office/officeart/2005/8/layout/vList5"/>
    <dgm:cxn modelId="{A90E0E01-DA6E-4C41-9BE0-0445CDA2ABDA}" srcId="{57226509-2256-4BE7-BA75-BDCD0790A371}" destId="{FD7EF496-99E8-4607-B0BE-19176D501D04}" srcOrd="0" destOrd="0" parTransId="{3C696F2C-C33F-4829-8EC0-D4864DB63940}" sibTransId="{AC76C91D-DBF4-4806-B312-7A11415AF37F}"/>
    <dgm:cxn modelId="{57368469-9115-42D2-9329-B207A879308A}" srcId="{C38FED8E-B8BD-4C1B-B65A-A96FB17A5E37}" destId="{7D9A8765-7D5B-40F3-BF77-B08FD0EF5BC1}" srcOrd="0" destOrd="0" parTransId="{C357D634-7B6A-4FDC-8369-71D989C97E68}" sibTransId="{D30BF97B-F9E6-4F81-A0CE-B59F2B1A9F53}"/>
    <dgm:cxn modelId="{75168EC3-A821-4CD1-9F5D-8E776CD5C88B}" srcId="{C38FED8E-B8BD-4C1B-B65A-A96FB17A5E37}" destId="{C3682AA3-0AAE-47F0-A603-333F9B1A6D3E}" srcOrd="3" destOrd="0" parTransId="{287B4446-B542-4152-8E75-C042B6AFB215}" sibTransId="{E5416668-5489-4677-88D7-A80EEC766969}"/>
    <dgm:cxn modelId="{43186B96-8C7B-4B3D-8C28-DF2B34B0D0D0}" type="presOf" srcId="{1F2B3801-C7D7-4F5A-ADFA-062DDB1AA5F6}" destId="{24F21205-47A3-B44B-955D-C14FCB8EC601}" srcOrd="0" destOrd="1" presId="urn:microsoft.com/office/officeart/2005/8/layout/vList5"/>
    <dgm:cxn modelId="{75DAE7C2-174E-437A-8D04-70E89A780B9D}" type="presOf" srcId="{C3682AA3-0AAE-47F0-A603-333F9B1A6D3E}" destId="{172C6CB1-73E5-4147-B2DA-1B7766836AE9}" srcOrd="0" destOrd="0" presId="urn:microsoft.com/office/officeart/2005/8/layout/vList5"/>
    <dgm:cxn modelId="{9DCDC8BE-6E2A-45CF-B7B6-5825122D3F66}" type="presOf" srcId="{57226509-2256-4BE7-BA75-BDCD0790A371}" destId="{5927DCBA-0FFE-6B48-8488-18E2FB5C128A}" srcOrd="0" destOrd="0" presId="urn:microsoft.com/office/officeart/2005/8/layout/vList5"/>
    <dgm:cxn modelId="{3E236D1A-172E-4768-88CE-F82E7630CD05}" type="presOf" srcId="{7D9A8765-7D5B-40F3-BF77-B08FD0EF5BC1}" destId="{3ED1D8F7-2F6C-1F41-8CBF-471944DC56BC}" srcOrd="0" destOrd="0" presId="urn:microsoft.com/office/officeart/2005/8/layout/vList5"/>
    <dgm:cxn modelId="{26EECA5A-E2A4-4DEF-8C97-11685E3E9C8A}" srcId="{C38FED8E-B8BD-4C1B-B65A-A96FB17A5E37}" destId="{739239C4-0674-4874-A384-FA9F31BE9ED3}" srcOrd="4" destOrd="0" parTransId="{5769CA9A-076D-4877-9146-BB12A65546A8}" sibTransId="{2B335B08-5121-4D4C-8B02-6EB0A3D10827}"/>
    <dgm:cxn modelId="{08AB7A13-650C-4A05-A118-0A73E0ABE3D6}" type="presOf" srcId="{629D9EE0-1693-4070-AF36-620BC25AD5AA}" destId="{CCC0F453-52D5-6849-BD02-C2C257BA0DB5}" srcOrd="0" destOrd="1" presId="urn:microsoft.com/office/officeart/2005/8/layout/vList5"/>
    <dgm:cxn modelId="{10FB3804-5B9F-48B5-B24E-295FCF071A80}" type="presOf" srcId="{5DD2AE6F-7466-487B-A992-665A3D6F3E73}" destId="{A20F5F7E-AB0D-544A-8B21-3013B6290501}" srcOrd="0" destOrd="0" presId="urn:microsoft.com/office/officeart/2005/8/layout/vList5"/>
    <dgm:cxn modelId="{4CD57763-7CA6-414A-BA90-90384CECD54F}" type="presOf" srcId="{C38FED8E-B8BD-4C1B-B65A-A96FB17A5E37}" destId="{A74AB26A-AF51-E34C-9B1B-D635BFDBDDDD}" srcOrd="0" destOrd="0" presId="urn:microsoft.com/office/officeart/2005/8/layout/vList5"/>
    <dgm:cxn modelId="{B1D0EE6D-28AC-4E8E-94CF-B7B27FEF386F}" srcId="{C3682AA3-0AAE-47F0-A603-333F9B1A6D3E}" destId="{5DD2AE6F-7466-487B-A992-665A3D6F3E73}" srcOrd="0" destOrd="0" parTransId="{6258F226-163E-476F-AD02-7637991C2F6B}" sibTransId="{C6AA4048-F2F8-47E1-9773-1AD7F78CF9D6}"/>
    <dgm:cxn modelId="{C9B25B0F-5AC2-4462-AB1C-38202B27A459}" srcId="{57226509-2256-4BE7-BA75-BDCD0790A371}" destId="{B79B1B7B-6D4B-42B6-A7FC-B5B14B195043}" srcOrd="1" destOrd="0" parTransId="{310F14EF-1E14-413C-9E8B-ED480DF715A8}" sibTransId="{D05E5FCD-09CE-41AC-A402-76318B60D797}"/>
    <dgm:cxn modelId="{61A60E59-72DB-4404-88A1-8ECB4A04108B}" type="presOf" srcId="{9809C5D2-2FDE-4BB1-91CD-5246103DA484}" destId="{DB2D3241-5CF1-CF47-9C6C-FA901BEE154C}" srcOrd="0" destOrd="0" presId="urn:microsoft.com/office/officeart/2005/8/layout/vList5"/>
    <dgm:cxn modelId="{781C8739-DB11-4D45-AA84-4C9F7086C053}" srcId="{739239C4-0674-4874-A384-FA9F31BE9ED3}" destId="{9809C5D2-2FDE-4BB1-91CD-5246103DA484}" srcOrd="0" destOrd="0" parTransId="{EAD798A0-806F-47DA-B1B4-44432F4ADFEA}" sibTransId="{107D2574-904C-45A5-83D5-D3EBB156A330}"/>
    <dgm:cxn modelId="{AF08CDF2-A748-433C-AF26-0B8CE2A5B86D}" srcId="{7D9A8765-7D5B-40F3-BF77-B08FD0EF5BC1}" destId="{00B25AEB-E9A5-40CE-93D5-6282AB19CCC0}" srcOrd="0" destOrd="0" parTransId="{7CF96E1C-B39F-40EA-819E-0CA4340F3D96}" sibTransId="{3012F62B-B54A-4657-84B4-4878F050EC2C}"/>
    <dgm:cxn modelId="{6036C87B-F153-447F-9F27-3152C792F7D9}" type="presParOf" srcId="{A74AB26A-AF51-E34C-9B1B-D635BFDBDDDD}" destId="{7D755535-A986-464C-9AE1-8BCDD47BACF3}" srcOrd="0" destOrd="0" presId="urn:microsoft.com/office/officeart/2005/8/layout/vList5"/>
    <dgm:cxn modelId="{6C1DBEA1-F2F0-40BB-8C8C-FB6781A66B44}" type="presParOf" srcId="{7D755535-A986-464C-9AE1-8BCDD47BACF3}" destId="{3ED1D8F7-2F6C-1F41-8CBF-471944DC56BC}" srcOrd="0" destOrd="0" presId="urn:microsoft.com/office/officeart/2005/8/layout/vList5"/>
    <dgm:cxn modelId="{FF85C9B7-FA16-461C-BAFB-3796448BF7F3}" type="presParOf" srcId="{7D755535-A986-464C-9AE1-8BCDD47BACF3}" destId="{CCC0F453-52D5-6849-BD02-C2C257BA0DB5}" srcOrd="1" destOrd="0" presId="urn:microsoft.com/office/officeart/2005/8/layout/vList5"/>
    <dgm:cxn modelId="{1AEF44D0-6BF0-463A-85D9-CE0D37F672CA}" type="presParOf" srcId="{A74AB26A-AF51-E34C-9B1B-D635BFDBDDDD}" destId="{3B7F7ECE-3A44-E04F-990A-77A38434C92C}" srcOrd="1" destOrd="0" presId="urn:microsoft.com/office/officeart/2005/8/layout/vList5"/>
    <dgm:cxn modelId="{B845D2CF-821F-4B5B-84BA-5171E99784AA}" type="presParOf" srcId="{A74AB26A-AF51-E34C-9B1B-D635BFDBDDDD}" destId="{CC6AFC34-C2F4-2A4C-8727-DD8425A8AB97}" srcOrd="2" destOrd="0" presId="urn:microsoft.com/office/officeart/2005/8/layout/vList5"/>
    <dgm:cxn modelId="{FAE1E66A-B2AA-4A4A-A3F1-7E6C645B5B68}" type="presParOf" srcId="{CC6AFC34-C2F4-2A4C-8727-DD8425A8AB97}" destId="{26A02E6D-1DB4-7244-A598-84A310A0844D}" srcOrd="0" destOrd="0" presId="urn:microsoft.com/office/officeart/2005/8/layout/vList5"/>
    <dgm:cxn modelId="{08E31BBC-2CDF-4610-9469-F806C6E520F1}" type="presParOf" srcId="{CC6AFC34-C2F4-2A4C-8727-DD8425A8AB97}" destId="{24F21205-47A3-B44B-955D-C14FCB8EC601}" srcOrd="1" destOrd="0" presId="urn:microsoft.com/office/officeart/2005/8/layout/vList5"/>
    <dgm:cxn modelId="{C70332D7-5A27-4508-B118-0E1DDC2F4E7B}" type="presParOf" srcId="{A74AB26A-AF51-E34C-9B1B-D635BFDBDDDD}" destId="{38E0D5A6-A252-494C-B8CA-2895AFD95D2E}" srcOrd="3" destOrd="0" presId="urn:microsoft.com/office/officeart/2005/8/layout/vList5"/>
    <dgm:cxn modelId="{A3D5DAA0-E1B6-45B6-AE1A-A4F9A1040A0E}" type="presParOf" srcId="{A74AB26A-AF51-E34C-9B1B-D635BFDBDDDD}" destId="{BC40E9E4-E390-5C40-97C2-9657A81BDBA8}" srcOrd="4" destOrd="0" presId="urn:microsoft.com/office/officeart/2005/8/layout/vList5"/>
    <dgm:cxn modelId="{D7E04AA0-67AF-4A41-ACB6-0EF0ABD6A453}" type="presParOf" srcId="{BC40E9E4-E390-5C40-97C2-9657A81BDBA8}" destId="{5927DCBA-0FFE-6B48-8488-18E2FB5C128A}" srcOrd="0" destOrd="0" presId="urn:microsoft.com/office/officeart/2005/8/layout/vList5"/>
    <dgm:cxn modelId="{3999079C-D577-46C7-A65F-B888BF80472D}" type="presParOf" srcId="{BC40E9E4-E390-5C40-97C2-9657A81BDBA8}" destId="{A48544D7-A1CB-1240-9219-BBCAB2CD8368}" srcOrd="1" destOrd="0" presId="urn:microsoft.com/office/officeart/2005/8/layout/vList5"/>
    <dgm:cxn modelId="{8FF0A1CC-ED28-4F2D-84E9-321EAC769DB8}" type="presParOf" srcId="{A74AB26A-AF51-E34C-9B1B-D635BFDBDDDD}" destId="{7213330A-853E-7146-8CB0-9B69258C14CF}" srcOrd="5" destOrd="0" presId="urn:microsoft.com/office/officeart/2005/8/layout/vList5"/>
    <dgm:cxn modelId="{A3CE5D0B-2ACA-452A-B897-C446C9736C76}" type="presParOf" srcId="{A74AB26A-AF51-E34C-9B1B-D635BFDBDDDD}" destId="{104FC504-966C-E044-BC07-C541540BF608}" srcOrd="6" destOrd="0" presId="urn:microsoft.com/office/officeart/2005/8/layout/vList5"/>
    <dgm:cxn modelId="{66085E09-5F3D-41C0-B0D6-4DD451A1B0F0}" type="presParOf" srcId="{104FC504-966C-E044-BC07-C541540BF608}" destId="{172C6CB1-73E5-4147-B2DA-1B7766836AE9}" srcOrd="0" destOrd="0" presId="urn:microsoft.com/office/officeart/2005/8/layout/vList5"/>
    <dgm:cxn modelId="{D02E249D-07BD-485C-8D15-6845695DCAA6}" type="presParOf" srcId="{104FC504-966C-E044-BC07-C541540BF608}" destId="{A20F5F7E-AB0D-544A-8B21-3013B6290501}" srcOrd="1" destOrd="0" presId="urn:microsoft.com/office/officeart/2005/8/layout/vList5"/>
    <dgm:cxn modelId="{E9DFB5C6-2DEC-4A19-8C32-F0FB30EB13F1}" type="presParOf" srcId="{A74AB26A-AF51-E34C-9B1B-D635BFDBDDDD}" destId="{53BADE15-2A39-684D-B162-B61D8A84B2B9}" srcOrd="7" destOrd="0" presId="urn:microsoft.com/office/officeart/2005/8/layout/vList5"/>
    <dgm:cxn modelId="{653952A3-45F1-4AE9-B24A-F1FBA3C65D4C}" type="presParOf" srcId="{A74AB26A-AF51-E34C-9B1B-D635BFDBDDDD}" destId="{49AC03AA-6076-4346-80D7-2E9D0BA139A7}" srcOrd="8" destOrd="0" presId="urn:microsoft.com/office/officeart/2005/8/layout/vList5"/>
    <dgm:cxn modelId="{01621E18-6A6D-48C2-97C4-F13C7B2B7671}" type="presParOf" srcId="{49AC03AA-6076-4346-80D7-2E9D0BA139A7}" destId="{FF2AD9F9-0D3A-954D-9E9E-E4944BA7A637}" srcOrd="0" destOrd="0" presId="urn:microsoft.com/office/officeart/2005/8/layout/vList5"/>
    <dgm:cxn modelId="{30036480-8A1C-4F0D-A1EC-114ACB1F012E}" type="presParOf" srcId="{49AC03AA-6076-4346-80D7-2E9D0BA139A7}" destId="{DB2D3241-5CF1-CF47-9C6C-FA901BEE15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4CF167-F437-47A0-8080-A634818770FD}" type="doc">
      <dgm:prSet loTypeId="urn:microsoft.com/office/officeart/2005/8/layout/process4" loCatId="process" qsTypeId="urn:microsoft.com/office/officeart/2005/8/quickstyle/simple1#3" qsCatId="simple" csTypeId="urn:microsoft.com/office/officeart/2005/8/colors/colorful1#1" csCatId="colorful"/>
      <dgm:spPr/>
      <dgm:t>
        <a:bodyPr/>
        <a:lstStyle/>
        <a:p>
          <a:endParaRPr lang="en-US"/>
        </a:p>
      </dgm:t>
    </dgm:pt>
    <dgm:pt modelId="{0F631857-AE7D-47FC-9EDC-79FEB3B31031}">
      <dgm:prSet/>
      <dgm:spPr>
        <a:xfrm rot="10800000">
          <a:off x="0" y="80327"/>
          <a:ext cx="10515600" cy="2650147"/>
        </a:xfrm>
        <a:prstGeom prst="upArrowCallout">
          <a:avLst/>
        </a:prstGeom>
        <a:solidFill>
          <a:srgbClr val="196B24">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4 </a:t>
          </a:r>
          <a:r>
            <a:rPr lang="en-US" dirty="0" err="1">
              <a:solidFill>
                <a:sysClr val="window" lastClr="FFFFFF"/>
              </a:solidFill>
              <a:latin typeface="Aptos" panose="02110004020202020204"/>
              <a:ea typeface="+mn-ea"/>
              <a:cs typeface="+mn-cs"/>
            </a:rPr>
            <a:t>talleres</a:t>
          </a:r>
          <a:r>
            <a:rPr lang="en-US" dirty="0">
              <a:solidFill>
                <a:sysClr val="window" lastClr="FFFFFF"/>
              </a:solidFill>
              <a:latin typeface="Aptos" panose="02110004020202020204"/>
              <a:ea typeface="+mn-ea"/>
              <a:cs typeface="+mn-cs"/>
            </a:rPr>
            <a:t> </a:t>
          </a:r>
          <a:r>
            <a:rPr lang="en-US" dirty="0" err="1">
              <a:solidFill>
                <a:sysClr val="window" lastClr="FFFFFF"/>
              </a:solidFill>
              <a:latin typeface="Aptos" panose="02110004020202020204"/>
              <a:ea typeface="+mn-ea"/>
              <a:cs typeface="+mn-cs"/>
            </a:rPr>
            <a:t>regionales</a:t>
          </a:r>
          <a:r>
            <a:rPr lang="en-US" dirty="0">
              <a:solidFill>
                <a:sysClr val="window" lastClr="FFFFFF"/>
              </a:solidFill>
              <a:latin typeface="Aptos" panose="02110004020202020204"/>
              <a:ea typeface="+mn-ea"/>
              <a:cs typeface="+mn-cs"/>
            </a:rPr>
            <a:t> de 1.5 días: Quetzaltenango, Alta Verapaz, Chiquimula y Guatemala, en el mes de febrero</a:t>
          </a:r>
        </a:p>
      </dgm:t>
    </dgm:pt>
    <dgm:pt modelId="{7752F152-40D2-4E7A-BB3D-B38739956298}" type="parTrans" cxnId="{03CB194C-AD87-4DC4-9FD8-5FC78D715B69}">
      <dgm:prSet/>
      <dgm:spPr/>
      <dgm:t>
        <a:bodyPr/>
        <a:lstStyle/>
        <a:p>
          <a:endParaRPr lang="en-US"/>
        </a:p>
      </dgm:t>
    </dgm:pt>
    <dgm:pt modelId="{5784DDED-4E8B-4173-859E-2CB5524D2074}" type="sibTrans" cxnId="{03CB194C-AD87-4DC4-9FD8-5FC78D715B69}">
      <dgm:prSet/>
      <dgm:spPr/>
      <dgm:t>
        <a:bodyPr/>
        <a:lstStyle/>
        <a:p>
          <a:endParaRPr lang="en-US"/>
        </a:p>
      </dgm:t>
    </dgm:pt>
    <dgm:pt modelId="{26E24336-8269-441A-B4FB-710FBB8FA283}">
      <dgm:prSet/>
      <dgm:spPr>
        <a:xfrm>
          <a:off x="0" y="2626263"/>
          <a:ext cx="10515600" cy="1723112"/>
        </a:xfrm>
        <a:prstGeom prst="rect">
          <a:avLst/>
        </a:prstGeom>
        <a:solidFill>
          <a:srgbClr val="E9713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a:solidFill>
                <a:sysClr val="window" lastClr="FFFFFF"/>
              </a:solidFill>
              <a:latin typeface="Aptos" panose="02110004020202020204"/>
              <a:ea typeface="+mn-ea"/>
              <a:cs typeface="+mn-cs"/>
            </a:rPr>
            <a:t>Que esperamos en estos talleres </a:t>
          </a:r>
        </a:p>
      </dgm:t>
    </dgm:pt>
    <dgm:pt modelId="{D12CAF39-0987-409F-B969-C577B564A4AD}" type="parTrans" cxnId="{4E74B1E7-E479-4551-B1E0-4588A987EA63}">
      <dgm:prSet/>
      <dgm:spPr/>
      <dgm:t>
        <a:bodyPr/>
        <a:lstStyle/>
        <a:p>
          <a:endParaRPr lang="en-US"/>
        </a:p>
      </dgm:t>
    </dgm:pt>
    <dgm:pt modelId="{6454111D-8BAC-4E7F-931F-D8FEE0C8C86B}" type="sibTrans" cxnId="{4E74B1E7-E479-4551-B1E0-4588A987EA63}">
      <dgm:prSet/>
      <dgm:spPr/>
      <dgm:t>
        <a:bodyPr/>
        <a:lstStyle/>
        <a:p>
          <a:endParaRPr lang="en-US"/>
        </a:p>
      </dgm:t>
    </dgm:pt>
    <dgm:pt modelId="{89C657DC-6569-4F63-B826-8278BB3A704F}">
      <dgm:prSet/>
      <dgm:spPr>
        <a:xfrm>
          <a:off x="5134" y="3522281"/>
          <a:ext cx="3501776" cy="792631"/>
        </a:xfrm>
        <a:prstGeom prst="rect">
          <a:avLst/>
        </a:prstGeom>
        <a:solidFill>
          <a:srgbClr val="E97132">
            <a:tint val="40000"/>
            <a:alpha val="90000"/>
            <a:hueOff val="0"/>
            <a:satOff val="0"/>
            <a:lumOff val="0"/>
            <a:alphaOff val="0"/>
          </a:srgbClr>
        </a:solidFill>
        <a:ln w="19050" cap="flat" cmpd="sng" algn="ctr">
          <a:solidFill>
            <a:srgbClr val="E97132">
              <a:tint val="40000"/>
              <a:alpha val="90000"/>
              <a:hueOff val="0"/>
              <a:satOff val="0"/>
              <a:lumOff val="0"/>
              <a:alphaOff val="0"/>
            </a:srgbClr>
          </a:solidFill>
          <a:prstDash val="solid"/>
          <a:miter lim="800000"/>
        </a:ln>
        <a:effectLst/>
      </dgm:spPr>
      <dgm:t>
        <a:bodyPr/>
        <a:lstStyle/>
        <a:p>
          <a:r>
            <a:rPr lang="en-US" dirty="0" err="1">
              <a:solidFill>
                <a:sysClr val="windowText" lastClr="000000">
                  <a:hueOff val="0"/>
                  <a:satOff val="0"/>
                  <a:lumOff val="0"/>
                  <a:alphaOff val="0"/>
                </a:sysClr>
              </a:solidFill>
              <a:latin typeface="Aptos" panose="02110004020202020204"/>
              <a:ea typeface="+mn-ea"/>
              <a:cs typeface="+mn-cs"/>
            </a:rPr>
            <a:t>Validación</a:t>
          </a:r>
          <a:r>
            <a:rPr lang="en-US" dirty="0">
              <a:solidFill>
                <a:sysClr val="windowText" lastClr="000000">
                  <a:hueOff val="0"/>
                  <a:satOff val="0"/>
                  <a:lumOff val="0"/>
                  <a:alphaOff val="0"/>
                </a:sysClr>
              </a:solidFill>
              <a:latin typeface="Aptos" panose="02110004020202020204"/>
              <a:ea typeface="+mn-ea"/>
              <a:cs typeface="+mn-cs"/>
            </a:rPr>
            <a:t> de brechas</a:t>
          </a:r>
        </a:p>
      </dgm:t>
    </dgm:pt>
    <dgm:pt modelId="{12F6B023-458C-42AD-99D1-D317C3AD93C1}" type="parTrans" cxnId="{D310570A-AA46-4AA3-95EB-5F8B1936373F}">
      <dgm:prSet/>
      <dgm:spPr/>
      <dgm:t>
        <a:bodyPr/>
        <a:lstStyle/>
        <a:p>
          <a:endParaRPr lang="en-US"/>
        </a:p>
      </dgm:t>
    </dgm:pt>
    <dgm:pt modelId="{7F4F86FF-6D03-4D4A-95CF-E04E18E3AB77}" type="sibTrans" cxnId="{D310570A-AA46-4AA3-95EB-5F8B1936373F}">
      <dgm:prSet/>
      <dgm:spPr/>
      <dgm:t>
        <a:bodyPr/>
        <a:lstStyle/>
        <a:p>
          <a:endParaRPr lang="en-US"/>
        </a:p>
      </dgm:t>
    </dgm:pt>
    <dgm:pt modelId="{A48EE2E0-7C21-4D75-80EC-BA4C2C5FA145}">
      <dgm:prSet/>
      <dgm:spPr>
        <a:xfrm>
          <a:off x="3506911" y="3522281"/>
          <a:ext cx="3501776" cy="792631"/>
        </a:xfrm>
        <a:prstGeom prst="rect">
          <a:avLst/>
        </a:prstGeom>
        <a:solidFill>
          <a:srgbClr val="196B24">
            <a:tint val="40000"/>
            <a:alpha val="90000"/>
            <a:hueOff val="0"/>
            <a:satOff val="0"/>
            <a:lumOff val="0"/>
            <a:alphaOff val="0"/>
          </a:srgbClr>
        </a:solidFill>
        <a:ln w="19050" cap="flat" cmpd="sng" algn="ctr">
          <a:solidFill>
            <a:srgbClr val="196B24">
              <a:tint val="40000"/>
              <a:alpha val="9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Buenas prácticas territoriales y lecciones aprendidas.</a:t>
          </a:r>
        </a:p>
      </dgm:t>
    </dgm:pt>
    <dgm:pt modelId="{8EEEF9C0-C8E4-4A08-ACA9-C0B88095F1DB}" type="parTrans" cxnId="{C8620032-0556-486C-9766-11A1E78C1C30}">
      <dgm:prSet/>
      <dgm:spPr/>
      <dgm:t>
        <a:bodyPr/>
        <a:lstStyle/>
        <a:p>
          <a:endParaRPr lang="en-US"/>
        </a:p>
      </dgm:t>
    </dgm:pt>
    <dgm:pt modelId="{7FC602DA-6DF2-404B-938E-9F36A3A2D074}" type="sibTrans" cxnId="{C8620032-0556-486C-9766-11A1E78C1C30}">
      <dgm:prSet/>
      <dgm:spPr/>
      <dgm:t>
        <a:bodyPr/>
        <a:lstStyle/>
        <a:p>
          <a:endParaRPr lang="en-US"/>
        </a:p>
      </dgm:t>
    </dgm:pt>
    <dgm:pt modelId="{442C4735-3E8E-43B5-852D-EB3F2AC0AA10}">
      <dgm:prSet/>
      <dgm:spPr>
        <a:xfrm>
          <a:off x="7008688" y="3522281"/>
          <a:ext cx="3501776" cy="792631"/>
        </a:xfrm>
        <a:prstGeom prst="rect">
          <a:avLst/>
        </a:prstGeom>
        <a:solidFill>
          <a:srgbClr val="0F9ED5">
            <a:tint val="40000"/>
            <a:alpha val="90000"/>
            <a:hueOff val="0"/>
            <a:satOff val="0"/>
            <a:lumOff val="0"/>
            <a:alphaOff val="0"/>
          </a:srgbClr>
        </a:solidFill>
        <a:ln w="19050" cap="flat" cmpd="sng" algn="ctr">
          <a:solidFill>
            <a:srgbClr val="0F9ED5">
              <a:tint val="40000"/>
              <a:alpha val="90000"/>
              <a:hueOff val="0"/>
              <a:satOff val="0"/>
              <a:lumOff val="0"/>
              <a:alphaOff val="0"/>
            </a:srgbClr>
          </a:solidFill>
          <a:prstDash val="solid"/>
          <a:miter lim="800000"/>
        </a:ln>
        <a:effectLst/>
      </dgm:spPr>
      <dgm:t>
        <a:bodyPr/>
        <a:lstStyle/>
        <a:p>
          <a:r>
            <a:rPr lang="en-US">
              <a:solidFill>
                <a:sysClr val="windowText" lastClr="000000">
                  <a:hueOff val="0"/>
                  <a:satOff val="0"/>
                  <a:lumOff val="0"/>
                  <a:alphaOff val="0"/>
                </a:sysClr>
              </a:solidFill>
              <a:latin typeface="Aptos" panose="02110004020202020204"/>
              <a:ea typeface="+mn-ea"/>
              <a:cs typeface="+mn-cs"/>
            </a:rPr>
            <a:t>Construcción y validación de la </a:t>
          </a:r>
          <a:r>
            <a:rPr lang="es-GT">
              <a:solidFill>
                <a:sysClr val="windowText" lastClr="000000">
                  <a:hueOff val="0"/>
                  <a:satOff val="0"/>
                  <a:lumOff val="0"/>
                  <a:alphaOff val="0"/>
                </a:sysClr>
              </a:solidFill>
              <a:latin typeface="Aptos" panose="02110004020202020204"/>
              <a:ea typeface="+mn-ea"/>
              <a:cs typeface="+mn-cs"/>
            </a:rPr>
            <a:t>matriz del Plan (ejes, programas, acciones, metas, indicadores y responsables).</a:t>
          </a:r>
          <a:endParaRPr lang="en-US">
            <a:solidFill>
              <a:sysClr val="windowText" lastClr="000000">
                <a:hueOff val="0"/>
                <a:satOff val="0"/>
                <a:lumOff val="0"/>
                <a:alphaOff val="0"/>
              </a:sysClr>
            </a:solidFill>
            <a:latin typeface="Aptos" panose="02110004020202020204"/>
            <a:ea typeface="+mn-ea"/>
            <a:cs typeface="+mn-cs"/>
          </a:endParaRPr>
        </a:p>
      </dgm:t>
    </dgm:pt>
    <dgm:pt modelId="{CCEF8782-BBDE-4EAB-99BF-2307B0528C7E}" type="parTrans" cxnId="{9BD3BC47-B19C-4B1F-9E8E-2C1C99D4B988}">
      <dgm:prSet/>
      <dgm:spPr/>
      <dgm:t>
        <a:bodyPr/>
        <a:lstStyle/>
        <a:p>
          <a:endParaRPr lang="en-US"/>
        </a:p>
      </dgm:t>
    </dgm:pt>
    <dgm:pt modelId="{4E13B453-DA84-4CE9-8884-13F2262AC7F2}" type="sibTrans" cxnId="{9BD3BC47-B19C-4B1F-9E8E-2C1C99D4B988}">
      <dgm:prSet/>
      <dgm:spPr/>
      <dgm:t>
        <a:bodyPr/>
        <a:lstStyle/>
        <a:p>
          <a:endParaRPr lang="en-US"/>
        </a:p>
      </dgm:t>
    </dgm:pt>
    <dgm:pt modelId="{4289FC28-2091-CD48-91D6-EAB19FD8FB8B}" type="pres">
      <dgm:prSet presAssocID="{024CF167-F437-47A0-8080-A634818770FD}" presName="Name0" presStyleCnt="0">
        <dgm:presLayoutVars>
          <dgm:dir/>
          <dgm:animLvl val="lvl"/>
          <dgm:resizeHandles val="exact"/>
        </dgm:presLayoutVars>
      </dgm:prSet>
      <dgm:spPr/>
      <dgm:t>
        <a:bodyPr/>
        <a:lstStyle/>
        <a:p>
          <a:endParaRPr lang="es-GT"/>
        </a:p>
      </dgm:t>
    </dgm:pt>
    <dgm:pt modelId="{260D6CD1-70EF-DD4C-A0B1-AC95A94D849F}" type="pres">
      <dgm:prSet presAssocID="{26E24336-8269-441A-B4FB-710FBB8FA283}" presName="boxAndChildren" presStyleCnt="0"/>
      <dgm:spPr/>
    </dgm:pt>
    <dgm:pt modelId="{B54510B6-D5CF-2245-84EB-25D75B931683}" type="pres">
      <dgm:prSet presAssocID="{26E24336-8269-441A-B4FB-710FBB8FA283}" presName="parentTextBox" presStyleLbl="node1" presStyleIdx="0" presStyleCnt="2"/>
      <dgm:spPr/>
      <dgm:t>
        <a:bodyPr/>
        <a:lstStyle/>
        <a:p>
          <a:endParaRPr lang="es-GT"/>
        </a:p>
      </dgm:t>
    </dgm:pt>
    <dgm:pt modelId="{62FCEA39-5B9B-064E-991A-9CDC11681351}" type="pres">
      <dgm:prSet presAssocID="{26E24336-8269-441A-B4FB-710FBB8FA283}" presName="entireBox" presStyleLbl="node1" presStyleIdx="0" presStyleCnt="2"/>
      <dgm:spPr/>
      <dgm:t>
        <a:bodyPr/>
        <a:lstStyle/>
        <a:p>
          <a:endParaRPr lang="es-GT"/>
        </a:p>
      </dgm:t>
    </dgm:pt>
    <dgm:pt modelId="{87544D18-6F16-274C-A8DF-71B927588EF0}" type="pres">
      <dgm:prSet presAssocID="{26E24336-8269-441A-B4FB-710FBB8FA283}" presName="descendantBox" presStyleCnt="0"/>
      <dgm:spPr/>
    </dgm:pt>
    <dgm:pt modelId="{62DEA432-009F-2C43-A2CC-9715B595E2B0}" type="pres">
      <dgm:prSet presAssocID="{89C657DC-6569-4F63-B826-8278BB3A704F}" presName="childTextBox" presStyleLbl="fgAccFollowNode1" presStyleIdx="0" presStyleCnt="3">
        <dgm:presLayoutVars>
          <dgm:bulletEnabled val="1"/>
        </dgm:presLayoutVars>
      </dgm:prSet>
      <dgm:spPr/>
      <dgm:t>
        <a:bodyPr/>
        <a:lstStyle/>
        <a:p>
          <a:endParaRPr lang="es-GT"/>
        </a:p>
      </dgm:t>
    </dgm:pt>
    <dgm:pt modelId="{18C42B9B-A3D4-8D43-9E64-41B422C12D0B}" type="pres">
      <dgm:prSet presAssocID="{A48EE2E0-7C21-4D75-80EC-BA4C2C5FA145}" presName="childTextBox" presStyleLbl="fgAccFollowNode1" presStyleIdx="1" presStyleCnt="3">
        <dgm:presLayoutVars>
          <dgm:bulletEnabled val="1"/>
        </dgm:presLayoutVars>
      </dgm:prSet>
      <dgm:spPr/>
      <dgm:t>
        <a:bodyPr/>
        <a:lstStyle/>
        <a:p>
          <a:endParaRPr lang="es-GT"/>
        </a:p>
      </dgm:t>
    </dgm:pt>
    <dgm:pt modelId="{5885795D-31D4-1244-85AA-BC6259A3A567}" type="pres">
      <dgm:prSet presAssocID="{442C4735-3E8E-43B5-852D-EB3F2AC0AA10}" presName="childTextBox" presStyleLbl="fgAccFollowNode1" presStyleIdx="2" presStyleCnt="3">
        <dgm:presLayoutVars>
          <dgm:bulletEnabled val="1"/>
        </dgm:presLayoutVars>
      </dgm:prSet>
      <dgm:spPr/>
      <dgm:t>
        <a:bodyPr/>
        <a:lstStyle/>
        <a:p>
          <a:endParaRPr lang="es-GT"/>
        </a:p>
      </dgm:t>
    </dgm:pt>
    <dgm:pt modelId="{A08091AC-5B29-B042-B37F-39957624587D}" type="pres">
      <dgm:prSet presAssocID="{5784DDED-4E8B-4173-859E-2CB5524D2074}" presName="sp" presStyleCnt="0"/>
      <dgm:spPr/>
    </dgm:pt>
    <dgm:pt modelId="{DA282615-F1AE-A64D-B38B-1670234DD416}" type="pres">
      <dgm:prSet presAssocID="{0F631857-AE7D-47FC-9EDC-79FEB3B31031}" presName="arrowAndChildren" presStyleCnt="0"/>
      <dgm:spPr/>
    </dgm:pt>
    <dgm:pt modelId="{D1BF3317-8122-9049-B117-3982D357EA8B}" type="pres">
      <dgm:prSet presAssocID="{0F631857-AE7D-47FC-9EDC-79FEB3B31031}" presName="parentTextArrow" presStyleLbl="node1" presStyleIdx="1" presStyleCnt="2" custLinFactNeighborY="2957"/>
      <dgm:spPr/>
      <dgm:t>
        <a:bodyPr/>
        <a:lstStyle/>
        <a:p>
          <a:endParaRPr lang="es-GT"/>
        </a:p>
      </dgm:t>
    </dgm:pt>
  </dgm:ptLst>
  <dgm:cxnLst>
    <dgm:cxn modelId="{225FD16C-97B1-47D4-B34E-AF92643ADF29}" type="presOf" srcId="{442C4735-3E8E-43B5-852D-EB3F2AC0AA10}" destId="{5885795D-31D4-1244-85AA-BC6259A3A567}" srcOrd="0" destOrd="0" presId="urn:microsoft.com/office/officeart/2005/8/layout/process4"/>
    <dgm:cxn modelId="{C8620032-0556-486C-9766-11A1E78C1C30}" srcId="{26E24336-8269-441A-B4FB-710FBB8FA283}" destId="{A48EE2E0-7C21-4D75-80EC-BA4C2C5FA145}" srcOrd="1" destOrd="0" parTransId="{8EEEF9C0-C8E4-4A08-ACA9-C0B88095F1DB}" sibTransId="{7FC602DA-6DF2-404B-938E-9F36A3A2D074}"/>
    <dgm:cxn modelId="{9F2FA1A9-C3AF-47D2-8865-52552F7CB19C}" type="presOf" srcId="{89C657DC-6569-4F63-B826-8278BB3A704F}" destId="{62DEA432-009F-2C43-A2CC-9715B595E2B0}" srcOrd="0" destOrd="0" presId="urn:microsoft.com/office/officeart/2005/8/layout/process4"/>
    <dgm:cxn modelId="{B45BEA00-E0B6-44F8-943A-BE6006525F28}" type="presOf" srcId="{A48EE2E0-7C21-4D75-80EC-BA4C2C5FA145}" destId="{18C42B9B-A3D4-8D43-9E64-41B422C12D0B}" srcOrd="0" destOrd="0" presId="urn:microsoft.com/office/officeart/2005/8/layout/process4"/>
    <dgm:cxn modelId="{4E74B1E7-E479-4551-B1E0-4588A987EA63}" srcId="{024CF167-F437-47A0-8080-A634818770FD}" destId="{26E24336-8269-441A-B4FB-710FBB8FA283}" srcOrd="1" destOrd="0" parTransId="{D12CAF39-0987-409F-B969-C577B564A4AD}" sibTransId="{6454111D-8BAC-4E7F-931F-D8FEE0C8C86B}"/>
    <dgm:cxn modelId="{E0E9027B-072A-4410-9B46-BFC8074F8C82}" type="presOf" srcId="{024CF167-F437-47A0-8080-A634818770FD}" destId="{4289FC28-2091-CD48-91D6-EAB19FD8FB8B}" srcOrd="0" destOrd="0" presId="urn:microsoft.com/office/officeart/2005/8/layout/process4"/>
    <dgm:cxn modelId="{03CB194C-AD87-4DC4-9FD8-5FC78D715B69}" srcId="{024CF167-F437-47A0-8080-A634818770FD}" destId="{0F631857-AE7D-47FC-9EDC-79FEB3B31031}" srcOrd="0" destOrd="0" parTransId="{7752F152-40D2-4E7A-BB3D-B38739956298}" sibTransId="{5784DDED-4E8B-4173-859E-2CB5524D2074}"/>
    <dgm:cxn modelId="{D310570A-AA46-4AA3-95EB-5F8B1936373F}" srcId="{26E24336-8269-441A-B4FB-710FBB8FA283}" destId="{89C657DC-6569-4F63-B826-8278BB3A704F}" srcOrd="0" destOrd="0" parTransId="{12F6B023-458C-42AD-99D1-D317C3AD93C1}" sibTransId="{7F4F86FF-6D03-4D4A-95CF-E04E18E3AB77}"/>
    <dgm:cxn modelId="{6AC2DD10-3841-424F-8B5C-93CC02001196}" type="presOf" srcId="{26E24336-8269-441A-B4FB-710FBB8FA283}" destId="{62FCEA39-5B9B-064E-991A-9CDC11681351}" srcOrd="1" destOrd="0" presId="urn:microsoft.com/office/officeart/2005/8/layout/process4"/>
    <dgm:cxn modelId="{9BD3BC47-B19C-4B1F-9E8E-2C1C99D4B988}" srcId="{26E24336-8269-441A-B4FB-710FBB8FA283}" destId="{442C4735-3E8E-43B5-852D-EB3F2AC0AA10}" srcOrd="2" destOrd="0" parTransId="{CCEF8782-BBDE-4EAB-99BF-2307B0528C7E}" sibTransId="{4E13B453-DA84-4CE9-8884-13F2262AC7F2}"/>
    <dgm:cxn modelId="{FE355BA5-495F-47F0-A7C4-1BD7EDC9733D}" type="presOf" srcId="{0F631857-AE7D-47FC-9EDC-79FEB3B31031}" destId="{D1BF3317-8122-9049-B117-3982D357EA8B}" srcOrd="0" destOrd="0" presId="urn:microsoft.com/office/officeart/2005/8/layout/process4"/>
    <dgm:cxn modelId="{AC0E4316-CB61-4855-8CD7-723074B7F68A}" type="presOf" srcId="{26E24336-8269-441A-B4FB-710FBB8FA283}" destId="{B54510B6-D5CF-2245-84EB-25D75B931683}" srcOrd="0" destOrd="0" presId="urn:microsoft.com/office/officeart/2005/8/layout/process4"/>
    <dgm:cxn modelId="{18284F55-A3F7-4C68-872D-7814473DD826}" type="presParOf" srcId="{4289FC28-2091-CD48-91D6-EAB19FD8FB8B}" destId="{260D6CD1-70EF-DD4C-A0B1-AC95A94D849F}" srcOrd="0" destOrd="0" presId="urn:microsoft.com/office/officeart/2005/8/layout/process4"/>
    <dgm:cxn modelId="{2E41D099-BB0D-4F11-9476-4DFEBF08627F}" type="presParOf" srcId="{260D6CD1-70EF-DD4C-A0B1-AC95A94D849F}" destId="{B54510B6-D5CF-2245-84EB-25D75B931683}" srcOrd="0" destOrd="0" presId="urn:microsoft.com/office/officeart/2005/8/layout/process4"/>
    <dgm:cxn modelId="{80A778EE-1E87-4F54-99D7-585F28E5702C}" type="presParOf" srcId="{260D6CD1-70EF-DD4C-A0B1-AC95A94D849F}" destId="{62FCEA39-5B9B-064E-991A-9CDC11681351}" srcOrd="1" destOrd="0" presId="urn:microsoft.com/office/officeart/2005/8/layout/process4"/>
    <dgm:cxn modelId="{402B8ACF-31E4-4E94-90D6-4E952F2089EF}" type="presParOf" srcId="{260D6CD1-70EF-DD4C-A0B1-AC95A94D849F}" destId="{87544D18-6F16-274C-A8DF-71B927588EF0}" srcOrd="2" destOrd="0" presId="urn:microsoft.com/office/officeart/2005/8/layout/process4"/>
    <dgm:cxn modelId="{D61301A8-2B42-4FD4-B747-78E82B6B9E07}" type="presParOf" srcId="{87544D18-6F16-274C-A8DF-71B927588EF0}" destId="{62DEA432-009F-2C43-A2CC-9715B595E2B0}" srcOrd="0" destOrd="0" presId="urn:microsoft.com/office/officeart/2005/8/layout/process4"/>
    <dgm:cxn modelId="{9CBAE3A1-5FAC-4B31-AC9D-0F499FFCE7D5}" type="presParOf" srcId="{87544D18-6F16-274C-A8DF-71B927588EF0}" destId="{18C42B9B-A3D4-8D43-9E64-41B422C12D0B}" srcOrd="1" destOrd="0" presId="urn:microsoft.com/office/officeart/2005/8/layout/process4"/>
    <dgm:cxn modelId="{FD4DD151-9E25-4E53-B035-DF5A1C1991CD}" type="presParOf" srcId="{87544D18-6F16-274C-A8DF-71B927588EF0}" destId="{5885795D-31D4-1244-85AA-BC6259A3A567}" srcOrd="2" destOrd="0" presId="urn:microsoft.com/office/officeart/2005/8/layout/process4"/>
    <dgm:cxn modelId="{E3FB0053-A9F2-4DF4-BF97-4F6671F3A00B}" type="presParOf" srcId="{4289FC28-2091-CD48-91D6-EAB19FD8FB8B}" destId="{A08091AC-5B29-B042-B37F-39957624587D}" srcOrd="1" destOrd="0" presId="urn:microsoft.com/office/officeart/2005/8/layout/process4"/>
    <dgm:cxn modelId="{D338BE17-172D-4568-990A-AB1A61200056}" type="presParOf" srcId="{4289FC28-2091-CD48-91D6-EAB19FD8FB8B}" destId="{DA282615-F1AE-A64D-B38B-1670234DD416}" srcOrd="2" destOrd="0" presId="urn:microsoft.com/office/officeart/2005/8/layout/process4"/>
    <dgm:cxn modelId="{E0C6F7A5-E11A-437B-AE20-AD982C889E30}" type="presParOf" srcId="{DA282615-F1AE-A64D-B38B-1670234DD416}" destId="{D1BF3317-8122-9049-B117-3982D357EA8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FDD560-BEA9-4EDE-8DF2-493204F565EF}" type="doc">
      <dgm:prSet loTypeId="urn:microsoft.com/office/officeart/2016/7/layout/RepeatingBendingProcessNew" loCatId="process" qsTypeId="urn:microsoft.com/office/officeart/2005/8/quickstyle/simple1#4" qsCatId="simple" csTypeId="urn:microsoft.com/office/officeart/2005/8/colors/accent1_2#3" csCatId="accent1"/>
      <dgm:spPr/>
      <dgm:t>
        <a:bodyPr/>
        <a:lstStyle/>
        <a:p>
          <a:endParaRPr lang="en-US"/>
        </a:p>
      </dgm:t>
    </dgm:pt>
    <dgm:pt modelId="{621F92CC-669F-48A2-973F-9B41F761AFDE}">
      <dgm:prSet/>
      <dgm:spPr>
        <a:xfrm>
          <a:off x="8061" y="6582"/>
          <a:ext cx="3034531" cy="1820718"/>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Desarrollar el PN ASH</a:t>
          </a:r>
        </a:p>
      </dgm:t>
    </dgm:pt>
    <dgm:pt modelId="{94C906CA-AA3B-425D-BD7D-4FBB03A57EFE}" type="parTrans" cxnId="{89430FA7-E699-4BB9-BAAC-17CE1A705205}">
      <dgm:prSet/>
      <dgm:spPr/>
      <dgm:t>
        <a:bodyPr/>
        <a:lstStyle/>
        <a:p>
          <a:endParaRPr lang="en-US"/>
        </a:p>
      </dgm:t>
    </dgm:pt>
    <dgm:pt modelId="{099E3867-668A-47CD-9FC8-7B4F58D8BA36}" type="sibTrans" cxnId="{89430FA7-E699-4BB9-BAAC-17CE1A705205}">
      <dgm:prSet/>
      <dgm:spPr>
        <a:xfrm>
          <a:off x="3040792" y="871221"/>
          <a:ext cx="667342" cy="91440"/>
        </a:xfrm>
        <a:noFill/>
        <a:ln w="12700" cap="flat" cmpd="sng" algn="ctr">
          <a:solidFill>
            <a:srgbClr val="156082">
              <a:hueOff val="0"/>
              <a:satOff val="0"/>
              <a:lumOff val="0"/>
              <a:alphaOff val="0"/>
            </a:srgbClr>
          </a:solidFill>
          <a:prstDash val="solid"/>
          <a:miter lim="800000"/>
          <a:tailEnd type="arrow"/>
        </a:ln>
        <a:effectLst/>
      </dgm:spPr>
      <dgm:t>
        <a:bodyPr/>
        <a:lstStyle/>
        <a:p>
          <a:endParaRPr lang="en-US">
            <a:solidFill>
              <a:sysClr val="windowText" lastClr="000000">
                <a:hueOff val="0"/>
                <a:satOff val="0"/>
                <a:lumOff val="0"/>
                <a:alphaOff val="0"/>
              </a:sysClr>
            </a:solidFill>
            <a:latin typeface="Aptos" panose="02110004020202020204"/>
            <a:ea typeface="+mn-ea"/>
            <a:cs typeface="+mn-cs"/>
          </a:endParaRPr>
        </a:p>
      </dgm:t>
    </dgm:pt>
    <dgm:pt modelId="{CDEB4E24-1BE9-4220-8420-9E67490BF710}">
      <dgm:prSet/>
      <dgm:spPr>
        <a:xfrm>
          <a:off x="3740534" y="6582"/>
          <a:ext cx="3034531" cy="1820718"/>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Prioriza dentro del Plan: inversiones por brechas, territorio y poblaciones en mayor vulnerabilidad.</a:t>
          </a:r>
        </a:p>
      </dgm:t>
    </dgm:pt>
    <dgm:pt modelId="{01BF6A9B-A71F-42FC-BECB-2D913462A797}" type="parTrans" cxnId="{0C8E1731-DF76-4E81-8330-B3ACA49F8B45}">
      <dgm:prSet/>
      <dgm:spPr/>
      <dgm:t>
        <a:bodyPr/>
        <a:lstStyle/>
        <a:p>
          <a:endParaRPr lang="en-US"/>
        </a:p>
      </dgm:t>
    </dgm:pt>
    <dgm:pt modelId="{389163A6-8663-4BBF-83E6-7FAEBEE2D67A}" type="sibTrans" cxnId="{0C8E1731-DF76-4E81-8330-B3ACA49F8B45}">
      <dgm:prSet/>
      <dgm:spPr>
        <a:xfrm>
          <a:off x="6773265" y="871221"/>
          <a:ext cx="667342" cy="91440"/>
        </a:xfrm>
        <a:noFill/>
        <a:ln w="12700" cap="flat" cmpd="sng" algn="ctr">
          <a:solidFill>
            <a:srgbClr val="156082">
              <a:hueOff val="0"/>
              <a:satOff val="0"/>
              <a:lumOff val="0"/>
              <a:alphaOff val="0"/>
            </a:srgbClr>
          </a:solidFill>
          <a:prstDash val="solid"/>
          <a:miter lim="800000"/>
          <a:tailEnd type="arrow"/>
        </a:ln>
        <a:effectLst/>
      </dgm:spPr>
      <dgm:t>
        <a:bodyPr/>
        <a:lstStyle/>
        <a:p>
          <a:endParaRPr lang="en-US">
            <a:solidFill>
              <a:sysClr val="windowText" lastClr="000000">
                <a:hueOff val="0"/>
                <a:satOff val="0"/>
                <a:lumOff val="0"/>
                <a:alphaOff val="0"/>
              </a:sysClr>
            </a:solidFill>
            <a:latin typeface="Aptos" panose="02110004020202020204"/>
            <a:ea typeface="+mn-ea"/>
            <a:cs typeface="+mn-cs"/>
          </a:endParaRPr>
        </a:p>
      </dgm:t>
    </dgm:pt>
    <dgm:pt modelId="{5C76EA59-D00B-4B4B-88F3-3FC2E6EB9B9E}">
      <dgm:prSet/>
      <dgm:spPr>
        <a:xfrm>
          <a:off x="7473007" y="6582"/>
          <a:ext cx="3034531" cy="1820718"/>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Integra derechos humanos, </a:t>
          </a:r>
          <a:r>
            <a:rPr lang="en-US" dirty="0" err="1">
              <a:solidFill>
                <a:sysClr val="window" lastClr="FFFFFF"/>
              </a:solidFill>
              <a:latin typeface="Aptos" panose="02110004020202020204"/>
              <a:ea typeface="+mn-ea"/>
              <a:cs typeface="+mn-cs"/>
            </a:rPr>
            <a:t>género</a:t>
          </a:r>
          <a:r>
            <a:rPr lang="en-US" dirty="0">
              <a:solidFill>
                <a:sysClr val="window" lastClr="FFFFFF"/>
              </a:solidFill>
              <a:latin typeface="Aptos" panose="02110004020202020204"/>
              <a:ea typeface="+mn-ea"/>
              <a:cs typeface="+mn-cs"/>
            </a:rPr>
            <a:t>, </a:t>
          </a:r>
          <a:r>
            <a:rPr lang="en-US" dirty="0" err="1">
              <a:solidFill>
                <a:sysClr val="window" lastClr="FFFFFF"/>
              </a:solidFill>
              <a:latin typeface="Aptos" panose="02110004020202020204"/>
              <a:ea typeface="+mn-ea"/>
              <a:cs typeface="+mn-cs"/>
            </a:rPr>
            <a:t>pertinencia</a:t>
          </a:r>
          <a:r>
            <a:rPr lang="en-US" dirty="0">
              <a:solidFill>
                <a:sysClr val="window" lastClr="FFFFFF"/>
              </a:solidFill>
              <a:latin typeface="Aptos" panose="02110004020202020204"/>
              <a:ea typeface="+mn-ea"/>
              <a:cs typeface="+mn-cs"/>
            </a:rPr>
            <a:t> cultural y </a:t>
          </a:r>
          <a:r>
            <a:rPr lang="en-US" dirty="0" err="1">
              <a:solidFill>
                <a:sysClr val="window" lastClr="FFFFFF"/>
              </a:solidFill>
              <a:latin typeface="Aptos" panose="02110004020202020204"/>
              <a:ea typeface="+mn-ea"/>
              <a:cs typeface="+mn-cs"/>
            </a:rPr>
            <a:t>resiliencia</a:t>
          </a:r>
          <a:r>
            <a:rPr lang="en-US" dirty="0">
              <a:solidFill>
                <a:sysClr val="window" lastClr="FFFFFF"/>
              </a:solidFill>
              <a:latin typeface="Aptos" panose="02110004020202020204"/>
              <a:ea typeface="+mn-ea"/>
              <a:cs typeface="+mn-cs"/>
            </a:rPr>
            <a:t> </a:t>
          </a:r>
          <a:r>
            <a:rPr lang="en-US" dirty="0" err="1">
              <a:solidFill>
                <a:sysClr val="window" lastClr="FFFFFF"/>
              </a:solidFill>
              <a:latin typeface="Aptos" panose="02110004020202020204"/>
              <a:ea typeface="+mn-ea"/>
              <a:cs typeface="+mn-cs"/>
            </a:rPr>
            <a:t>climática</a:t>
          </a:r>
          <a:r>
            <a:rPr lang="en-US" dirty="0">
              <a:solidFill>
                <a:sysClr val="window" lastClr="FFFFFF"/>
              </a:solidFill>
              <a:latin typeface="Aptos" panose="02110004020202020204"/>
              <a:ea typeface="+mn-ea"/>
              <a:cs typeface="+mn-cs"/>
            </a:rPr>
            <a:t>.</a:t>
          </a:r>
        </a:p>
      </dgm:t>
    </dgm:pt>
    <dgm:pt modelId="{0B837D7B-2465-4CA2-AD3A-9DAA1FA85200}" type="parTrans" cxnId="{D72157BB-F825-4695-8348-6BC6593834A0}">
      <dgm:prSet/>
      <dgm:spPr/>
      <dgm:t>
        <a:bodyPr/>
        <a:lstStyle/>
        <a:p>
          <a:endParaRPr lang="en-US"/>
        </a:p>
      </dgm:t>
    </dgm:pt>
    <dgm:pt modelId="{46CB0080-D239-416B-A60C-1A50CA8FE24F}" type="sibTrans" cxnId="{D72157BB-F825-4695-8348-6BC6593834A0}">
      <dgm:prSet/>
      <dgm:spPr>
        <a:xfrm>
          <a:off x="1525326" y="1825500"/>
          <a:ext cx="7464946" cy="667342"/>
        </a:xfrm>
        <a:noFill/>
        <a:ln w="12700" cap="flat" cmpd="sng" algn="ctr">
          <a:solidFill>
            <a:srgbClr val="156082">
              <a:hueOff val="0"/>
              <a:satOff val="0"/>
              <a:lumOff val="0"/>
              <a:alphaOff val="0"/>
            </a:srgbClr>
          </a:solidFill>
          <a:prstDash val="solid"/>
          <a:miter lim="800000"/>
          <a:tailEnd type="arrow"/>
        </a:ln>
        <a:effectLst/>
      </dgm:spPr>
      <dgm:t>
        <a:bodyPr/>
        <a:lstStyle/>
        <a:p>
          <a:endParaRPr lang="en-US">
            <a:solidFill>
              <a:sysClr val="windowText" lastClr="000000">
                <a:hueOff val="0"/>
                <a:satOff val="0"/>
                <a:lumOff val="0"/>
                <a:alphaOff val="0"/>
              </a:sysClr>
            </a:solidFill>
            <a:latin typeface="Aptos" panose="02110004020202020204"/>
            <a:ea typeface="+mn-ea"/>
            <a:cs typeface="+mn-cs"/>
          </a:endParaRPr>
        </a:p>
      </dgm:t>
    </dgm:pt>
    <dgm:pt modelId="{50E94C6D-C834-4C1F-BD36-1AD298799699}">
      <dgm:prSet/>
      <dgm:spPr>
        <a:xfrm>
          <a:off x="8061" y="2525243"/>
          <a:ext cx="3034531" cy="1820718"/>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err="1">
              <a:solidFill>
                <a:sysClr val="window" lastClr="FFFFFF"/>
              </a:solidFill>
              <a:latin typeface="Aptos" panose="02110004020202020204"/>
              <a:ea typeface="+mn-ea"/>
              <a:cs typeface="+mn-cs"/>
            </a:rPr>
            <a:t>Fortalece</a:t>
          </a:r>
          <a:r>
            <a:rPr lang="en-US" dirty="0">
              <a:solidFill>
                <a:sysClr val="window" lastClr="FFFFFF"/>
              </a:solidFill>
              <a:latin typeface="Aptos" panose="02110004020202020204"/>
              <a:ea typeface="+mn-ea"/>
              <a:cs typeface="+mn-cs"/>
            </a:rPr>
            <a:t> </a:t>
          </a:r>
          <a:r>
            <a:rPr lang="en-US" dirty="0" err="1">
              <a:solidFill>
                <a:sysClr val="window" lastClr="FFFFFF"/>
              </a:solidFill>
              <a:latin typeface="Aptos" panose="02110004020202020204"/>
              <a:ea typeface="+mn-ea"/>
              <a:cs typeface="+mn-cs"/>
            </a:rPr>
            <a:t>gobernanza</a:t>
          </a:r>
          <a:r>
            <a:rPr lang="en-US" dirty="0">
              <a:solidFill>
                <a:sysClr val="window" lastClr="FFFFFF"/>
              </a:solidFill>
              <a:latin typeface="Aptos" panose="02110004020202020204"/>
              <a:ea typeface="+mn-ea"/>
              <a:cs typeface="+mn-cs"/>
            </a:rPr>
            <a:t> </a:t>
          </a:r>
          <a:r>
            <a:rPr lang="en-US" dirty="0" err="1">
              <a:solidFill>
                <a:sysClr val="window" lastClr="FFFFFF"/>
              </a:solidFill>
              <a:latin typeface="Aptos" panose="02110004020202020204"/>
              <a:ea typeface="+mn-ea"/>
              <a:cs typeface="+mn-cs"/>
            </a:rPr>
            <a:t>sectorial</a:t>
          </a:r>
          <a:r>
            <a:rPr lang="en-US" dirty="0">
              <a:solidFill>
                <a:sysClr val="window" lastClr="FFFFFF"/>
              </a:solidFill>
              <a:latin typeface="Aptos" panose="02110004020202020204"/>
              <a:ea typeface="+mn-ea"/>
              <a:cs typeface="+mn-cs"/>
            </a:rPr>
            <a:t> y coordinación </a:t>
          </a:r>
          <a:r>
            <a:rPr lang="en-US" dirty="0" err="1">
              <a:solidFill>
                <a:sysClr val="window" lastClr="FFFFFF"/>
              </a:solidFill>
              <a:latin typeface="Aptos" panose="02110004020202020204"/>
              <a:ea typeface="+mn-ea"/>
              <a:cs typeface="+mn-cs"/>
            </a:rPr>
            <a:t>interinstitucional</a:t>
          </a:r>
          <a:r>
            <a:rPr lang="en-US" dirty="0">
              <a:solidFill>
                <a:sysClr val="window" lastClr="FFFFFF"/>
              </a:solidFill>
              <a:latin typeface="Aptos" panose="02110004020202020204"/>
              <a:ea typeface="+mn-ea"/>
              <a:cs typeface="+mn-cs"/>
            </a:rPr>
            <a:t>.</a:t>
          </a:r>
        </a:p>
      </dgm:t>
    </dgm:pt>
    <dgm:pt modelId="{36D5F4CB-7C3A-4BA3-B03B-A6A90088344E}" type="parTrans" cxnId="{20326AA9-B0CE-482A-85A5-96E590D41D2F}">
      <dgm:prSet/>
      <dgm:spPr/>
      <dgm:t>
        <a:bodyPr/>
        <a:lstStyle/>
        <a:p>
          <a:endParaRPr lang="en-US"/>
        </a:p>
      </dgm:t>
    </dgm:pt>
    <dgm:pt modelId="{ECD9C8AF-A4D0-403E-AF8A-7FFB793D5CE1}" type="sibTrans" cxnId="{20326AA9-B0CE-482A-85A5-96E590D41D2F}">
      <dgm:prSet/>
      <dgm:spPr>
        <a:xfrm>
          <a:off x="3040792" y="3389882"/>
          <a:ext cx="667342" cy="91440"/>
        </a:xfrm>
        <a:noFill/>
        <a:ln w="12700" cap="flat" cmpd="sng" algn="ctr">
          <a:solidFill>
            <a:srgbClr val="156082">
              <a:hueOff val="0"/>
              <a:satOff val="0"/>
              <a:lumOff val="0"/>
              <a:alphaOff val="0"/>
            </a:srgbClr>
          </a:solidFill>
          <a:prstDash val="solid"/>
          <a:miter lim="800000"/>
          <a:tailEnd type="arrow"/>
        </a:ln>
        <a:effectLst/>
      </dgm:spPr>
      <dgm:t>
        <a:bodyPr/>
        <a:lstStyle/>
        <a:p>
          <a:endParaRPr lang="en-US">
            <a:solidFill>
              <a:sysClr val="windowText" lastClr="000000">
                <a:hueOff val="0"/>
                <a:satOff val="0"/>
                <a:lumOff val="0"/>
                <a:alphaOff val="0"/>
              </a:sysClr>
            </a:solidFill>
            <a:latin typeface="Aptos" panose="02110004020202020204"/>
            <a:ea typeface="+mn-ea"/>
            <a:cs typeface="+mn-cs"/>
          </a:endParaRPr>
        </a:p>
      </dgm:t>
    </dgm:pt>
    <dgm:pt modelId="{E321429A-9A3D-4755-A1DD-914BCAB9F5DF}">
      <dgm:prSet/>
      <dgm:spPr>
        <a:xfrm>
          <a:off x="3740534" y="2525243"/>
          <a:ext cx="3034531" cy="1820718"/>
        </a:xfr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ptos" panose="02110004020202020204"/>
              <a:ea typeface="+mn-ea"/>
              <a:cs typeface="+mn-cs"/>
            </a:rPr>
            <a:t>Define seguimiento y evaluación con indicadores desagregados</a:t>
          </a:r>
        </a:p>
      </dgm:t>
    </dgm:pt>
    <dgm:pt modelId="{27390C8D-ADC8-4A4B-938A-08605A4D55B5}" type="parTrans" cxnId="{EE5E4960-A92B-4AB2-9F7D-D6EDDD22DA41}">
      <dgm:prSet/>
      <dgm:spPr/>
      <dgm:t>
        <a:bodyPr/>
        <a:lstStyle/>
        <a:p>
          <a:endParaRPr lang="en-US"/>
        </a:p>
      </dgm:t>
    </dgm:pt>
    <dgm:pt modelId="{70A39025-E325-4166-B5B1-F63902A41C7F}" type="sibTrans" cxnId="{EE5E4960-A92B-4AB2-9F7D-D6EDDD22DA41}">
      <dgm:prSet/>
      <dgm:spPr/>
      <dgm:t>
        <a:bodyPr/>
        <a:lstStyle/>
        <a:p>
          <a:endParaRPr lang="en-US"/>
        </a:p>
      </dgm:t>
    </dgm:pt>
    <dgm:pt modelId="{A788BA3E-0B89-A844-8D2E-B2C32A5DACFA}" type="pres">
      <dgm:prSet presAssocID="{FDFDD560-BEA9-4EDE-8DF2-493204F565EF}" presName="Name0" presStyleCnt="0">
        <dgm:presLayoutVars>
          <dgm:dir/>
          <dgm:resizeHandles val="exact"/>
        </dgm:presLayoutVars>
      </dgm:prSet>
      <dgm:spPr/>
      <dgm:t>
        <a:bodyPr/>
        <a:lstStyle/>
        <a:p>
          <a:endParaRPr lang="es-GT"/>
        </a:p>
      </dgm:t>
    </dgm:pt>
    <dgm:pt modelId="{15844DF0-7087-5447-A75A-170C9F2B1EC5}" type="pres">
      <dgm:prSet presAssocID="{621F92CC-669F-48A2-973F-9B41F761AFDE}" presName="node" presStyleLbl="node1" presStyleIdx="0" presStyleCnt="5">
        <dgm:presLayoutVars>
          <dgm:bulletEnabled val="1"/>
        </dgm:presLayoutVars>
      </dgm:prSet>
      <dgm:spPr>
        <a:prstGeom prst="rect">
          <a:avLst/>
        </a:prstGeom>
      </dgm:spPr>
      <dgm:t>
        <a:bodyPr/>
        <a:lstStyle/>
        <a:p>
          <a:endParaRPr lang="es-GT"/>
        </a:p>
      </dgm:t>
    </dgm:pt>
    <dgm:pt modelId="{011CBD03-121C-8643-85F4-D51C2B20800F}" type="pres">
      <dgm:prSet presAssocID="{099E3867-668A-47CD-9FC8-7B4F58D8BA36}" presName="sibTrans" presStyleLbl="sibTrans1D1" presStyleIdx="0" presStyleCnt="4"/>
      <dgm:spPr>
        <a:custGeom>
          <a:avLst/>
          <a:gdLst/>
          <a:ahLst/>
          <a:cxnLst/>
          <a:rect l="0" t="0" r="0" b="0"/>
          <a:pathLst>
            <a:path>
              <a:moveTo>
                <a:pt x="0" y="45720"/>
              </a:moveTo>
              <a:lnTo>
                <a:pt x="667342" y="45720"/>
              </a:lnTo>
            </a:path>
          </a:pathLst>
        </a:custGeom>
      </dgm:spPr>
      <dgm:t>
        <a:bodyPr/>
        <a:lstStyle/>
        <a:p>
          <a:endParaRPr lang="es-GT"/>
        </a:p>
      </dgm:t>
    </dgm:pt>
    <dgm:pt modelId="{65031681-C5EF-CA41-AA92-2DD2EDE4D913}" type="pres">
      <dgm:prSet presAssocID="{099E3867-668A-47CD-9FC8-7B4F58D8BA36}" presName="connectorText" presStyleLbl="sibTrans1D1" presStyleIdx="0" presStyleCnt="4"/>
      <dgm:spPr/>
      <dgm:t>
        <a:bodyPr/>
        <a:lstStyle/>
        <a:p>
          <a:endParaRPr lang="es-GT"/>
        </a:p>
      </dgm:t>
    </dgm:pt>
    <dgm:pt modelId="{D57CE5B4-F168-C04A-93DB-BDAE9C12A21E}" type="pres">
      <dgm:prSet presAssocID="{CDEB4E24-1BE9-4220-8420-9E67490BF710}" presName="node" presStyleLbl="node1" presStyleIdx="1" presStyleCnt="5">
        <dgm:presLayoutVars>
          <dgm:bulletEnabled val="1"/>
        </dgm:presLayoutVars>
      </dgm:prSet>
      <dgm:spPr>
        <a:prstGeom prst="rect">
          <a:avLst/>
        </a:prstGeom>
      </dgm:spPr>
      <dgm:t>
        <a:bodyPr/>
        <a:lstStyle/>
        <a:p>
          <a:endParaRPr lang="es-GT"/>
        </a:p>
      </dgm:t>
    </dgm:pt>
    <dgm:pt modelId="{F98B16BD-1450-4448-AA0F-44AC87C455C1}" type="pres">
      <dgm:prSet presAssocID="{389163A6-8663-4BBF-83E6-7FAEBEE2D67A}" presName="sibTrans" presStyleLbl="sibTrans1D1" presStyleIdx="1" presStyleCnt="4"/>
      <dgm:spPr>
        <a:custGeom>
          <a:avLst/>
          <a:gdLst/>
          <a:ahLst/>
          <a:cxnLst/>
          <a:rect l="0" t="0" r="0" b="0"/>
          <a:pathLst>
            <a:path>
              <a:moveTo>
                <a:pt x="0" y="45720"/>
              </a:moveTo>
              <a:lnTo>
                <a:pt x="667342" y="45720"/>
              </a:lnTo>
            </a:path>
          </a:pathLst>
        </a:custGeom>
      </dgm:spPr>
      <dgm:t>
        <a:bodyPr/>
        <a:lstStyle/>
        <a:p>
          <a:endParaRPr lang="es-GT"/>
        </a:p>
      </dgm:t>
    </dgm:pt>
    <dgm:pt modelId="{A34A7A0D-A028-EA40-851B-4EF53AD6AF2C}" type="pres">
      <dgm:prSet presAssocID="{389163A6-8663-4BBF-83E6-7FAEBEE2D67A}" presName="connectorText" presStyleLbl="sibTrans1D1" presStyleIdx="1" presStyleCnt="4"/>
      <dgm:spPr/>
      <dgm:t>
        <a:bodyPr/>
        <a:lstStyle/>
        <a:p>
          <a:endParaRPr lang="es-GT"/>
        </a:p>
      </dgm:t>
    </dgm:pt>
    <dgm:pt modelId="{C4594D1B-415D-394F-8F73-42B5A1A34EA5}" type="pres">
      <dgm:prSet presAssocID="{5C76EA59-D00B-4B4B-88F3-3FC2E6EB9B9E}" presName="node" presStyleLbl="node1" presStyleIdx="2" presStyleCnt="5">
        <dgm:presLayoutVars>
          <dgm:bulletEnabled val="1"/>
        </dgm:presLayoutVars>
      </dgm:prSet>
      <dgm:spPr>
        <a:prstGeom prst="rect">
          <a:avLst/>
        </a:prstGeom>
      </dgm:spPr>
      <dgm:t>
        <a:bodyPr/>
        <a:lstStyle/>
        <a:p>
          <a:endParaRPr lang="es-GT"/>
        </a:p>
      </dgm:t>
    </dgm:pt>
    <dgm:pt modelId="{B10FF86D-B647-C341-A299-6901E46847F1}" type="pres">
      <dgm:prSet presAssocID="{46CB0080-D239-416B-A60C-1A50CA8FE24F}" presName="sibTrans" presStyleLbl="sibTrans1D1" presStyleIdx="2" presStyleCnt="4"/>
      <dgm:spPr>
        <a:custGeom>
          <a:avLst/>
          <a:gdLst/>
          <a:ahLst/>
          <a:cxnLst/>
          <a:rect l="0" t="0" r="0" b="0"/>
          <a:pathLst>
            <a:path>
              <a:moveTo>
                <a:pt x="7464946" y="0"/>
              </a:moveTo>
              <a:lnTo>
                <a:pt x="7464946" y="350771"/>
              </a:lnTo>
              <a:lnTo>
                <a:pt x="0" y="350771"/>
              </a:lnTo>
              <a:lnTo>
                <a:pt x="0" y="667342"/>
              </a:lnTo>
            </a:path>
          </a:pathLst>
        </a:custGeom>
      </dgm:spPr>
      <dgm:t>
        <a:bodyPr/>
        <a:lstStyle/>
        <a:p>
          <a:endParaRPr lang="es-GT"/>
        </a:p>
      </dgm:t>
    </dgm:pt>
    <dgm:pt modelId="{1BB854D2-006C-EA48-8FCC-2FEF53534C05}" type="pres">
      <dgm:prSet presAssocID="{46CB0080-D239-416B-A60C-1A50CA8FE24F}" presName="connectorText" presStyleLbl="sibTrans1D1" presStyleIdx="2" presStyleCnt="4"/>
      <dgm:spPr/>
      <dgm:t>
        <a:bodyPr/>
        <a:lstStyle/>
        <a:p>
          <a:endParaRPr lang="es-GT"/>
        </a:p>
      </dgm:t>
    </dgm:pt>
    <dgm:pt modelId="{B665E42A-B63E-6448-8564-58C83F274F77}" type="pres">
      <dgm:prSet presAssocID="{50E94C6D-C834-4C1F-BD36-1AD298799699}" presName="node" presStyleLbl="node1" presStyleIdx="3" presStyleCnt="5">
        <dgm:presLayoutVars>
          <dgm:bulletEnabled val="1"/>
        </dgm:presLayoutVars>
      </dgm:prSet>
      <dgm:spPr>
        <a:prstGeom prst="rect">
          <a:avLst/>
        </a:prstGeom>
      </dgm:spPr>
      <dgm:t>
        <a:bodyPr/>
        <a:lstStyle/>
        <a:p>
          <a:endParaRPr lang="es-GT"/>
        </a:p>
      </dgm:t>
    </dgm:pt>
    <dgm:pt modelId="{7366D75C-F4C2-EF4E-8A93-5DDD73B601B2}" type="pres">
      <dgm:prSet presAssocID="{ECD9C8AF-A4D0-403E-AF8A-7FFB793D5CE1}" presName="sibTrans" presStyleLbl="sibTrans1D1" presStyleIdx="3" presStyleCnt="4"/>
      <dgm:spPr>
        <a:custGeom>
          <a:avLst/>
          <a:gdLst/>
          <a:ahLst/>
          <a:cxnLst/>
          <a:rect l="0" t="0" r="0" b="0"/>
          <a:pathLst>
            <a:path>
              <a:moveTo>
                <a:pt x="0" y="45720"/>
              </a:moveTo>
              <a:lnTo>
                <a:pt x="667342" y="45720"/>
              </a:lnTo>
            </a:path>
          </a:pathLst>
        </a:custGeom>
      </dgm:spPr>
      <dgm:t>
        <a:bodyPr/>
        <a:lstStyle/>
        <a:p>
          <a:endParaRPr lang="es-GT"/>
        </a:p>
      </dgm:t>
    </dgm:pt>
    <dgm:pt modelId="{F73942CE-00AB-0E4B-A512-84DCEDEA1EC4}" type="pres">
      <dgm:prSet presAssocID="{ECD9C8AF-A4D0-403E-AF8A-7FFB793D5CE1}" presName="connectorText" presStyleLbl="sibTrans1D1" presStyleIdx="3" presStyleCnt="4"/>
      <dgm:spPr/>
      <dgm:t>
        <a:bodyPr/>
        <a:lstStyle/>
        <a:p>
          <a:endParaRPr lang="es-GT"/>
        </a:p>
      </dgm:t>
    </dgm:pt>
    <dgm:pt modelId="{12A603C6-524C-DC45-99CB-B366E0960849}" type="pres">
      <dgm:prSet presAssocID="{E321429A-9A3D-4755-A1DD-914BCAB9F5DF}" presName="node" presStyleLbl="node1" presStyleIdx="4" presStyleCnt="5">
        <dgm:presLayoutVars>
          <dgm:bulletEnabled val="1"/>
        </dgm:presLayoutVars>
      </dgm:prSet>
      <dgm:spPr>
        <a:prstGeom prst="rect">
          <a:avLst/>
        </a:prstGeom>
      </dgm:spPr>
      <dgm:t>
        <a:bodyPr/>
        <a:lstStyle/>
        <a:p>
          <a:endParaRPr lang="es-GT"/>
        </a:p>
      </dgm:t>
    </dgm:pt>
  </dgm:ptLst>
  <dgm:cxnLst>
    <dgm:cxn modelId="{B72D0FF0-137D-43A0-AC00-FAE3ADBEA88A}" type="presOf" srcId="{FDFDD560-BEA9-4EDE-8DF2-493204F565EF}" destId="{A788BA3E-0B89-A844-8D2E-B2C32A5DACFA}" srcOrd="0" destOrd="0" presId="urn:microsoft.com/office/officeart/2016/7/layout/RepeatingBendingProcessNew"/>
    <dgm:cxn modelId="{32D7F6F9-C614-445F-B245-C80EE4C6D073}" type="presOf" srcId="{5C76EA59-D00B-4B4B-88F3-3FC2E6EB9B9E}" destId="{C4594D1B-415D-394F-8F73-42B5A1A34EA5}" srcOrd="0" destOrd="0" presId="urn:microsoft.com/office/officeart/2016/7/layout/RepeatingBendingProcessNew"/>
    <dgm:cxn modelId="{0C8E1731-DF76-4E81-8330-B3ACA49F8B45}" srcId="{FDFDD560-BEA9-4EDE-8DF2-493204F565EF}" destId="{CDEB4E24-1BE9-4220-8420-9E67490BF710}" srcOrd="1" destOrd="0" parTransId="{01BF6A9B-A71F-42FC-BECB-2D913462A797}" sibTransId="{389163A6-8663-4BBF-83E6-7FAEBEE2D67A}"/>
    <dgm:cxn modelId="{6406B9F9-DDBB-47D6-9FF8-1F5D8B4A80D1}" type="presOf" srcId="{E321429A-9A3D-4755-A1DD-914BCAB9F5DF}" destId="{12A603C6-524C-DC45-99CB-B366E0960849}" srcOrd="0" destOrd="0" presId="urn:microsoft.com/office/officeart/2016/7/layout/RepeatingBendingProcessNew"/>
    <dgm:cxn modelId="{2481BAC2-47DC-49DC-9F3A-41CEB16AE78A}" type="presOf" srcId="{099E3867-668A-47CD-9FC8-7B4F58D8BA36}" destId="{65031681-C5EF-CA41-AA92-2DD2EDE4D913}" srcOrd="1" destOrd="0" presId="urn:microsoft.com/office/officeart/2016/7/layout/RepeatingBendingProcessNew"/>
    <dgm:cxn modelId="{9A708D82-7766-4BC3-98C9-21B48CED40A2}" type="presOf" srcId="{389163A6-8663-4BBF-83E6-7FAEBEE2D67A}" destId="{A34A7A0D-A028-EA40-851B-4EF53AD6AF2C}" srcOrd="1" destOrd="0" presId="urn:microsoft.com/office/officeart/2016/7/layout/RepeatingBendingProcessNew"/>
    <dgm:cxn modelId="{EE5E4960-A92B-4AB2-9F7D-D6EDDD22DA41}" srcId="{FDFDD560-BEA9-4EDE-8DF2-493204F565EF}" destId="{E321429A-9A3D-4755-A1DD-914BCAB9F5DF}" srcOrd="4" destOrd="0" parTransId="{27390C8D-ADC8-4A4B-938A-08605A4D55B5}" sibTransId="{70A39025-E325-4166-B5B1-F63902A41C7F}"/>
    <dgm:cxn modelId="{D72157BB-F825-4695-8348-6BC6593834A0}" srcId="{FDFDD560-BEA9-4EDE-8DF2-493204F565EF}" destId="{5C76EA59-D00B-4B4B-88F3-3FC2E6EB9B9E}" srcOrd="2" destOrd="0" parTransId="{0B837D7B-2465-4CA2-AD3A-9DAA1FA85200}" sibTransId="{46CB0080-D239-416B-A60C-1A50CA8FE24F}"/>
    <dgm:cxn modelId="{77A53F30-85E3-4B1C-BA1C-0D44E78AB711}" type="presOf" srcId="{389163A6-8663-4BBF-83E6-7FAEBEE2D67A}" destId="{F98B16BD-1450-4448-AA0F-44AC87C455C1}" srcOrd="0" destOrd="0" presId="urn:microsoft.com/office/officeart/2016/7/layout/RepeatingBendingProcessNew"/>
    <dgm:cxn modelId="{201F6B1A-9C8C-4F28-AA3E-6ADBA894ED21}" type="presOf" srcId="{46CB0080-D239-416B-A60C-1A50CA8FE24F}" destId="{1BB854D2-006C-EA48-8FCC-2FEF53534C05}" srcOrd="1" destOrd="0" presId="urn:microsoft.com/office/officeart/2016/7/layout/RepeatingBendingProcessNew"/>
    <dgm:cxn modelId="{2FA1E704-7AAA-4E38-8E96-3DB89F03454F}" type="presOf" srcId="{099E3867-668A-47CD-9FC8-7B4F58D8BA36}" destId="{011CBD03-121C-8643-85F4-D51C2B20800F}" srcOrd="0" destOrd="0" presId="urn:microsoft.com/office/officeart/2016/7/layout/RepeatingBendingProcessNew"/>
    <dgm:cxn modelId="{FF2E1F09-7298-4F45-B986-D44802F12214}" type="presOf" srcId="{CDEB4E24-1BE9-4220-8420-9E67490BF710}" destId="{D57CE5B4-F168-C04A-93DB-BDAE9C12A21E}" srcOrd="0" destOrd="0" presId="urn:microsoft.com/office/officeart/2016/7/layout/RepeatingBendingProcessNew"/>
    <dgm:cxn modelId="{41E34E0C-7715-40BA-9988-87789D83C8DC}" type="presOf" srcId="{ECD9C8AF-A4D0-403E-AF8A-7FFB793D5CE1}" destId="{F73942CE-00AB-0E4B-A512-84DCEDEA1EC4}" srcOrd="1" destOrd="0" presId="urn:microsoft.com/office/officeart/2016/7/layout/RepeatingBendingProcessNew"/>
    <dgm:cxn modelId="{20326AA9-B0CE-482A-85A5-96E590D41D2F}" srcId="{FDFDD560-BEA9-4EDE-8DF2-493204F565EF}" destId="{50E94C6D-C834-4C1F-BD36-1AD298799699}" srcOrd="3" destOrd="0" parTransId="{36D5F4CB-7C3A-4BA3-B03B-A6A90088344E}" sibTransId="{ECD9C8AF-A4D0-403E-AF8A-7FFB793D5CE1}"/>
    <dgm:cxn modelId="{97C2C757-D99D-4E7C-9AE8-E29BDBA5583A}" type="presOf" srcId="{621F92CC-669F-48A2-973F-9B41F761AFDE}" destId="{15844DF0-7087-5447-A75A-170C9F2B1EC5}" srcOrd="0" destOrd="0" presId="urn:microsoft.com/office/officeart/2016/7/layout/RepeatingBendingProcessNew"/>
    <dgm:cxn modelId="{BF2010AE-2C3B-44D5-85CD-41638C1197EF}" type="presOf" srcId="{46CB0080-D239-416B-A60C-1A50CA8FE24F}" destId="{B10FF86D-B647-C341-A299-6901E46847F1}" srcOrd="0" destOrd="0" presId="urn:microsoft.com/office/officeart/2016/7/layout/RepeatingBendingProcessNew"/>
    <dgm:cxn modelId="{C4C9DBF9-1E66-480A-B293-6D4BD39FE8F6}" type="presOf" srcId="{ECD9C8AF-A4D0-403E-AF8A-7FFB793D5CE1}" destId="{7366D75C-F4C2-EF4E-8A93-5DDD73B601B2}" srcOrd="0" destOrd="0" presId="urn:microsoft.com/office/officeart/2016/7/layout/RepeatingBendingProcessNew"/>
    <dgm:cxn modelId="{D4E4AC30-D937-44E6-A123-FBF5EA26D8F4}" type="presOf" srcId="{50E94C6D-C834-4C1F-BD36-1AD298799699}" destId="{B665E42A-B63E-6448-8564-58C83F274F77}" srcOrd="0" destOrd="0" presId="urn:microsoft.com/office/officeart/2016/7/layout/RepeatingBendingProcessNew"/>
    <dgm:cxn modelId="{89430FA7-E699-4BB9-BAAC-17CE1A705205}" srcId="{FDFDD560-BEA9-4EDE-8DF2-493204F565EF}" destId="{621F92CC-669F-48A2-973F-9B41F761AFDE}" srcOrd="0" destOrd="0" parTransId="{94C906CA-AA3B-425D-BD7D-4FBB03A57EFE}" sibTransId="{099E3867-668A-47CD-9FC8-7B4F58D8BA36}"/>
    <dgm:cxn modelId="{28D78B73-D030-406F-86F9-083F195565E8}" type="presParOf" srcId="{A788BA3E-0B89-A844-8D2E-B2C32A5DACFA}" destId="{15844DF0-7087-5447-A75A-170C9F2B1EC5}" srcOrd="0" destOrd="0" presId="urn:microsoft.com/office/officeart/2016/7/layout/RepeatingBendingProcessNew"/>
    <dgm:cxn modelId="{911471AA-8ADB-46C3-A63C-2B01A24BCE06}" type="presParOf" srcId="{A788BA3E-0B89-A844-8D2E-B2C32A5DACFA}" destId="{011CBD03-121C-8643-85F4-D51C2B20800F}" srcOrd="1" destOrd="0" presId="urn:microsoft.com/office/officeart/2016/7/layout/RepeatingBendingProcessNew"/>
    <dgm:cxn modelId="{17A9DC45-5BBE-4144-A596-6DA8B6F643A8}" type="presParOf" srcId="{011CBD03-121C-8643-85F4-D51C2B20800F}" destId="{65031681-C5EF-CA41-AA92-2DD2EDE4D913}" srcOrd="0" destOrd="0" presId="urn:microsoft.com/office/officeart/2016/7/layout/RepeatingBendingProcessNew"/>
    <dgm:cxn modelId="{1DE5A170-EA7B-43FB-9670-63A8FAFF51AE}" type="presParOf" srcId="{A788BA3E-0B89-A844-8D2E-B2C32A5DACFA}" destId="{D57CE5B4-F168-C04A-93DB-BDAE9C12A21E}" srcOrd="2" destOrd="0" presId="urn:microsoft.com/office/officeart/2016/7/layout/RepeatingBendingProcessNew"/>
    <dgm:cxn modelId="{0144D878-F774-418C-A314-AD597D8950B7}" type="presParOf" srcId="{A788BA3E-0B89-A844-8D2E-B2C32A5DACFA}" destId="{F98B16BD-1450-4448-AA0F-44AC87C455C1}" srcOrd="3" destOrd="0" presId="urn:microsoft.com/office/officeart/2016/7/layout/RepeatingBendingProcessNew"/>
    <dgm:cxn modelId="{661592C5-2A6D-4A68-9F53-57C6CD274A9E}" type="presParOf" srcId="{F98B16BD-1450-4448-AA0F-44AC87C455C1}" destId="{A34A7A0D-A028-EA40-851B-4EF53AD6AF2C}" srcOrd="0" destOrd="0" presId="urn:microsoft.com/office/officeart/2016/7/layout/RepeatingBendingProcessNew"/>
    <dgm:cxn modelId="{AB34DE77-0A28-47FC-9B83-5512AD43AF6A}" type="presParOf" srcId="{A788BA3E-0B89-A844-8D2E-B2C32A5DACFA}" destId="{C4594D1B-415D-394F-8F73-42B5A1A34EA5}" srcOrd="4" destOrd="0" presId="urn:microsoft.com/office/officeart/2016/7/layout/RepeatingBendingProcessNew"/>
    <dgm:cxn modelId="{7D889CC5-A7A7-4D1C-8C57-FA07C5995EA0}" type="presParOf" srcId="{A788BA3E-0B89-A844-8D2E-B2C32A5DACFA}" destId="{B10FF86D-B647-C341-A299-6901E46847F1}" srcOrd="5" destOrd="0" presId="urn:microsoft.com/office/officeart/2016/7/layout/RepeatingBendingProcessNew"/>
    <dgm:cxn modelId="{B15234D6-F01F-4B16-9DB8-D80966445250}" type="presParOf" srcId="{B10FF86D-B647-C341-A299-6901E46847F1}" destId="{1BB854D2-006C-EA48-8FCC-2FEF53534C05}" srcOrd="0" destOrd="0" presId="urn:microsoft.com/office/officeart/2016/7/layout/RepeatingBendingProcessNew"/>
    <dgm:cxn modelId="{2DA6E7D4-AF2B-4CBB-BB2C-0D675EA38DBA}" type="presParOf" srcId="{A788BA3E-0B89-A844-8D2E-B2C32A5DACFA}" destId="{B665E42A-B63E-6448-8564-58C83F274F77}" srcOrd="6" destOrd="0" presId="urn:microsoft.com/office/officeart/2016/7/layout/RepeatingBendingProcessNew"/>
    <dgm:cxn modelId="{4CA04DF7-5238-4C76-8CBF-B4EA21528DDF}" type="presParOf" srcId="{A788BA3E-0B89-A844-8D2E-B2C32A5DACFA}" destId="{7366D75C-F4C2-EF4E-8A93-5DDD73B601B2}" srcOrd="7" destOrd="0" presId="urn:microsoft.com/office/officeart/2016/7/layout/RepeatingBendingProcessNew"/>
    <dgm:cxn modelId="{7CFAC270-1B72-46EC-8DCE-982D1F615F16}" type="presParOf" srcId="{7366D75C-F4C2-EF4E-8A93-5DDD73B601B2}" destId="{F73942CE-00AB-0E4B-A512-84DCEDEA1EC4}" srcOrd="0" destOrd="0" presId="urn:microsoft.com/office/officeart/2016/7/layout/RepeatingBendingProcessNew"/>
    <dgm:cxn modelId="{55870A65-F30D-423C-A5F0-F762583C3E9B}" type="presParOf" srcId="{A788BA3E-0B89-A844-8D2E-B2C32A5DACFA}" destId="{12A603C6-524C-DC45-99CB-B366E0960849}"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67E72-A3FE-4242-9DC3-0250B510814A}">
      <dsp:nvSpPr>
        <dsp:cNvPr id="0" name=""/>
        <dsp:cNvSpPr/>
      </dsp:nvSpPr>
      <dsp:spPr>
        <a:xfrm>
          <a:off x="0" y="1305401"/>
          <a:ext cx="10515600" cy="1740535"/>
        </a:xfrm>
        <a:prstGeom prst="notchedRightArrow">
          <a:avLst/>
        </a:prstGeom>
        <a:solidFill>
          <a:srgbClr val="156082">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50F4B4B2-FE9D-7544-B3BC-586ACFCDEFDD}">
      <dsp:nvSpPr>
        <dsp:cNvPr id="0" name=""/>
        <dsp:cNvSpPr/>
      </dsp:nvSpPr>
      <dsp:spPr>
        <a:xfrm>
          <a:off x="2599" y="0"/>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s-GT" sz="1100" kern="1200" smtClean="0">
              <a:solidFill>
                <a:schemeClr val="bg1"/>
              </a:solidFill>
              <a:latin typeface="Aptos" panose="02110004020202020204"/>
              <a:ea typeface="+mn-ea"/>
              <a:cs typeface="+mn-cs"/>
            </a:rPr>
            <a:t>Fase 1: Plan de trabajo y definición metodológica.</a:t>
          </a:r>
          <a:endParaRPr lang="es-GT" sz="1100" kern="1200" dirty="0">
            <a:solidFill>
              <a:schemeClr val="bg1"/>
            </a:solidFill>
            <a:latin typeface="Aptos" panose="02110004020202020204"/>
            <a:ea typeface="+mn-ea"/>
            <a:cs typeface="+mn-cs"/>
          </a:endParaRPr>
        </a:p>
      </dsp:txBody>
      <dsp:txXfrm>
        <a:off x="2599" y="0"/>
        <a:ext cx="1513414" cy="1740535"/>
      </dsp:txXfrm>
    </dsp:sp>
    <dsp:sp modelId="{600F061A-01FA-1946-B093-DB210325B57C}">
      <dsp:nvSpPr>
        <dsp:cNvPr id="0" name=""/>
        <dsp:cNvSpPr/>
      </dsp:nvSpPr>
      <dsp:spPr>
        <a:xfrm>
          <a:off x="541739"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875AF8-B62D-4B45-AD56-41A164EE9337}">
      <dsp:nvSpPr>
        <dsp:cNvPr id="0" name=""/>
        <dsp:cNvSpPr/>
      </dsp:nvSpPr>
      <dsp:spPr>
        <a:xfrm>
          <a:off x="1591684" y="2610802"/>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s-GT" sz="1100" kern="1200" dirty="0">
              <a:solidFill>
                <a:schemeClr val="bg1"/>
              </a:solidFill>
              <a:latin typeface="Aptos" panose="02110004020202020204"/>
              <a:ea typeface="+mn-ea"/>
              <a:cs typeface="+mn-cs"/>
            </a:rPr>
            <a:t>Fase 2: Preparación y revisión documental</a:t>
          </a:r>
        </a:p>
      </dsp:txBody>
      <dsp:txXfrm>
        <a:off x="1591684" y="2610802"/>
        <a:ext cx="1513414" cy="1740535"/>
      </dsp:txXfrm>
    </dsp:sp>
    <dsp:sp modelId="{D75DE6A2-F6C2-2044-BDFC-E0F0074AB5BD}">
      <dsp:nvSpPr>
        <dsp:cNvPr id="0" name=""/>
        <dsp:cNvSpPr/>
      </dsp:nvSpPr>
      <dsp:spPr>
        <a:xfrm>
          <a:off x="2130825"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8A767-21F2-7F44-B23F-DE3196C2E79F}">
      <dsp:nvSpPr>
        <dsp:cNvPr id="0" name=""/>
        <dsp:cNvSpPr/>
      </dsp:nvSpPr>
      <dsp:spPr>
        <a:xfrm>
          <a:off x="3180770" y="0"/>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s-GT" sz="1100" kern="1200" dirty="0">
              <a:solidFill>
                <a:schemeClr val="bg1"/>
              </a:solidFill>
              <a:latin typeface="Aptos" panose="02110004020202020204"/>
              <a:ea typeface="+mn-ea"/>
              <a:cs typeface="+mn-cs"/>
            </a:rPr>
            <a:t>Fase 3: Análisis técnico y sectorial </a:t>
          </a:r>
          <a:r>
            <a:rPr lang="en-US" sz="1100" kern="1200" dirty="0">
              <a:solidFill>
                <a:schemeClr val="bg1"/>
              </a:solidFill>
              <a:latin typeface="Aptos" panose="02110004020202020204"/>
              <a:ea typeface="+mn-ea"/>
              <a:cs typeface="+mn-cs"/>
            </a:rPr>
            <a:t>de la Politica </a:t>
          </a:r>
          <a:r>
            <a:rPr lang="en-US" sz="1100" kern="1200" dirty="0" smtClean="0">
              <a:solidFill>
                <a:schemeClr val="bg1"/>
              </a:solidFill>
              <a:latin typeface="Aptos" panose="02110004020202020204"/>
              <a:ea typeface="+mn-ea"/>
              <a:cs typeface="+mn-cs"/>
            </a:rPr>
            <a:t>propuesta </a:t>
          </a:r>
          <a:r>
            <a:rPr lang="en-US" sz="1100" kern="1200" dirty="0">
              <a:solidFill>
                <a:schemeClr val="bg1"/>
              </a:solidFill>
              <a:latin typeface="Aptos" panose="02110004020202020204"/>
              <a:ea typeface="+mn-ea"/>
              <a:cs typeface="+mn-cs"/>
            </a:rPr>
            <a:t>de ASH </a:t>
          </a:r>
          <a:r>
            <a:rPr lang="es-GT" sz="1100" kern="1200" dirty="0">
              <a:solidFill>
                <a:schemeClr val="bg1"/>
              </a:solidFill>
              <a:latin typeface="Aptos" panose="02110004020202020204"/>
              <a:ea typeface="+mn-ea"/>
              <a:cs typeface="+mn-cs"/>
            </a:rPr>
            <a:t>(</a:t>
          </a:r>
          <a:r>
            <a:rPr lang="en-US" sz="1100" kern="1200" dirty="0">
              <a:solidFill>
                <a:schemeClr val="bg1"/>
              </a:solidFill>
              <a:latin typeface="Aptos" panose="02110004020202020204"/>
              <a:ea typeface="+mn-ea"/>
              <a:cs typeface="+mn-cs"/>
            </a:rPr>
            <a:t>Con analisis de: </a:t>
          </a:r>
          <a:r>
            <a:rPr lang="es-GT" sz="1100" kern="1200" dirty="0">
              <a:solidFill>
                <a:schemeClr val="bg1"/>
              </a:solidFill>
              <a:latin typeface="Aptos" panose="02110004020202020204"/>
              <a:ea typeface="+mn-ea"/>
              <a:cs typeface="+mn-cs"/>
            </a:rPr>
            <a:t>brechas, capacidades, desigualdades).</a:t>
          </a:r>
        </a:p>
      </dsp:txBody>
      <dsp:txXfrm>
        <a:off x="3180770" y="0"/>
        <a:ext cx="1513414" cy="1740535"/>
      </dsp:txXfrm>
    </dsp:sp>
    <dsp:sp modelId="{417BFE02-2825-184D-A8EC-D8A1CA527C74}">
      <dsp:nvSpPr>
        <dsp:cNvPr id="0" name=""/>
        <dsp:cNvSpPr/>
      </dsp:nvSpPr>
      <dsp:spPr>
        <a:xfrm>
          <a:off x="3719910"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DA545-FE8A-F14C-B262-EEE73C1A6575}">
      <dsp:nvSpPr>
        <dsp:cNvPr id="0" name=""/>
        <dsp:cNvSpPr/>
      </dsp:nvSpPr>
      <dsp:spPr>
        <a:xfrm>
          <a:off x="4769855" y="2610802"/>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s-GT" sz="1100" kern="1200">
              <a:solidFill>
                <a:schemeClr val="bg1"/>
              </a:solidFill>
              <a:latin typeface="Aptos" panose="02110004020202020204"/>
              <a:ea typeface="+mn-ea"/>
              <a:cs typeface="+mn-cs"/>
            </a:rPr>
            <a:t>Fase 4: Consulta a actores clave (talleres).</a:t>
          </a:r>
        </a:p>
      </dsp:txBody>
      <dsp:txXfrm>
        <a:off x="4769855" y="2610802"/>
        <a:ext cx="1513414" cy="1740535"/>
      </dsp:txXfrm>
    </dsp:sp>
    <dsp:sp modelId="{702CA0D7-5A27-3C4E-A87B-90243685CADA}">
      <dsp:nvSpPr>
        <dsp:cNvPr id="0" name=""/>
        <dsp:cNvSpPr/>
      </dsp:nvSpPr>
      <dsp:spPr>
        <a:xfrm>
          <a:off x="5308995"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BBAB40-4FC8-3049-BE05-D384C6F3839B}">
      <dsp:nvSpPr>
        <dsp:cNvPr id="0" name=""/>
        <dsp:cNvSpPr/>
      </dsp:nvSpPr>
      <dsp:spPr>
        <a:xfrm>
          <a:off x="6358940" y="0"/>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lvl="0" algn="ctr" defTabSz="488950">
            <a:lnSpc>
              <a:spcPct val="90000"/>
            </a:lnSpc>
            <a:spcBef>
              <a:spcPct val="0"/>
            </a:spcBef>
            <a:spcAft>
              <a:spcPct val="35000"/>
            </a:spcAft>
          </a:pPr>
          <a:r>
            <a:rPr lang="es-GT" sz="1100" kern="1200">
              <a:solidFill>
                <a:schemeClr val="bg1"/>
              </a:solidFill>
              <a:latin typeface="Aptos" panose="02110004020202020204"/>
              <a:ea typeface="+mn-ea"/>
              <a:cs typeface="+mn-cs"/>
            </a:rPr>
            <a:t>Fase 5: Formulación del Plan Nacional ASH</a:t>
          </a:r>
        </a:p>
      </dsp:txBody>
      <dsp:txXfrm>
        <a:off x="6358940" y="0"/>
        <a:ext cx="1513414" cy="1740535"/>
      </dsp:txXfrm>
    </dsp:sp>
    <dsp:sp modelId="{3ED85AD5-F5CF-CD48-8C78-D87F3067F13B}">
      <dsp:nvSpPr>
        <dsp:cNvPr id="0" name=""/>
        <dsp:cNvSpPr/>
      </dsp:nvSpPr>
      <dsp:spPr>
        <a:xfrm>
          <a:off x="6898081"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784182-ED55-FD43-879E-906CE3FC5BA3}">
      <dsp:nvSpPr>
        <dsp:cNvPr id="0" name=""/>
        <dsp:cNvSpPr/>
      </dsp:nvSpPr>
      <dsp:spPr>
        <a:xfrm>
          <a:off x="7948026" y="2610802"/>
          <a:ext cx="151341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es-GT" sz="1100" kern="1200">
              <a:solidFill>
                <a:schemeClr val="bg1"/>
              </a:solidFill>
              <a:latin typeface="Aptos" panose="02110004020202020204"/>
              <a:ea typeface="+mn-ea"/>
              <a:cs typeface="+mn-cs"/>
            </a:rPr>
            <a:t>Fase 6: Cierre y versión final</a:t>
          </a:r>
        </a:p>
      </dsp:txBody>
      <dsp:txXfrm>
        <a:off x="7948026" y="2610802"/>
        <a:ext cx="1513414" cy="1740535"/>
      </dsp:txXfrm>
    </dsp:sp>
    <dsp:sp modelId="{AE41BA42-499D-C147-A394-7817F9F2DA9C}">
      <dsp:nvSpPr>
        <dsp:cNvPr id="0" name=""/>
        <dsp:cNvSpPr/>
      </dsp:nvSpPr>
      <dsp:spPr>
        <a:xfrm>
          <a:off x="8487166" y="1958102"/>
          <a:ext cx="435133" cy="43513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0F453-52D5-6849-BD02-C2C257BA0DB5}">
      <dsp:nvSpPr>
        <dsp:cNvPr id="0" name=""/>
        <dsp:cNvSpPr/>
      </dsp:nvSpPr>
      <dsp:spPr>
        <a:xfrm rot="5400000">
          <a:off x="6816183" y="-294504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Disponibilidad, calidad, accesibilidad, asequibilidad y aceptabilidad.</a:t>
          </a:r>
        </a:p>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No discriminación y participación efectiva.</a:t>
          </a:r>
        </a:p>
      </dsp:txBody>
      <dsp:txXfrm rot="-5400000">
        <a:off x="3785615" y="118169"/>
        <a:ext cx="6697334" cy="603548"/>
      </dsp:txXfrm>
    </dsp:sp>
    <dsp:sp modelId="{3ED1D8F7-2F6C-1F41-8CBF-471944DC56BC}">
      <dsp:nvSpPr>
        <dsp:cNvPr id="0" name=""/>
        <dsp:cNvSpPr/>
      </dsp:nvSpPr>
      <dsp:spPr>
        <a:xfrm>
          <a:off x="0" y="1912"/>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dirty="0">
              <a:solidFill>
                <a:sysClr val="window" lastClr="FFFFFF"/>
              </a:solidFill>
              <a:latin typeface="Aptos" panose="02110004020202020204"/>
              <a:ea typeface="+mn-ea"/>
              <a:cs typeface="+mn-cs"/>
            </a:rPr>
            <a:t>Derechos humanos:</a:t>
          </a:r>
        </a:p>
      </dsp:txBody>
      <dsp:txXfrm>
        <a:off x="40813" y="42725"/>
        <a:ext cx="3703990" cy="754434"/>
      </dsp:txXfrm>
    </dsp:sp>
    <dsp:sp modelId="{24F21205-47A3-B44B-955D-C14FCB8EC601}">
      <dsp:nvSpPr>
        <dsp:cNvPr id="0" name=""/>
        <dsp:cNvSpPr/>
      </dsp:nvSpPr>
      <dsp:spPr>
        <a:xfrm rot="5400000">
          <a:off x="6816183" y="-2067186"/>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Participación de mujeres en toma de decisiones.</a:t>
          </a:r>
        </a:p>
        <a:p>
          <a:pPr marL="114300" lvl="1" indent="-114300" algn="l" defTabSz="577850">
            <a:lnSpc>
              <a:spcPct val="90000"/>
            </a:lnSpc>
            <a:spcBef>
              <a:spcPct val="0"/>
            </a:spcBef>
            <a:spcAft>
              <a:spcPct val="15000"/>
            </a:spcAft>
            <a:buChar char="••"/>
          </a:pPr>
          <a:r>
            <a:rPr lang="en-US" sz="1300" kern="1200" dirty="0">
              <a:solidFill>
                <a:sysClr val="windowText" lastClr="000000">
                  <a:hueOff val="0"/>
                  <a:satOff val="0"/>
                  <a:lumOff val="0"/>
                  <a:alphaOff val="0"/>
                </a:sysClr>
              </a:solidFill>
              <a:latin typeface="Aptos" panose="02110004020202020204"/>
              <a:ea typeface="+mn-ea"/>
              <a:cs typeface="+mn-cs"/>
            </a:rPr>
            <a:t>Indicadores </a:t>
          </a:r>
          <a:r>
            <a:rPr lang="en-US" sz="1300" kern="1200" dirty="0" err="1">
              <a:solidFill>
                <a:sysClr val="windowText" lastClr="000000">
                  <a:hueOff val="0"/>
                  <a:satOff val="0"/>
                  <a:lumOff val="0"/>
                  <a:alphaOff val="0"/>
                </a:sysClr>
              </a:solidFill>
              <a:latin typeface="Aptos" panose="02110004020202020204"/>
              <a:ea typeface="+mn-ea"/>
              <a:cs typeface="+mn-cs"/>
            </a:rPr>
            <a:t>sensibles</a:t>
          </a:r>
          <a:r>
            <a:rPr lang="en-US" sz="1300" kern="1200" dirty="0">
              <a:solidFill>
                <a:sysClr val="windowText" lastClr="000000">
                  <a:hueOff val="0"/>
                  <a:satOff val="0"/>
                  <a:lumOff val="0"/>
                  <a:alphaOff val="0"/>
                </a:sysClr>
              </a:solidFill>
              <a:latin typeface="Aptos" panose="02110004020202020204"/>
              <a:ea typeface="+mn-ea"/>
              <a:cs typeface="+mn-cs"/>
            </a:rPr>
            <a:t> al </a:t>
          </a:r>
          <a:r>
            <a:rPr lang="en-US" sz="1300" kern="1200" dirty="0" err="1">
              <a:solidFill>
                <a:sysClr val="windowText" lastClr="000000">
                  <a:hueOff val="0"/>
                  <a:satOff val="0"/>
                  <a:lumOff val="0"/>
                  <a:alphaOff val="0"/>
                </a:sysClr>
              </a:solidFill>
              <a:latin typeface="Aptos" panose="02110004020202020204"/>
              <a:ea typeface="+mn-ea"/>
              <a:cs typeface="+mn-cs"/>
            </a:rPr>
            <a:t>género</a:t>
          </a:r>
          <a:r>
            <a:rPr lang="en-US" sz="1300" kern="1200" dirty="0">
              <a:solidFill>
                <a:sysClr val="windowText" lastClr="000000">
                  <a:hueOff val="0"/>
                  <a:satOff val="0"/>
                  <a:lumOff val="0"/>
                  <a:alphaOff val="0"/>
                </a:sysClr>
              </a:solidFill>
              <a:latin typeface="Aptos" panose="02110004020202020204"/>
              <a:ea typeface="+mn-ea"/>
              <a:cs typeface="+mn-cs"/>
            </a:rPr>
            <a:t>.</a:t>
          </a:r>
        </a:p>
      </dsp:txBody>
      <dsp:txXfrm rot="-5400000">
        <a:off x="3785615" y="996032"/>
        <a:ext cx="6697334" cy="603548"/>
      </dsp:txXfrm>
    </dsp:sp>
    <dsp:sp modelId="{26A02E6D-1DB4-7244-A598-84A310A0844D}">
      <dsp:nvSpPr>
        <dsp:cNvPr id="0" name=""/>
        <dsp:cNvSpPr/>
      </dsp:nvSpPr>
      <dsp:spPr>
        <a:xfrm>
          <a:off x="0" y="879775"/>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a:solidFill>
                <a:sysClr val="window" lastClr="FFFFFF"/>
              </a:solidFill>
              <a:latin typeface="Aptos" panose="02110004020202020204"/>
              <a:ea typeface="+mn-ea"/>
              <a:cs typeface="+mn-cs"/>
            </a:rPr>
            <a:t>Género:</a:t>
          </a:r>
        </a:p>
      </dsp:txBody>
      <dsp:txXfrm>
        <a:off x="40813" y="920588"/>
        <a:ext cx="3703990" cy="754434"/>
      </dsp:txXfrm>
    </dsp:sp>
    <dsp:sp modelId="{A48544D7-A1CB-1240-9219-BBCAB2CD8368}">
      <dsp:nvSpPr>
        <dsp:cNvPr id="0" name=""/>
        <dsp:cNvSpPr/>
      </dsp:nvSpPr>
      <dsp:spPr>
        <a:xfrm rot="5400000">
          <a:off x="6816183" y="-1189323"/>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Validación con pueblos Maya, Xinka y Garífuna.</a:t>
          </a:r>
        </a:p>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Reconocimiento de sistemas comunitarios y autoridades tradicionales.</a:t>
          </a:r>
        </a:p>
      </dsp:txBody>
      <dsp:txXfrm rot="-5400000">
        <a:off x="3785615" y="1873895"/>
        <a:ext cx="6697334" cy="603548"/>
      </dsp:txXfrm>
    </dsp:sp>
    <dsp:sp modelId="{5927DCBA-0FFE-6B48-8488-18E2FB5C128A}">
      <dsp:nvSpPr>
        <dsp:cNvPr id="0" name=""/>
        <dsp:cNvSpPr/>
      </dsp:nvSpPr>
      <dsp:spPr>
        <a:xfrm>
          <a:off x="0" y="1757638"/>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a:solidFill>
                <a:sysClr val="window" lastClr="FFFFFF"/>
              </a:solidFill>
              <a:latin typeface="Aptos" panose="02110004020202020204"/>
              <a:ea typeface="+mn-ea"/>
              <a:cs typeface="+mn-cs"/>
            </a:rPr>
            <a:t>Pertinencia cultural:</a:t>
          </a:r>
        </a:p>
      </dsp:txBody>
      <dsp:txXfrm>
        <a:off x="40813" y="1798451"/>
        <a:ext cx="3703990" cy="754434"/>
      </dsp:txXfrm>
    </dsp:sp>
    <dsp:sp modelId="{A20F5F7E-AB0D-544A-8B21-3013B6290501}">
      <dsp:nvSpPr>
        <dsp:cNvPr id="0" name=""/>
        <dsp:cNvSpPr/>
      </dsp:nvSpPr>
      <dsp:spPr>
        <a:xfrm rot="5400000">
          <a:off x="6816183" y="-311459"/>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Priorización de soluciones resilientes.</a:t>
          </a:r>
        </a:p>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Gestión de riesgos climáticos y protección de fuentes.</a:t>
          </a:r>
        </a:p>
      </dsp:txBody>
      <dsp:txXfrm rot="-5400000">
        <a:off x="3785615" y="2751759"/>
        <a:ext cx="6697334" cy="603548"/>
      </dsp:txXfrm>
    </dsp:sp>
    <dsp:sp modelId="{172C6CB1-73E5-4147-B2DA-1B7766836AE9}">
      <dsp:nvSpPr>
        <dsp:cNvPr id="0" name=""/>
        <dsp:cNvSpPr/>
      </dsp:nvSpPr>
      <dsp:spPr>
        <a:xfrm>
          <a:off x="0" y="2635502"/>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a:solidFill>
                <a:sysClr val="window" lastClr="FFFFFF"/>
              </a:solidFill>
              <a:latin typeface="Aptos" panose="02110004020202020204"/>
              <a:ea typeface="+mn-ea"/>
              <a:cs typeface="+mn-cs"/>
            </a:rPr>
            <a:t>Ambiental y climático:</a:t>
          </a:r>
        </a:p>
      </dsp:txBody>
      <dsp:txXfrm>
        <a:off x="40813" y="2676315"/>
        <a:ext cx="3703990" cy="754434"/>
      </dsp:txXfrm>
    </dsp:sp>
    <dsp:sp modelId="{DB2D3241-5CF1-CF47-9C6C-FA901BEE154C}">
      <dsp:nvSpPr>
        <dsp:cNvPr id="0" name=""/>
        <dsp:cNvSpPr/>
      </dsp:nvSpPr>
      <dsp:spPr>
        <a:xfrm rot="5400000">
          <a:off x="6816183" y="566403"/>
          <a:ext cx="668848" cy="6729984"/>
        </a:xfrm>
        <a:prstGeom prst="round2SameRect">
          <a:avLst/>
        </a:prstGeom>
        <a:solidFill>
          <a:srgbClr val="156082">
            <a:alpha val="90000"/>
            <a:tint val="40000"/>
            <a:hueOff val="0"/>
            <a:satOff val="0"/>
            <a:lumOff val="0"/>
            <a:alphaOff val="0"/>
          </a:srgbClr>
        </a:solidFill>
        <a:ln w="19050" cap="flat" cmpd="sng" algn="ctr">
          <a:solidFill>
            <a:srgbClr val="15608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110004020202020204"/>
              <a:ea typeface="+mn-ea"/>
              <a:cs typeface="+mn-cs"/>
            </a:rPr>
            <a:t>Talleres regionales y nacional; entrevistas a actores clave.</a:t>
          </a:r>
        </a:p>
      </dsp:txBody>
      <dsp:txXfrm rot="-5400000">
        <a:off x="3785615" y="3629621"/>
        <a:ext cx="6697334" cy="603548"/>
      </dsp:txXfrm>
    </dsp:sp>
    <dsp:sp modelId="{FF2AD9F9-0D3A-954D-9E9E-E4944BA7A637}">
      <dsp:nvSpPr>
        <dsp:cNvPr id="0" name=""/>
        <dsp:cNvSpPr/>
      </dsp:nvSpPr>
      <dsp:spPr>
        <a:xfrm>
          <a:off x="0" y="3513365"/>
          <a:ext cx="3785616" cy="836060"/>
        </a:xfrm>
        <a:prstGeom prst="round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kern="1200">
              <a:solidFill>
                <a:sysClr val="window" lastClr="FFFFFF"/>
              </a:solidFill>
              <a:latin typeface="Aptos" panose="02110004020202020204"/>
              <a:ea typeface="+mn-ea"/>
              <a:cs typeface="+mn-cs"/>
            </a:rPr>
            <a:t>Validación participativa:</a:t>
          </a:r>
        </a:p>
      </dsp:txBody>
      <dsp:txXfrm>
        <a:off x="40813" y="3554178"/>
        <a:ext cx="3703990" cy="754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CEA39-5B9B-064E-991A-9CDC11681351}">
      <dsp:nvSpPr>
        <dsp:cNvPr id="0" name=""/>
        <dsp:cNvSpPr/>
      </dsp:nvSpPr>
      <dsp:spPr>
        <a:xfrm>
          <a:off x="0" y="2626263"/>
          <a:ext cx="10515600" cy="1723112"/>
        </a:xfrm>
        <a:prstGeom prst="rect">
          <a:avLst/>
        </a:prstGeom>
        <a:solidFill>
          <a:srgbClr val="E9713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a:solidFill>
                <a:sysClr val="window" lastClr="FFFFFF"/>
              </a:solidFill>
              <a:latin typeface="Aptos" panose="02110004020202020204"/>
              <a:ea typeface="+mn-ea"/>
              <a:cs typeface="+mn-cs"/>
            </a:rPr>
            <a:t>Que esperamos en estos talleres </a:t>
          </a:r>
        </a:p>
      </dsp:txBody>
      <dsp:txXfrm>
        <a:off x="0" y="2626263"/>
        <a:ext cx="10515600" cy="930480"/>
      </dsp:txXfrm>
    </dsp:sp>
    <dsp:sp modelId="{62DEA432-009F-2C43-A2CC-9715B595E2B0}">
      <dsp:nvSpPr>
        <dsp:cNvPr id="0" name=""/>
        <dsp:cNvSpPr/>
      </dsp:nvSpPr>
      <dsp:spPr>
        <a:xfrm>
          <a:off x="5134" y="3522281"/>
          <a:ext cx="3501776" cy="792631"/>
        </a:xfrm>
        <a:prstGeom prst="rect">
          <a:avLst/>
        </a:prstGeom>
        <a:solidFill>
          <a:srgbClr val="E97132">
            <a:tint val="40000"/>
            <a:alpha val="90000"/>
            <a:hueOff val="0"/>
            <a:satOff val="0"/>
            <a:lumOff val="0"/>
            <a:alphaOff val="0"/>
          </a:srgbClr>
        </a:solidFill>
        <a:ln w="19050" cap="flat" cmpd="sng" algn="ctr">
          <a:solidFill>
            <a:srgbClr val="E97132">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dirty="0" err="1">
              <a:solidFill>
                <a:sysClr val="windowText" lastClr="000000">
                  <a:hueOff val="0"/>
                  <a:satOff val="0"/>
                  <a:lumOff val="0"/>
                  <a:alphaOff val="0"/>
                </a:sysClr>
              </a:solidFill>
              <a:latin typeface="Aptos" panose="02110004020202020204"/>
              <a:ea typeface="+mn-ea"/>
              <a:cs typeface="+mn-cs"/>
            </a:rPr>
            <a:t>Validación</a:t>
          </a:r>
          <a:r>
            <a:rPr lang="en-US" sz="1400" kern="1200" dirty="0">
              <a:solidFill>
                <a:sysClr val="windowText" lastClr="000000">
                  <a:hueOff val="0"/>
                  <a:satOff val="0"/>
                  <a:lumOff val="0"/>
                  <a:alphaOff val="0"/>
                </a:sysClr>
              </a:solidFill>
              <a:latin typeface="Aptos" panose="02110004020202020204"/>
              <a:ea typeface="+mn-ea"/>
              <a:cs typeface="+mn-cs"/>
            </a:rPr>
            <a:t> de brechas</a:t>
          </a:r>
        </a:p>
      </dsp:txBody>
      <dsp:txXfrm>
        <a:off x="5134" y="3522281"/>
        <a:ext cx="3501776" cy="792631"/>
      </dsp:txXfrm>
    </dsp:sp>
    <dsp:sp modelId="{18C42B9B-A3D4-8D43-9E64-41B422C12D0B}">
      <dsp:nvSpPr>
        <dsp:cNvPr id="0" name=""/>
        <dsp:cNvSpPr/>
      </dsp:nvSpPr>
      <dsp:spPr>
        <a:xfrm>
          <a:off x="3506911" y="3522281"/>
          <a:ext cx="3501776" cy="792631"/>
        </a:xfrm>
        <a:prstGeom prst="rect">
          <a:avLst/>
        </a:prstGeom>
        <a:solidFill>
          <a:srgbClr val="196B24">
            <a:tint val="40000"/>
            <a:alpha val="90000"/>
            <a:hueOff val="0"/>
            <a:satOff val="0"/>
            <a:lumOff val="0"/>
            <a:alphaOff val="0"/>
          </a:srgbClr>
        </a:solidFill>
        <a:ln w="19050" cap="flat" cmpd="sng" algn="ctr">
          <a:solidFill>
            <a:srgbClr val="196B24">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a:solidFill>
                <a:sysClr val="windowText" lastClr="000000">
                  <a:hueOff val="0"/>
                  <a:satOff val="0"/>
                  <a:lumOff val="0"/>
                  <a:alphaOff val="0"/>
                </a:sysClr>
              </a:solidFill>
              <a:latin typeface="Aptos" panose="02110004020202020204"/>
              <a:ea typeface="+mn-ea"/>
              <a:cs typeface="+mn-cs"/>
            </a:rPr>
            <a:t>Buenas prácticas territoriales y lecciones aprendidas.</a:t>
          </a:r>
        </a:p>
      </dsp:txBody>
      <dsp:txXfrm>
        <a:off x="3506911" y="3522281"/>
        <a:ext cx="3501776" cy="792631"/>
      </dsp:txXfrm>
    </dsp:sp>
    <dsp:sp modelId="{5885795D-31D4-1244-85AA-BC6259A3A567}">
      <dsp:nvSpPr>
        <dsp:cNvPr id="0" name=""/>
        <dsp:cNvSpPr/>
      </dsp:nvSpPr>
      <dsp:spPr>
        <a:xfrm>
          <a:off x="7008688" y="3522281"/>
          <a:ext cx="3501776" cy="792631"/>
        </a:xfrm>
        <a:prstGeom prst="rect">
          <a:avLst/>
        </a:prstGeom>
        <a:solidFill>
          <a:srgbClr val="0F9ED5">
            <a:tint val="40000"/>
            <a:alpha val="90000"/>
            <a:hueOff val="0"/>
            <a:satOff val="0"/>
            <a:lumOff val="0"/>
            <a:alphaOff val="0"/>
          </a:srgbClr>
        </a:solidFill>
        <a:ln w="19050" cap="flat" cmpd="sng" algn="ctr">
          <a:solidFill>
            <a:srgbClr val="0F9ED5">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en-US" sz="1400" kern="1200">
              <a:solidFill>
                <a:sysClr val="windowText" lastClr="000000">
                  <a:hueOff val="0"/>
                  <a:satOff val="0"/>
                  <a:lumOff val="0"/>
                  <a:alphaOff val="0"/>
                </a:sysClr>
              </a:solidFill>
              <a:latin typeface="Aptos" panose="02110004020202020204"/>
              <a:ea typeface="+mn-ea"/>
              <a:cs typeface="+mn-cs"/>
            </a:rPr>
            <a:t>Construcción y validación de la </a:t>
          </a:r>
          <a:r>
            <a:rPr lang="es-GT" sz="1400" kern="1200">
              <a:solidFill>
                <a:sysClr val="windowText" lastClr="000000">
                  <a:hueOff val="0"/>
                  <a:satOff val="0"/>
                  <a:lumOff val="0"/>
                  <a:alphaOff val="0"/>
                </a:sysClr>
              </a:solidFill>
              <a:latin typeface="Aptos" panose="02110004020202020204"/>
              <a:ea typeface="+mn-ea"/>
              <a:cs typeface="+mn-cs"/>
            </a:rPr>
            <a:t>matriz del Plan (ejes, programas, acciones, metas, indicadores y responsables).</a:t>
          </a:r>
          <a:endParaRPr lang="en-US" sz="1400" kern="1200">
            <a:solidFill>
              <a:sysClr val="windowText" lastClr="000000">
                <a:hueOff val="0"/>
                <a:satOff val="0"/>
                <a:lumOff val="0"/>
                <a:alphaOff val="0"/>
              </a:sysClr>
            </a:solidFill>
            <a:latin typeface="Aptos" panose="02110004020202020204"/>
            <a:ea typeface="+mn-ea"/>
            <a:cs typeface="+mn-cs"/>
          </a:endParaRPr>
        </a:p>
      </dsp:txBody>
      <dsp:txXfrm>
        <a:off x="7008688" y="3522281"/>
        <a:ext cx="3501776" cy="792631"/>
      </dsp:txXfrm>
    </dsp:sp>
    <dsp:sp modelId="{D1BF3317-8122-9049-B117-3982D357EA8B}">
      <dsp:nvSpPr>
        <dsp:cNvPr id="0" name=""/>
        <dsp:cNvSpPr/>
      </dsp:nvSpPr>
      <dsp:spPr>
        <a:xfrm rot="10800000">
          <a:off x="0" y="80327"/>
          <a:ext cx="10515600" cy="2650147"/>
        </a:xfrm>
        <a:prstGeom prst="upArrowCallout">
          <a:avLst/>
        </a:prstGeom>
        <a:solidFill>
          <a:srgbClr val="196B24">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a:solidFill>
                <a:sysClr val="window" lastClr="FFFFFF"/>
              </a:solidFill>
              <a:latin typeface="Aptos" panose="02110004020202020204"/>
              <a:ea typeface="+mn-ea"/>
              <a:cs typeface="+mn-cs"/>
            </a:rPr>
            <a:t>4 </a:t>
          </a:r>
          <a:r>
            <a:rPr lang="en-US" sz="3200" kern="1200" dirty="0" err="1">
              <a:solidFill>
                <a:sysClr val="window" lastClr="FFFFFF"/>
              </a:solidFill>
              <a:latin typeface="Aptos" panose="02110004020202020204"/>
              <a:ea typeface="+mn-ea"/>
              <a:cs typeface="+mn-cs"/>
            </a:rPr>
            <a:t>talleres</a:t>
          </a:r>
          <a:r>
            <a:rPr lang="en-US" sz="3200" kern="1200" dirty="0">
              <a:solidFill>
                <a:sysClr val="window" lastClr="FFFFFF"/>
              </a:solidFill>
              <a:latin typeface="Aptos" panose="02110004020202020204"/>
              <a:ea typeface="+mn-ea"/>
              <a:cs typeface="+mn-cs"/>
            </a:rPr>
            <a:t> </a:t>
          </a:r>
          <a:r>
            <a:rPr lang="en-US" sz="3200" kern="1200" dirty="0" err="1">
              <a:solidFill>
                <a:sysClr val="window" lastClr="FFFFFF"/>
              </a:solidFill>
              <a:latin typeface="Aptos" panose="02110004020202020204"/>
              <a:ea typeface="+mn-ea"/>
              <a:cs typeface="+mn-cs"/>
            </a:rPr>
            <a:t>regionales</a:t>
          </a:r>
          <a:r>
            <a:rPr lang="en-US" sz="3200" kern="1200" dirty="0">
              <a:solidFill>
                <a:sysClr val="window" lastClr="FFFFFF"/>
              </a:solidFill>
              <a:latin typeface="Aptos" panose="02110004020202020204"/>
              <a:ea typeface="+mn-ea"/>
              <a:cs typeface="+mn-cs"/>
            </a:rPr>
            <a:t> de 1.5 días: Quetzaltenango, Alta Verapaz, Chiquimula y Guatemala, en el mes de febrero</a:t>
          </a:r>
        </a:p>
      </dsp:txBody>
      <dsp:txXfrm rot="10800000">
        <a:off x="0" y="80327"/>
        <a:ext cx="10515600" cy="17219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CBD03-121C-8643-85F4-D51C2B20800F}">
      <dsp:nvSpPr>
        <dsp:cNvPr id="0" name=""/>
        <dsp:cNvSpPr/>
      </dsp:nvSpPr>
      <dsp:spPr>
        <a:xfrm>
          <a:off x="3040792" y="871221"/>
          <a:ext cx="667342" cy="91440"/>
        </a:xfrm>
        <a:custGeom>
          <a:avLst/>
          <a:gdLst/>
          <a:ahLst/>
          <a:cxnLst/>
          <a:rect l="0" t="0" r="0" b="0"/>
          <a:pathLst>
            <a:path>
              <a:moveTo>
                <a:pt x="0" y="45720"/>
              </a:moveTo>
              <a:lnTo>
                <a:pt x="667342" y="45720"/>
              </a:lnTo>
            </a:path>
          </a:pathLst>
        </a:custGeom>
        <a:noFill/>
        <a:ln w="12700" cap="flat" cmpd="sng" algn="ctr">
          <a:solidFill>
            <a:srgbClr val="156082">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Aptos" panose="02110004020202020204"/>
            <a:ea typeface="+mn-ea"/>
            <a:cs typeface="+mn-cs"/>
          </a:endParaRPr>
        </a:p>
      </dsp:txBody>
      <dsp:txXfrm>
        <a:off x="3357014" y="913451"/>
        <a:ext cx="34897" cy="6979"/>
      </dsp:txXfrm>
    </dsp:sp>
    <dsp:sp modelId="{15844DF0-7087-5447-A75A-170C9F2B1EC5}">
      <dsp:nvSpPr>
        <dsp:cNvPr id="0" name=""/>
        <dsp:cNvSpPr/>
      </dsp:nvSpPr>
      <dsp:spPr>
        <a:xfrm>
          <a:off x="8061" y="6582"/>
          <a:ext cx="3034531" cy="1820718"/>
        </a:xfrm>
        <a:prstGeom prst="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lvl="0" algn="ctr" defTabSz="755650">
            <a:lnSpc>
              <a:spcPct val="90000"/>
            </a:lnSpc>
            <a:spcBef>
              <a:spcPct val="0"/>
            </a:spcBef>
            <a:spcAft>
              <a:spcPct val="35000"/>
            </a:spcAft>
          </a:pPr>
          <a:r>
            <a:rPr lang="en-US" sz="1700" kern="1200" dirty="0">
              <a:solidFill>
                <a:sysClr val="window" lastClr="FFFFFF"/>
              </a:solidFill>
              <a:latin typeface="Aptos" panose="02110004020202020204"/>
              <a:ea typeface="+mn-ea"/>
              <a:cs typeface="+mn-cs"/>
            </a:rPr>
            <a:t>Desarrollar el PN ASH</a:t>
          </a:r>
        </a:p>
      </dsp:txBody>
      <dsp:txXfrm>
        <a:off x="8061" y="6582"/>
        <a:ext cx="3034531" cy="1820718"/>
      </dsp:txXfrm>
    </dsp:sp>
    <dsp:sp modelId="{F98B16BD-1450-4448-AA0F-44AC87C455C1}">
      <dsp:nvSpPr>
        <dsp:cNvPr id="0" name=""/>
        <dsp:cNvSpPr/>
      </dsp:nvSpPr>
      <dsp:spPr>
        <a:xfrm>
          <a:off x="6773265" y="871221"/>
          <a:ext cx="667342" cy="91440"/>
        </a:xfrm>
        <a:custGeom>
          <a:avLst/>
          <a:gdLst/>
          <a:ahLst/>
          <a:cxnLst/>
          <a:rect l="0" t="0" r="0" b="0"/>
          <a:pathLst>
            <a:path>
              <a:moveTo>
                <a:pt x="0" y="45720"/>
              </a:moveTo>
              <a:lnTo>
                <a:pt x="667342" y="45720"/>
              </a:lnTo>
            </a:path>
          </a:pathLst>
        </a:custGeom>
        <a:noFill/>
        <a:ln w="12700" cap="flat" cmpd="sng" algn="ctr">
          <a:solidFill>
            <a:srgbClr val="156082">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Aptos" panose="02110004020202020204"/>
            <a:ea typeface="+mn-ea"/>
            <a:cs typeface="+mn-cs"/>
          </a:endParaRPr>
        </a:p>
      </dsp:txBody>
      <dsp:txXfrm>
        <a:off x="7089488" y="913451"/>
        <a:ext cx="34897" cy="6979"/>
      </dsp:txXfrm>
    </dsp:sp>
    <dsp:sp modelId="{D57CE5B4-F168-C04A-93DB-BDAE9C12A21E}">
      <dsp:nvSpPr>
        <dsp:cNvPr id="0" name=""/>
        <dsp:cNvSpPr/>
      </dsp:nvSpPr>
      <dsp:spPr>
        <a:xfrm>
          <a:off x="3740534" y="6582"/>
          <a:ext cx="3034531" cy="1820718"/>
        </a:xfrm>
        <a:prstGeom prst="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lvl="0" algn="ctr" defTabSz="755650">
            <a:lnSpc>
              <a:spcPct val="90000"/>
            </a:lnSpc>
            <a:spcBef>
              <a:spcPct val="0"/>
            </a:spcBef>
            <a:spcAft>
              <a:spcPct val="35000"/>
            </a:spcAft>
          </a:pPr>
          <a:r>
            <a:rPr lang="en-US" sz="1700" kern="1200" dirty="0">
              <a:solidFill>
                <a:sysClr val="window" lastClr="FFFFFF"/>
              </a:solidFill>
              <a:latin typeface="Aptos" panose="02110004020202020204"/>
              <a:ea typeface="+mn-ea"/>
              <a:cs typeface="+mn-cs"/>
            </a:rPr>
            <a:t>Prioriza dentro del Plan: inversiones por brechas, territorio y poblaciones en mayor vulnerabilidad.</a:t>
          </a:r>
        </a:p>
      </dsp:txBody>
      <dsp:txXfrm>
        <a:off x="3740534" y="6582"/>
        <a:ext cx="3034531" cy="1820718"/>
      </dsp:txXfrm>
    </dsp:sp>
    <dsp:sp modelId="{B10FF86D-B647-C341-A299-6901E46847F1}">
      <dsp:nvSpPr>
        <dsp:cNvPr id="0" name=""/>
        <dsp:cNvSpPr/>
      </dsp:nvSpPr>
      <dsp:spPr>
        <a:xfrm>
          <a:off x="1525326" y="1825500"/>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rgbClr val="156082">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Aptos" panose="02110004020202020204"/>
            <a:ea typeface="+mn-ea"/>
            <a:cs typeface="+mn-cs"/>
          </a:endParaRPr>
        </a:p>
      </dsp:txBody>
      <dsp:txXfrm>
        <a:off x="5070362" y="2155682"/>
        <a:ext cx="374875" cy="6979"/>
      </dsp:txXfrm>
    </dsp:sp>
    <dsp:sp modelId="{C4594D1B-415D-394F-8F73-42B5A1A34EA5}">
      <dsp:nvSpPr>
        <dsp:cNvPr id="0" name=""/>
        <dsp:cNvSpPr/>
      </dsp:nvSpPr>
      <dsp:spPr>
        <a:xfrm>
          <a:off x="7473007" y="6582"/>
          <a:ext cx="3034531" cy="1820718"/>
        </a:xfrm>
        <a:prstGeom prst="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lvl="0" algn="ctr" defTabSz="755650">
            <a:lnSpc>
              <a:spcPct val="90000"/>
            </a:lnSpc>
            <a:spcBef>
              <a:spcPct val="0"/>
            </a:spcBef>
            <a:spcAft>
              <a:spcPct val="35000"/>
            </a:spcAft>
          </a:pPr>
          <a:r>
            <a:rPr lang="en-US" sz="1700" kern="1200" dirty="0">
              <a:solidFill>
                <a:sysClr val="window" lastClr="FFFFFF"/>
              </a:solidFill>
              <a:latin typeface="Aptos" panose="02110004020202020204"/>
              <a:ea typeface="+mn-ea"/>
              <a:cs typeface="+mn-cs"/>
            </a:rPr>
            <a:t>Integra derechos humanos, </a:t>
          </a:r>
          <a:r>
            <a:rPr lang="en-US" sz="1700" kern="1200" dirty="0" err="1">
              <a:solidFill>
                <a:sysClr val="window" lastClr="FFFFFF"/>
              </a:solidFill>
              <a:latin typeface="Aptos" panose="02110004020202020204"/>
              <a:ea typeface="+mn-ea"/>
              <a:cs typeface="+mn-cs"/>
            </a:rPr>
            <a:t>género</a:t>
          </a:r>
          <a:r>
            <a:rPr lang="en-US" sz="1700" kern="1200" dirty="0">
              <a:solidFill>
                <a:sysClr val="window" lastClr="FFFFFF"/>
              </a:solidFill>
              <a:latin typeface="Aptos" panose="02110004020202020204"/>
              <a:ea typeface="+mn-ea"/>
              <a:cs typeface="+mn-cs"/>
            </a:rPr>
            <a:t>, </a:t>
          </a:r>
          <a:r>
            <a:rPr lang="en-US" sz="1700" kern="1200" dirty="0" err="1">
              <a:solidFill>
                <a:sysClr val="window" lastClr="FFFFFF"/>
              </a:solidFill>
              <a:latin typeface="Aptos" panose="02110004020202020204"/>
              <a:ea typeface="+mn-ea"/>
              <a:cs typeface="+mn-cs"/>
            </a:rPr>
            <a:t>pertinencia</a:t>
          </a:r>
          <a:r>
            <a:rPr lang="en-US" sz="1700" kern="1200" dirty="0">
              <a:solidFill>
                <a:sysClr val="window" lastClr="FFFFFF"/>
              </a:solidFill>
              <a:latin typeface="Aptos" panose="02110004020202020204"/>
              <a:ea typeface="+mn-ea"/>
              <a:cs typeface="+mn-cs"/>
            </a:rPr>
            <a:t> cultural y </a:t>
          </a:r>
          <a:r>
            <a:rPr lang="en-US" sz="1700" kern="1200" dirty="0" err="1">
              <a:solidFill>
                <a:sysClr val="window" lastClr="FFFFFF"/>
              </a:solidFill>
              <a:latin typeface="Aptos" panose="02110004020202020204"/>
              <a:ea typeface="+mn-ea"/>
              <a:cs typeface="+mn-cs"/>
            </a:rPr>
            <a:t>resiliencia</a:t>
          </a:r>
          <a:r>
            <a:rPr lang="en-US" sz="1700" kern="1200" dirty="0">
              <a:solidFill>
                <a:sysClr val="window" lastClr="FFFFFF"/>
              </a:solidFill>
              <a:latin typeface="Aptos" panose="02110004020202020204"/>
              <a:ea typeface="+mn-ea"/>
              <a:cs typeface="+mn-cs"/>
            </a:rPr>
            <a:t> </a:t>
          </a:r>
          <a:r>
            <a:rPr lang="en-US" sz="1700" kern="1200" dirty="0" err="1">
              <a:solidFill>
                <a:sysClr val="window" lastClr="FFFFFF"/>
              </a:solidFill>
              <a:latin typeface="Aptos" panose="02110004020202020204"/>
              <a:ea typeface="+mn-ea"/>
              <a:cs typeface="+mn-cs"/>
            </a:rPr>
            <a:t>climática</a:t>
          </a:r>
          <a:r>
            <a:rPr lang="en-US" sz="1700" kern="1200" dirty="0">
              <a:solidFill>
                <a:sysClr val="window" lastClr="FFFFFF"/>
              </a:solidFill>
              <a:latin typeface="Aptos" panose="02110004020202020204"/>
              <a:ea typeface="+mn-ea"/>
              <a:cs typeface="+mn-cs"/>
            </a:rPr>
            <a:t>.</a:t>
          </a:r>
        </a:p>
      </dsp:txBody>
      <dsp:txXfrm>
        <a:off x="7473007" y="6582"/>
        <a:ext cx="3034531" cy="1820718"/>
      </dsp:txXfrm>
    </dsp:sp>
    <dsp:sp modelId="{7366D75C-F4C2-EF4E-8A93-5DDD73B601B2}">
      <dsp:nvSpPr>
        <dsp:cNvPr id="0" name=""/>
        <dsp:cNvSpPr/>
      </dsp:nvSpPr>
      <dsp:spPr>
        <a:xfrm>
          <a:off x="3040792" y="3389882"/>
          <a:ext cx="667342" cy="91440"/>
        </a:xfrm>
        <a:custGeom>
          <a:avLst/>
          <a:gdLst/>
          <a:ahLst/>
          <a:cxnLst/>
          <a:rect l="0" t="0" r="0" b="0"/>
          <a:pathLst>
            <a:path>
              <a:moveTo>
                <a:pt x="0" y="45720"/>
              </a:moveTo>
              <a:lnTo>
                <a:pt x="667342" y="45720"/>
              </a:lnTo>
            </a:path>
          </a:pathLst>
        </a:custGeom>
        <a:noFill/>
        <a:ln w="12700" cap="flat" cmpd="sng" algn="ctr">
          <a:solidFill>
            <a:srgbClr val="156082">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Aptos" panose="02110004020202020204"/>
            <a:ea typeface="+mn-ea"/>
            <a:cs typeface="+mn-cs"/>
          </a:endParaRPr>
        </a:p>
      </dsp:txBody>
      <dsp:txXfrm>
        <a:off x="3357014" y="3432112"/>
        <a:ext cx="34897" cy="6979"/>
      </dsp:txXfrm>
    </dsp:sp>
    <dsp:sp modelId="{B665E42A-B63E-6448-8564-58C83F274F77}">
      <dsp:nvSpPr>
        <dsp:cNvPr id="0" name=""/>
        <dsp:cNvSpPr/>
      </dsp:nvSpPr>
      <dsp:spPr>
        <a:xfrm>
          <a:off x="8061" y="2525243"/>
          <a:ext cx="3034531" cy="1820718"/>
        </a:xfrm>
        <a:prstGeom prst="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lvl="0" algn="ctr" defTabSz="755650">
            <a:lnSpc>
              <a:spcPct val="90000"/>
            </a:lnSpc>
            <a:spcBef>
              <a:spcPct val="0"/>
            </a:spcBef>
            <a:spcAft>
              <a:spcPct val="35000"/>
            </a:spcAft>
          </a:pPr>
          <a:r>
            <a:rPr lang="en-US" sz="1700" kern="1200" dirty="0" err="1">
              <a:solidFill>
                <a:sysClr val="window" lastClr="FFFFFF"/>
              </a:solidFill>
              <a:latin typeface="Aptos" panose="02110004020202020204"/>
              <a:ea typeface="+mn-ea"/>
              <a:cs typeface="+mn-cs"/>
            </a:rPr>
            <a:t>Fortalece</a:t>
          </a:r>
          <a:r>
            <a:rPr lang="en-US" sz="1700" kern="1200" dirty="0">
              <a:solidFill>
                <a:sysClr val="window" lastClr="FFFFFF"/>
              </a:solidFill>
              <a:latin typeface="Aptos" panose="02110004020202020204"/>
              <a:ea typeface="+mn-ea"/>
              <a:cs typeface="+mn-cs"/>
            </a:rPr>
            <a:t> </a:t>
          </a:r>
          <a:r>
            <a:rPr lang="en-US" sz="1700" kern="1200" dirty="0" err="1">
              <a:solidFill>
                <a:sysClr val="window" lastClr="FFFFFF"/>
              </a:solidFill>
              <a:latin typeface="Aptos" panose="02110004020202020204"/>
              <a:ea typeface="+mn-ea"/>
              <a:cs typeface="+mn-cs"/>
            </a:rPr>
            <a:t>gobernanza</a:t>
          </a:r>
          <a:r>
            <a:rPr lang="en-US" sz="1700" kern="1200" dirty="0">
              <a:solidFill>
                <a:sysClr val="window" lastClr="FFFFFF"/>
              </a:solidFill>
              <a:latin typeface="Aptos" panose="02110004020202020204"/>
              <a:ea typeface="+mn-ea"/>
              <a:cs typeface="+mn-cs"/>
            </a:rPr>
            <a:t> </a:t>
          </a:r>
          <a:r>
            <a:rPr lang="en-US" sz="1700" kern="1200" dirty="0" err="1">
              <a:solidFill>
                <a:sysClr val="window" lastClr="FFFFFF"/>
              </a:solidFill>
              <a:latin typeface="Aptos" panose="02110004020202020204"/>
              <a:ea typeface="+mn-ea"/>
              <a:cs typeface="+mn-cs"/>
            </a:rPr>
            <a:t>sectorial</a:t>
          </a:r>
          <a:r>
            <a:rPr lang="en-US" sz="1700" kern="1200" dirty="0">
              <a:solidFill>
                <a:sysClr val="window" lastClr="FFFFFF"/>
              </a:solidFill>
              <a:latin typeface="Aptos" panose="02110004020202020204"/>
              <a:ea typeface="+mn-ea"/>
              <a:cs typeface="+mn-cs"/>
            </a:rPr>
            <a:t> y coordinación </a:t>
          </a:r>
          <a:r>
            <a:rPr lang="en-US" sz="1700" kern="1200" dirty="0" err="1">
              <a:solidFill>
                <a:sysClr val="window" lastClr="FFFFFF"/>
              </a:solidFill>
              <a:latin typeface="Aptos" panose="02110004020202020204"/>
              <a:ea typeface="+mn-ea"/>
              <a:cs typeface="+mn-cs"/>
            </a:rPr>
            <a:t>interinstitucional</a:t>
          </a:r>
          <a:r>
            <a:rPr lang="en-US" sz="1700" kern="1200" dirty="0">
              <a:solidFill>
                <a:sysClr val="window" lastClr="FFFFFF"/>
              </a:solidFill>
              <a:latin typeface="Aptos" panose="02110004020202020204"/>
              <a:ea typeface="+mn-ea"/>
              <a:cs typeface="+mn-cs"/>
            </a:rPr>
            <a:t>.</a:t>
          </a:r>
        </a:p>
      </dsp:txBody>
      <dsp:txXfrm>
        <a:off x="8061" y="2525243"/>
        <a:ext cx="3034531" cy="1820718"/>
      </dsp:txXfrm>
    </dsp:sp>
    <dsp:sp modelId="{12A603C6-524C-DC45-99CB-B366E0960849}">
      <dsp:nvSpPr>
        <dsp:cNvPr id="0" name=""/>
        <dsp:cNvSpPr/>
      </dsp:nvSpPr>
      <dsp:spPr>
        <a:xfrm>
          <a:off x="3740534" y="2525243"/>
          <a:ext cx="3034531" cy="1820718"/>
        </a:xfrm>
        <a:prstGeom prst="rect">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lvl="0" algn="ctr" defTabSz="755650">
            <a:lnSpc>
              <a:spcPct val="90000"/>
            </a:lnSpc>
            <a:spcBef>
              <a:spcPct val="0"/>
            </a:spcBef>
            <a:spcAft>
              <a:spcPct val="35000"/>
            </a:spcAft>
          </a:pPr>
          <a:r>
            <a:rPr lang="en-US" sz="1700" kern="1200" dirty="0">
              <a:solidFill>
                <a:sysClr val="window" lastClr="FFFFFF"/>
              </a:solidFill>
              <a:latin typeface="Aptos" panose="02110004020202020204"/>
              <a:ea typeface="+mn-ea"/>
              <a:cs typeface="+mn-cs"/>
            </a:rPr>
            <a:t>Define seguimiento y evaluación con indicadores desagregados</a:t>
          </a:r>
        </a:p>
      </dsp:txBody>
      <dsp:txXfrm>
        <a:off x="3740534" y="2525243"/>
        <a:ext cx="3034531" cy="182071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bkpt" val="endCnv"/>
          <dgm:param type="contDir" val="sameDir"/>
          <dgm:param type="grDir" val="tL"/>
          <dgm:param type="flowDir" val="row"/>
        </dgm:alg>
      </dgm:if>
      <dgm:else name="Name3">
        <dgm:alg type="snake">
          <dgm:param type="bkpt" val="endCnv"/>
          <dgm:param type="contDir" val="sameDir"/>
          <dgm:param type="grDir" val="tR"/>
          <dgm:param type="flowDir" val="row"/>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dim" val="1D"/>
                <dgm:param type="connRout" val="bend"/>
                <dgm:param type="begPts" val="midR bCtr"/>
                <dgm:param type="endPts" val="midL tCtr"/>
              </dgm:alg>
            </dgm:if>
            <dgm:else name="Name6">
              <dgm:alg type="conn">
                <dgm:param type="dim" val="1D"/>
                <dgm:param type="connRout" val="ben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drawing1.xml><?xml version="1.0" encoding="utf-8"?>
<c:userShapes xmlns:c="http://schemas.openxmlformats.org/drawingml/2006/chart">
  <cdr:relSizeAnchor xmlns:cdr="http://schemas.openxmlformats.org/drawingml/2006/chartDrawing">
    <cdr:from>
      <cdr:x>0.43522</cdr:x>
      <cdr:y>0</cdr:y>
    </cdr:from>
    <cdr:to>
      <cdr:x>1</cdr:x>
      <cdr:y>0.14014</cdr:y>
    </cdr:to>
    <cdr:sp macro="" textlink="">
      <cdr:nvSpPr>
        <cdr:cNvPr id="2" name="Rectángulos 1"/>
        <cdr:cNvSpPr/>
      </cdr:nvSpPr>
      <cdr:spPr>
        <a:xfrm xmlns:a="http://schemas.openxmlformats.org/drawingml/2006/main">
          <a:off x="6973044" y="0"/>
          <a:ext cx="5487959" cy="42672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s-E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963D44-D7FD-4D5F-A1FF-8E5D5C819AF1}" type="datetimeFigureOut">
              <a:rPr lang="es-GT" smtClean="0"/>
              <a:t>21/09/2026</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44FB82-9E1B-4D10-9593-4BDD859F1B6E}" type="slidenum">
              <a:rPr lang="es-GT" smtClean="0"/>
              <a:t>‹Nº›</a:t>
            </a:fld>
            <a:endParaRPr lang="es-GT"/>
          </a:p>
        </p:txBody>
      </p:sp>
    </p:spTree>
    <p:extLst>
      <p:ext uri="{BB962C8B-B14F-4D97-AF65-F5344CB8AC3E}">
        <p14:creationId xmlns:p14="http://schemas.microsoft.com/office/powerpoint/2010/main" val="3517872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1524000" y="1122363"/>
            <a:ext cx="9144000" cy="2387600"/>
          </a:xfrm>
        </p:spPr>
        <p:txBody>
          <a:bodyPr anchor="b"/>
          <a:lstStyle>
            <a:lvl1pPr algn="ctr">
              <a:defRPr sz="6000"/>
            </a:lvl1pPr>
          </a:lstStyle>
          <a:p>
            <a:r>
              <a:rPr lang="es-MX"/>
              <a:t>Haz clic para modificar el estilo de título del patrón</a:t>
            </a:r>
            <a:endParaRPr lang="es-GT"/>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GT"/>
          </a:p>
        </p:txBody>
      </p:sp>
      <p:sp>
        <p:nvSpPr>
          <p:cNvPr id="4" name="Marcador de fecha 3"/>
          <p:cNvSpPr>
            <a:spLocks noGrp="1"/>
          </p:cNvSpPr>
          <p:nvPr>
            <p:ph type="dt" sz="half" idx="10"/>
          </p:nvPr>
        </p:nvSpPr>
        <p:spPr/>
        <p:txBody>
          <a:bodyPr/>
          <a:lstStyle/>
          <a:p>
            <a:fld id="{8552B0BA-3CCA-D246-BB92-D00AF938F3BB}" type="datetimeFigureOut">
              <a:rPr lang="es-GT" smtClean="0"/>
              <a:t>21/09/2026</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MX"/>
              <a:t>Haz clic para modificar el estilo de título del patrón</a:t>
            </a:r>
            <a:endParaRPr lang="es-GT"/>
          </a:p>
        </p:txBody>
      </p:sp>
      <p:sp>
        <p:nvSpPr>
          <p:cNvPr id="3" name="Marcador de contenido 2"/>
          <p:cNvSpPr>
            <a:spLocks noGrp="1"/>
          </p:cNvSpPr>
          <p:nvPr>
            <p:ph idx="1" hasCustomPrompt="1"/>
          </p:nvPr>
        </p:nvSpPr>
        <p:spPr/>
        <p:txBody>
          <a:bodyPr/>
          <a:lstStyle/>
          <a:p>
            <a:pPr lvl="0"/>
            <a:r>
              <a:rPr lang="es-MX"/>
              <a:t>Haga clic para modificar los estilos de texto del patrón</a:t>
            </a:r>
          </a:p>
        </p:txBody>
      </p:sp>
      <p:sp>
        <p:nvSpPr>
          <p:cNvPr id="4" name="Marcador de fecha 3"/>
          <p:cNvSpPr>
            <a:spLocks noGrp="1"/>
          </p:cNvSpPr>
          <p:nvPr>
            <p:ph type="dt" sz="half" idx="10"/>
          </p:nvPr>
        </p:nvSpPr>
        <p:spPr/>
        <p:txBody>
          <a:bodyPr/>
          <a:lstStyle/>
          <a:p>
            <a:fld id="{8552B0BA-3CCA-D246-BB92-D00AF938F3BB}" type="datetimeFigureOut">
              <a:rPr lang="es-GT" smtClean="0"/>
              <a:t>21/09/2026</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1850" y="1709738"/>
            <a:ext cx="10515600" cy="2852737"/>
          </a:xfrm>
        </p:spPr>
        <p:txBody>
          <a:bodyPr anchor="b"/>
          <a:lstStyle>
            <a:lvl1pPr>
              <a:defRPr sz="6000"/>
            </a:lvl1pPr>
          </a:lstStyle>
          <a:p>
            <a:r>
              <a:rPr lang="es-MX"/>
              <a:t>Haz clic para modificar el estilo de título del patrón</a:t>
            </a:r>
            <a:endParaRPr lang="es-GT"/>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p:cNvSpPr>
            <a:spLocks noGrp="1"/>
          </p:cNvSpPr>
          <p:nvPr>
            <p:ph type="dt" sz="half" idx="10"/>
          </p:nvPr>
        </p:nvSpPr>
        <p:spPr/>
        <p:txBody>
          <a:bodyPr/>
          <a:lstStyle/>
          <a:p>
            <a:fld id="{8552B0BA-3CCA-D246-BB92-D00AF938F3BB}" type="datetimeFigureOut">
              <a:rPr lang="es-GT" smtClean="0"/>
              <a:t>21/09/2026</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MX"/>
              <a:t>Haz clic para modificar el estilo de título del patrón</a:t>
            </a:r>
            <a:endParaRPr lang="es-GT"/>
          </a:p>
        </p:txBody>
      </p:sp>
      <p:sp>
        <p:nvSpPr>
          <p:cNvPr id="3" name="Marcador de contenido 2"/>
          <p:cNvSpPr>
            <a:spLocks noGrp="1"/>
          </p:cNvSpPr>
          <p:nvPr>
            <p:ph sz="half" idx="1" hasCustomPrompt="1"/>
          </p:nvPr>
        </p:nvSpPr>
        <p:spPr>
          <a:xfrm>
            <a:off x="838200" y="1825625"/>
            <a:ext cx="5181600" cy="4351338"/>
          </a:xfrm>
        </p:spPr>
        <p:txBody>
          <a:bodyPr/>
          <a:lstStyle/>
          <a:p>
            <a:pPr lvl="0"/>
            <a:r>
              <a:rPr lang="es-MX"/>
              <a:t>Haga clic para modificar los estilos de texto del patrón</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MX"/>
              <a:t>Haga clic para modificar los estilos de texto del patrón</a:t>
            </a:r>
          </a:p>
        </p:txBody>
      </p:sp>
      <p:sp>
        <p:nvSpPr>
          <p:cNvPr id="5" name="Marcador de fecha 4"/>
          <p:cNvSpPr>
            <a:spLocks noGrp="1"/>
          </p:cNvSpPr>
          <p:nvPr>
            <p:ph type="dt" sz="half" idx="10"/>
          </p:nvPr>
        </p:nvSpPr>
        <p:spPr/>
        <p:txBody>
          <a:bodyPr/>
          <a:lstStyle/>
          <a:p>
            <a:fld id="{8552B0BA-3CCA-D246-BB92-D00AF938F3BB}" type="datetimeFigureOut">
              <a:rPr lang="es-GT" smtClean="0"/>
              <a:t>21/09/2026</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9788" y="365125"/>
            <a:ext cx="10515600" cy="1325563"/>
          </a:xfrm>
        </p:spPr>
        <p:txBody>
          <a:bodyPr/>
          <a:lstStyle/>
          <a:p>
            <a:r>
              <a:rPr lang="es-MX"/>
              <a:t>Haz clic para modificar el estilo de título del patrón</a:t>
            </a:r>
            <a:endParaRPr lang="es-GT"/>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MX"/>
              <a:t>Haga clic para modificar los estilos de texto del patrón</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MX"/>
              <a:t>Haga clic para modificar los estilos de texto del patrón</a:t>
            </a:r>
          </a:p>
        </p:txBody>
      </p:sp>
      <p:sp>
        <p:nvSpPr>
          <p:cNvPr id="7" name="Marcador de fecha 6"/>
          <p:cNvSpPr>
            <a:spLocks noGrp="1"/>
          </p:cNvSpPr>
          <p:nvPr>
            <p:ph type="dt" sz="half" idx="10"/>
          </p:nvPr>
        </p:nvSpPr>
        <p:spPr/>
        <p:txBody>
          <a:bodyPr/>
          <a:lstStyle/>
          <a:p>
            <a:fld id="{8552B0BA-3CCA-D246-BB92-D00AF938F3BB}" type="datetimeFigureOut">
              <a:rPr lang="es-GT" smtClean="0"/>
              <a:t>21/09/2026</a:t>
            </a:fld>
            <a:endParaRPr lang="es-GT"/>
          </a:p>
        </p:txBody>
      </p:sp>
      <p:sp>
        <p:nvSpPr>
          <p:cNvPr id="8" name="Marcador de pie de página 7"/>
          <p:cNvSpPr>
            <a:spLocks noGrp="1"/>
          </p:cNvSpPr>
          <p:nvPr>
            <p:ph type="ftr" sz="quarter" idx="11"/>
          </p:nvPr>
        </p:nvSpPr>
        <p:spPr/>
        <p:txBody>
          <a:bodyPr/>
          <a:lstStyle/>
          <a:p>
            <a:endParaRPr lang="es-GT"/>
          </a:p>
        </p:txBody>
      </p:sp>
      <p:sp>
        <p:nvSpPr>
          <p:cNvPr id="9" name="Marcador de número de diapositiva 8"/>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MX"/>
              <a:t>Haz clic para modificar el estilo de título del patrón</a:t>
            </a:r>
            <a:endParaRPr lang="es-GT"/>
          </a:p>
        </p:txBody>
      </p:sp>
      <p:sp>
        <p:nvSpPr>
          <p:cNvPr id="3" name="Marcador de fecha 2"/>
          <p:cNvSpPr>
            <a:spLocks noGrp="1"/>
          </p:cNvSpPr>
          <p:nvPr>
            <p:ph type="dt" sz="half" idx="10"/>
          </p:nvPr>
        </p:nvSpPr>
        <p:spPr/>
        <p:txBody>
          <a:bodyPr/>
          <a:lstStyle/>
          <a:p>
            <a:fld id="{8552B0BA-3CCA-D246-BB92-D00AF938F3BB}" type="datetimeFigureOut">
              <a:rPr lang="es-GT" smtClean="0"/>
              <a:t>21/09/2026</a:t>
            </a:fld>
            <a:endParaRPr lang="es-GT"/>
          </a:p>
        </p:txBody>
      </p:sp>
      <p:sp>
        <p:nvSpPr>
          <p:cNvPr id="4" name="Marcador de pie de página 3"/>
          <p:cNvSpPr>
            <a:spLocks noGrp="1"/>
          </p:cNvSpPr>
          <p:nvPr>
            <p:ph type="ftr" sz="quarter" idx="11"/>
          </p:nvPr>
        </p:nvSpPr>
        <p:spPr/>
        <p:txBody>
          <a:bodyPr/>
          <a:lstStyle/>
          <a:p>
            <a:endParaRPr lang="es-GT"/>
          </a:p>
        </p:txBody>
      </p:sp>
      <p:sp>
        <p:nvSpPr>
          <p:cNvPr id="5" name="Marcador de número de diapositiva 4"/>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552B0BA-3CCA-D246-BB92-D00AF938F3BB}" type="datetimeFigureOut">
              <a:rPr lang="es-GT" smtClean="0"/>
              <a:t>21/09/2026</a:t>
            </a:fld>
            <a:endParaRPr lang="es-GT"/>
          </a:p>
        </p:txBody>
      </p:sp>
      <p:sp>
        <p:nvSpPr>
          <p:cNvPr id="3" name="Marcador de pie de página 2"/>
          <p:cNvSpPr>
            <a:spLocks noGrp="1"/>
          </p:cNvSpPr>
          <p:nvPr>
            <p:ph type="ftr" sz="quarter" idx="11"/>
          </p:nvPr>
        </p:nvSpPr>
        <p:spPr/>
        <p:txBody>
          <a:bodyPr/>
          <a:lstStyle/>
          <a:p>
            <a:endParaRPr lang="es-GT"/>
          </a:p>
        </p:txBody>
      </p:sp>
      <p:sp>
        <p:nvSpPr>
          <p:cNvPr id="4" name="Marcador de número de diapositiva 3"/>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p:cNvSpPr>
            <a:spLocks noGrp="1"/>
          </p:cNvSpPr>
          <p:nvPr>
            <p:ph type="dt" sz="half" idx="10"/>
          </p:nvPr>
        </p:nvSpPr>
        <p:spPr/>
        <p:txBody>
          <a:bodyPr/>
          <a:lstStyle/>
          <a:p>
            <a:fld id="{8552B0BA-3CCA-D246-BB92-D00AF938F3BB}" type="datetimeFigureOut">
              <a:rPr lang="es-GT" smtClean="0"/>
              <a:t>21/09/2026</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posición de imagen 2"/>
          <p:cNvSpPr>
            <a:spLocks noGrp="1"/>
          </p:cNvSpPr>
          <p:nvPr>
            <p:ph type="pic" idx="1" hasCustomPrompt="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s-GT"/>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p:cNvSpPr>
            <a:spLocks noGrp="1"/>
          </p:cNvSpPr>
          <p:nvPr>
            <p:ph type="dt" sz="half" idx="10"/>
          </p:nvPr>
        </p:nvSpPr>
        <p:spPr/>
        <p:txBody>
          <a:bodyPr/>
          <a:lstStyle/>
          <a:p>
            <a:fld id="{8552B0BA-3CCA-D246-BB92-D00AF938F3BB}" type="datetimeFigureOut">
              <a:rPr lang="es-GT" smtClean="0"/>
              <a:t>21/09/2026</a:t>
            </a:fld>
            <a:endParaRPr lang="es-GT"/>
          </a:p>
        </p:txBody>
      </p:sp>
      <p:sp>
        <p:nvSpPr>
          <p:cNvPr id="6" name="Marcador de pie de página 5"/>
          <p:cNvSpPr>
            <a:spLocks noGrp="1"/>
          </p:cNvSpPr>
          <p:nvPr>
            <p:ph type="ftr" sz="quarter" idx="11"/>
          </p:nvPr>
        </p:nvSpPr>
        <p:spPr/>
        <p:txBody>
          <a:bodyPr/>
          <a:lstStyle/>
          <a:p>
            <a:endParaRPr lang="es-GT"/>
          </a:p>
        </p:txBody>
      </p:sp>
      <p:sp>
        <p:nvSpPr>
          <p:cNvPr id="7" name="Marcador de número de diapositiva 6"/>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MX"/>
              <a:t>Haz clic para modificar el estilo de título del patrón</a:t>
            </a:r>
            <a:endParaRPr lang="es-GT"/>
          </a:p>
        </p:txBody>
      </p:sp>
      <p:sp>
        <p:nvSpPr>
          <p:cNvPr id="3" name="Marcador de texto vertical 2"/>
          <p:cNvSpPr>
            <a:spLocks noGrp="1"/>
          </p:cNvSpPr>
          <p:nvPr>
            <p:ph type="body" orient="vert" idx="1" hasCustomPrompt="1"/>
          </p:nvPr>
        </p:nvSpPr>
        <p:spPr/>
        <p:txBody>
          <a:bodyPr vert="eaVert"/>
          <a:lstStyle/>
          <a:p>
            <a:pPr lvl="0"/>
            <a:r>
              <a:rPr lang="es-MX"/>
              <a:t>Haga clic para modificar los estilos de texto del patrón</a:t>
            </a:r>
          </a:p>
        </p:txBody>
      </p:sp>
      <p:sp>
        <p:nvSpPr>
          <p:cNvPr id="4" name="Marcador de fecha 3"/>
          <p:cNvSpPr>
            <a:spLocks noGrp="1"/>
          </p:cNvSpPr>
          <p:nvPr>
            <p:ph type="dt" sz="half" idx="10"/>
          </p:nvPr>
        </p:nvSpPr>
        <p:spPr/>
        <p:txBody>
          <a:bodyPr/>
          <a:lstStyle/>
          <a:p>
            <a:fld id="{8552B0BA-3CCA-D246-BB92-D00AF938F3BB}" type="datetimeFigureOut">
              <a:rPr lang="es-GT" smtClean="0"/>
              <a:t>21/09/2026</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hasCustomPrompt="1"/>
          </p:nvPr>
        </p:nvSpPr>
        <p:spPr>
          <a:xfrm>
            <a:off x="8724900" y="365125"/>
            <a:ext cx="2628900" cy="5811838"/>
          </a:xfrm>
        </p:spPr>
        <p:txBody>
          <a:bodyPr vert="eaVert"/>
          <a:lstStyle/>
          <a:p>
            <a:r>
              <a:rPr lang="es-MX"/>
              <a:t>Haz clic para modificar el estilo de título del patrón</a:t>
            </a:r>
            <a:endParaRPr lang="es-GT"/>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MX"/>
              <a:t>Haga clic para modificar los estilos de texto del patrón</a:t>
            </a:r>
          </a:p>
        </p:txBody>
      </p:sp>
      <p:sp>
        <p:nvSpPr>
          <p:cNvPr id="4" name="Marcador de fecha 3"/>
          <p:cNvSpPr>
            <a:spLocks noGrp="1"/>
          </p:cNvSpPr>
          <p:nvPr>
            <p:ph type="dt" sz="half" idx="10"/>
          </p:nvPr>
        </p:nvSpPr>
        <p:spPr/>
        <p:txBody>
          <a:bodyPr/>
          <a:lstStyle/>
          <a:p>
            <a:fld id="{8552B0BA-3CCA-D246-BB92-D00AF938F3BB}" type="datetimeFigureOut">
              <a:rPr lang="es-GT" smtClean="0"/>
              <a:t>21/09/2026</a:t>
            </a:fld>
            <a:endParaRPr lang="es-GT"/>
          </a:p>
        </p:txBody>
      </p:sp>
      <p:sp>
        <p:nvSpPr>
          <p:cNvPr id="5" name="Marcador de pie de página 4"/>
          <p:cNvSpPr>
            <a:spLocks noGrp="1"/>
          </p:cNvSpPr>
          <p:nvPr>
            <p:ph type="ftr" sz="quarter" idx="11"/>
          </p:nvPr>
        </p:nvSpPr>
        <p:spPr/>
        <p:txBody>
          <a:bodyPr/>
          <a:lstStyle/>
          <a:p>
            <a:endParaRPr lang="es-GT"/>
          </a:p>
        </p:txBody>
      </p:sp>
      <p:sp>
        <p:nvSpPr>
          <p:cNvPr id="6" name="Marcador de número de diapositiva 5"/>
          <p:cNvSpPr>
            <a:spLocks noGrp="1"/>
          </p:cNvSpPr>
          <p:nvPr>
            <p:ph type="sldNum" sz="quarter" idx="12"/>
          </p:nvPr>
        </p:nvSpPr>
        <p:spPr/>
        <p:txBody>
          <a:bodyPr/>
          <a:lstStyle/>
          <a:p>
            <a:fld id="{34CCA97E-B1DA-9C4E-BAA5-F80DC6EF9D8E}" type="slidenum">
              <a:rPr lang="es-GT" smtClean="0"/>
              <a:t>‹Nº›</a:t>
            </a:fld>
            <a:endParaRPr lang="es-G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GT"/>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2B0BA-3CCA-D246-BB92-D00AF938F3BB}" type="datetimeFigureOut">
              <a:rPr lang="es-GT" smtClean="0"/>
              <a:t>21/09/2026</a:t>
            </a:fld>
            <a:endParaRPr lang="es-GT"/>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CA97E-B1DA-9C4E-BAA5-F80DC6EF9D8E}" type="slidenum">
              <a:rPr lang="es-GT" smtClean="0"/>
              <a:t>‹Nº›</a:t>
            </a:fld>
            <a:endParaRPr lang="es-G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4" name="Picture 3" descr="A black and white sign with white text&#10;&#10;Description automatically generated"/>
          <p:cNvPicPr>
            <a:picLocks noChangeAspect="1"/>
          </p:cNvPicPr>
          <p:nvPr/>
        </p:nvPicPr>
        <p:blipFill>
          <a:blip r:embed="rId2"/>
          <a:stretch>
            <a:fillRect/>
          </a:stretch>
        </p:blipFill>
        <p:spPr>
          <a:xfrm>
            <a:off x="2389685" y="1994297"/>
            <a:ext cx="7412629" cy="28694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9402" y="-59706"/>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2" name="Título 1"/>
          <p:cNvSpPr>
            <a:spLocks noGrp="1"/>
          </p:cNvSpPr>
          <p:nvPr>
            <p:ph type="ctrTitle"/>
          </p:nvPr>
        </p:nvSpPr>
        <p:spPr>
          <a:xfrm>
            <a:off x="1198034" y="1648047"/>
            <a:ext cx="7935333" cy="1882553"/>
          </a:xfrm>
        </p:spPr>
        <p:txBody>
          <a:bodyPr anchor="ctr">
            <a:noAutofit/>
          </a:bodyPr>
          <a:lstStyle/>
          <a:p>
            <a:pPr algn="l"/>
            <a:r>
              <a:rPr lang="es-GT" altLang="es-GT" sz="4400" b="1" dirty="0">
                <a:solidFill>
                  <a:srgbClr val="00B0F0"/>
                </a:solidFill>
                <a:latin typeface="Montserrat Black"/>
              </a:rPr>
              <a:t/>
            </a:r>
            <a:br>
              <a:rPr lang="es-GT" altLang="es-GT" sz="4400" b="1" dirty="0">
                <a:solidFill>
                  <a:srgbClr val="00B0F0"/>
                </a:solidFill>
                <a:latin typeface="Montserrat Black"/>
              </a:rPr>
            </a:br>
            <a:endParaRPr lang="es-GT" sz="4200" dirty="0">
              <a:solidFill>
                <a:srgbClr val="00B0F0"/>
              </a:solidFill>
              <a:latin typeface="Altivo Regular" panose="020B0000000000000000" pitchFamily="34" charset="77"/>
            </a:endParaRPr>
          </a:p>
        </p:txBody>
      </p:sp>
      <p:grpSp>
        <p:nvGrpSpPr>
          <p:cNvPr id="11" name="Grupo 10"/>
          <p:cNvGrpSpPr/>
          <p:nvPr/>
        </p:nvGrpSpPr>
        <p:grpSpPr>
          <a:xfrm rot="16200000">
            <a:off x="-3510146" y="3374767"/>
            <a:ext cx="7010766" cy="108466"/>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7" name="Title 1"/>
          <p:cNvSpPr txBox="1"/>
          <p:nvPr/>
        </p:nvSpPr>
        <p:spPr>
          <a:xfrm>
            <a:off x="868850" y="1092078"/>
            <a:ext cx="10420942" cy="323088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GT" sz="4400" dirty="0" smtClean="0">
                <a:solidFill>
                  <a:schemeClr val="bg1"/>
                </a:solidFill>
              </a:rPr>
              <a:t>Plan Nacional de Agua, Saneamiento e Higiene (PNASH)</a:t>
            </a:r>
          </a:p>
          <a:p>
            <a:endParaRPr lang="es-GT" sz="4400" dirty="0" smtClean="0">
              <a:solidFill>
                <a:schemeClr val="bg1"/>
              </a:solidFill>
            </a:endParaRPr>
          </a:p>
          <a:p>
            <a:endParaRPr lang="es-GT" sz="4400" dirty="0" smtClean="0">
              <a:solidFill>
                <a:schemeClr val="bg1"/>
              </a:solidFill>
            </a:endParaRPr>
          </a:p>
          <a:p>
            <a:endParaRPr lang="es-GT" sz="4400" dirty="0">
              <a:solidFill>
                <a:schemeClr val="bg1"/>
              </a:solidFill>
            </a:endParaRPr>
          </a:p>
        </p:txBody>
      </p:sp>
      <p:sp>
        <p:nvSpPr>
          <p:cNvPr id="18" name="Rectangle 22"/>
          <p:cNvSpPr>
            <a:spLocks noGrp="1" noRot="1" noChangeAspect="1" noMove="1" noResize="1" noEditPoints="1" noAdjustHandles="1" noChangeArrowheads="1" noChangeShapeType="1" noTextEdit="1"/>
          </p:cNvSpPr>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Subtitle 2"/>
          <p:cNvSpPr>
            <a:spLocks noGrp="1"/>
          </p:cNvSpPr>
          <p:nvPr>
            <p:ph type="subTitle" idx="1"/>
          </p:nvPr>
        </p:nvSpPr>
        <p:spPr>
          <a:xfrm>
            <a:off x="3503604" y="3114817"/>
            <a:ext cx="6030967" cy="1208141"/>
          </a:xfrm>
        </p:spPr>
        <p:txBody>
          <a:bodyPr>
            <a:normAutofit/>
          </a:bodyPr>
          <a:lstStyle/>
          <a:p>
            <a:r>
              <a:rPr lang="en-US" sz="3600" dirty="0">
                <a:solidFill>
                  <a:schemeClr val="bg1"/>
                </a:solidFill>
              </a:rPr>
              <a:t>Avances en la </a:t>
            </a:r>
            <a:r>
              <a:rPr lang="en-US" sz="3600" dirty="0" smtClean="0">
                <a:solidFill>
                  <a:schemeClr val="bg1"/>
                </a:solidFill>
              </a:rPr>
              <a:t>construcción.  MSPAS  Guatemala</a:t>
            </a:r>
            <a:r>
              <a:rPr lang="en-US" sz="3600" dirty="0">
                <a:solidFill>
                  <a:schemeClr val="bg1"/>
                </a:solidFill>
              </a:rPr>
              <a:t>, 2026</a:t>
            </a:r>
          </a:p>
        </p:txBody>
      </p:sp>
      <p:cxnSp>
        <p:nvCxnSpPr>
          <p:cNvPr id="6" name="Conector recto 5"/>
          <p:cNvCxnSpPr/>
          <p:nvPr/>
        </p:nvCxnSpPr>
        <p:spPr>
          <a:xfrm>
            <a:off x="4550720" y="5437632"/>
            <a:ext cx="3837709" cy="0"/>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15" name="14 CuadroTexto"/>
          <p:cNvSpPr txBox="1"/>
          <p:nvPr/>
        </p:nvSpPr>
        <p:spPr>
          <a:xfrm>
            <a:off x="2234354" y="4597461"/>
            <a:ext cx="8482841" cy="584775"/>
          </a:xfrm>
          <a:prstGeom prst="rect">
            <a:avLst/>
          </a:prstGeom>
          <a:noFill/>
        </p:spPr>
        <p:txBody>
          <a:bodyPr wrap="square" rtlCol="0">
            <a:spAutoFit/>
          </a:bodyPr>
          <a:lstStyle/>
          <a:p>
            <a:pPr algn="ctr"/>
            <a:r>
              <a:rPr lang="es-ES" sz="3200" dirty="0" smtClean="0">
                <a:solidFill>
                  <a:schemeClr val="bg1"/>
                </a:solidFill>
              </a:rPr>
              <a:t>DIAGNÓSTICO DE BRECHAS A NIVEL NACIONAL</a:t>
            </a:r>
            <a:endParaRPr lang="es-ES" sz="3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7708"/>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693431" y="365126"/>
            <a:ext cx="8987444" cy="100603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s-MX" dirty="0" smtClean="0">
                <a:solidFill>
                  <a:schemeClr val="bg1"/>
                </a:solidFill>
                <a:latin typeface="Aptos Display" panose="02110004020202020204"/>
              </a:rPr>
              <a:t>Metodología utilizada para la construcción</a:t>
            </a:r>
          </a:p>
        </p:txBody>
      </p:sp>
      <p:graphicFrame>
        <p:nvGraphicFramePr>
          <p:cNvPr id="17" name="Marcador de contenido 3"/>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Arc 11"/>
          <p:cNvSpPr>
            <a:spLocks noGrp="1" noRot="1" noChangeAspect="1" noMove="1" noResize="1" noEditPoints="1" noAdjustHandles="1" noChangeArrowheads="1" noChangeShapeType="1" noTextEdit="1"/>
          </p:cNvSpPr>
          <p:nvPr/>
        </p:nvSpPr>
        <p:spPr>
          <a:xfrm rot="5400000" flipV="1">
            <a:off x="555710" y="2183223"/>
            <a:ext cx="4083433" cy="4083433"/>
          </a:xfrm>
          <a:prstGeom prst="arc">
            <a:avLst/>
          </a:prstGeom>
          <a:noFill/>
          <a:ln w="127000" cap="rnd" cmpd="sng" algn="ctr">
            <a:solidFill>
              <a:srgbClr val="0F9ED5"/>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Aptos" panose="02110004020202020204"/>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0146" y="3374767"/>
            <a:ext cx="7010766" cy="108466"/>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6" name="Title 1"/>
          <p:cNvSpPr txBox="1"/>
          <p:nvPr/>
        </p:nvSpPr>
        <p:spPr>
          <a:xfrm>
            <a:off x="838200" y="365125"/>
            <a:ext cx="88426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s-GT" sz="4400" b="0" i="0" u="none" strike="noStrike" kern="1200" cap="none" spc="0" normalizeH="0" baseline="0" noProof="0" smtClean="0">
                <a:ln>
                  <a:noFill/>
                </a:ln>
                <a:solidFill>
                  <a:schemeClr val="bg1"/>
                </a:solidFill>
                <a:effectLst/>
                <a:uLnTx/>
                <a:uFillTx/>
                <a:latin typeface="Aptos Display" panose="02110004020202020204"/>
              </a:rPr>
              <a:t>Enfoques transversales del Plan</a:t>
            </a:r>
            <a:endParaRPr kumimoji="0" lang="es-GT" sz="440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8" name="Content Placeholder 2"/>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3758" y="-71898"/>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0146" y="3374767"/>
            <a:ext cx="7010766" cy="108466"/>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8" name="Title 1"/>
          <p:cNvSpPr txBox="1"/>
          <p:nvPr/>
        </p:nvSpPr>
        <p:spPr>
          <a:xfrm>
            <a:off x="838200" y="918040"/>
            <a:ext cx="8646622" cy="623454"/>
          </a:xfrm>
          <a:prstGeom prst="rect">
            <a:avLst/>
          </a:prstGeom>
        </p:spPr>
        <p:txBody>
          <a:bodyPr vert="horz" lIns="91440" tIns="45720" rIns="91440" bIns="45720" rtlCol="0" anchor="b">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solidFill>
                  <a:schemeClr val="bg1"/>
                </a:solidFill>
              </a:rPr>
              <a:t>Objetivos del Plan nacional de Agua, sanemiento e higiene</a:t>
            </a:r>
            <a:endParaRPr lang="en-US" sz="3600" dirty="0">
              <a:solidFill>
                <a:schemeClr val="bg1"/>
              </a:solidFill>
            </a:endParaRPr>
          </a:p>
        </p:txBody>
      </p:sp>
      <p:grpSp>
        <p:nvGrpSpPr>
          <p:cNvPr id="20" name="Grupo 19"/>
          <p:cNvGrpSpPr/>
          <p:nvPr/>
        </p:nvGrpSpPr>
        <p:grpSpPr>
          <a:xfrm>
            <a:off x="838200" y="1828800"/>
            <a:ext cx="10515600" cy="4352290"/>
            <a:chOff x="1320" y="2880"/>
            <a:chExt cx="16560" cy="6854"/>
          </a:xfrm>
        </p:grpSpPr>
        <p:sp>
          <p:nvSpPr>
            <p:cNvPr id="2" name="Rectángulo con esquinas redondeadas 1"/>
            <p:cNvSpPr/>
            <p:nvPr/>
          </p:nvSpPr>
          <p:spPr bwMode="white">
            <a:xfrm>
              <a:off x="1320" y="2880"/>
              <a:ext cx="16560" cy="1958"/>
            </a:xfrm>
            <a:prstGeom prst="roundRect">
              <a:avLst>
                <a:gd name="adj" fmla="val 10000"/>
              </a:avLst>
            </a:prstGeom>
          </p:spPr>
          <p:style>
            <a:lnRef idx="0">
              <a:schemeClr val="accent4"/>
            </a:lnRef>
            <a:fillRef idx="1">
              <a:schemeClr val="bg1">
                <a:lumMod val="95000"/>
              </a:schemeClr>
            </a:fillRef>
            <a:effectRef idx="0">
              <a:scrgbClr r="0" g="0" b="0"/>
            </a:effectRef>
            <a:fontRef idx="minor"/>
          </p:style>
        </p:sp>
        <p:sp>
          <p:nvSpPr>
            <p:cNvPr id="5" name="Rectángulos 4"/>
            <p:cNvSpPr/>
            <p:nvPr/>
          </p:nvSpPr>
          <p:spPr bwMode="white">
            <a:xfrm>
              <a:off x="1912" y="3321"/>
              <a:ext cx="1077" cy="107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p:spPr>
          <p:style>
            <a:lnRef idx="2">
              <a:schemeClr val="lt1">
                <a:alpha val="0"/>
              </a:schemeClr>
            </a:lnRef>
            <a:fillRef idx="1">
              <a:schemeClr val="accent4"/>
            </a:fillRef>
            <a:effectRef idx="0">
              <a:scrgbClr r="0" g="0" b="0"/>
            </a:effectRef>
            <a:fontRef idx="minor">
              <a:schemeClr val="lt1"/>
            </a:fontRef>
          </p:style>
        </p:sp>
        <p:sp>
          <p:nvSpPr>
            <p:cNvPr id="6" name="Forma libre 5"/>
            <p:cNvSpPr/>
            <p:nvPr/>
          </p:nvSpPr>
          <p:spPr bwMode="white">
            <a:xfrm>
              <a:off x="3582" y="2880"/>
              <a:ext cx="14298" cy="1958"/>
            </a:xfrm>
            <a:custGeom>
              <a:avLst/>
              <a:gdLst>
                <a:gd name="connisteX0" fmla="*/ 0 w 14298"/>
                <a:gd name="connsiteY0" fmla="*/ 0 h 1958"/>
                <a:gd name="connisteX1" fmla="*/ 7149 w 14298"/>
                <a:gd name="connsiteY1" fmla="*/ 0 h 1958"/>
                <a:gd name="connisteX2" fmla="*/ 0 w 14298"/>
                <a:gd name="connsiteY2" fmla="*/ 979 h 1958"/>
                <a:gd name="connisteX3" fmla="*/ 7149 w 14298"/>
                <a:gd name="connsiteY3" fmla="*/ 1958 h 1958"/>
                <a:gd name="connisteX4" fmla="*/ 14298 w 14298"/>
                <a:gd name="connsiteY4" fmla="*/ 979 h 1958"/>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4298" h="1958">
                  <a:moveTo>
                    <a:pt x="0" y="0"/>
                  </a:moveTo>
                  <a:lnTo>
                    <a:pt x="14298" y="0"/>
                  </a:lnTo>
                  <a:lnTo>
                    <a:pt x="14298" y="1958"/>
                  </a:lnTo>
                  <a:lnTo>
                    <a:pt x="0" y="1958"/>
                  </a:lnTo>
                  <a:lnTo>
                    <a:pt x="0" y="0"/>
                  </a:lnTo>
                </a:path>
              </a:pathLst>
            </a:custGeom>
          </p:spPr>
          <p:style>
            <a:lnRef idx="0">
              <a:schemeClr val="dk1">
                <a:alpha val="0"/>
              </a:schemeClr>
            </a:lnRef>
            <a:fillRef idx="0">
              <a:schemeClr val="lt1">
                <a:alpha val="0"/>
              </a:schemeClr>
            </a:fillRef>
            <a:effectRef idx="0">
              <a:scrgbClr r="0" g="0" b="0"/>
            </a:effectRef>
            <a:fontRef idx="minor"/>
          </p:style>
          <p:txBody>
            <a:bodyPr lIns="131445" tIns="131445" rIns="131444" bIns="131444" anchor="ctr">
              <a:noAutofit/>
            </a:bodyP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dirty="0" smtClean="0">
                  <a:solidFill>
                    <a:schemeClr val="tx1"/>
                  </a:solidFill>
                </a:rPr>
                <a:t>Fortalecer la</a:t>
              </a:r>
              <a:r>
                <a:rPr lang="es-MX" altLang="en-US" dirty="0" smtClean="0">
                  <a:solidFill>
                    <a:schemeClr val="tx1"/>
                  </a:solidFill>
                </a:rPr>
                <a:t> vinculación, integración y</a:t>
              </a:r>
              <a:r>
                <a:rPr lang="en-US" dirty="0" smtClean="0">
                  <a:solidFill>
                    <a:schemeClr val="tx1"/>
                  </a:solidFill>
                </a:rPr>
                <a:t> coordinación entre los sectores </a:t>
              </a:r>
              <a:r>
                <a:rPr lang="en-US" dirty="0" err="1" smtClean="0">
                  <a:solidFill>
                    <a:schemeClr val="tx1"/>
                  </a:solidFill>
                </a:rPr>
                <a:t>que</a:t>
              </a:r>
              <a:r>
                <a:rPr lang="en-US" dirty="0" smtClean="0">
                  <a:solidFill>
                    <a:schemeClr val="tx1"/>
                  </a:solidFill>
                </a:rPr>
                <a:t> prestan servicios  </a:t>
              </a:r>
              <a:r>
                <a:rPr lang="en-US" dirty="0">
                  <a:solidFill>
                    <a:schemeClr val="tx1"/>
                  </a:solidFill>
                </a:rPr>
                <a:t>de Agua Potable y </a:t>
              </a:r>
              <a:r>
                <a:rPr lang="en-US" dirty="0" smtClean="0">
                  <a:solidFill>
                    <a:schemeClr val="tx1"/>
                  </a:solidFill>
                </a:rPr>
                <a:t>Saneamiento</a:t>
              </a:r>
              <a:r>
                <a:rPr lang="es-MX" altLang="en-US" dirty="0" smtClean="0">
                  <a:solidFill>
                    <a:schemeClr val="tx1"/>
                  </a:solidFill>
                </a:rPr>
                <a:t> para orientar la inversión</a:t>
              </a:r>
            </a:p>
          </p:txBody>
        </p:sp>
        <p:sp>
          <p:nvSpPr>
            <p:cNvPr id="7" name="Rectángulo con esquinas redondeadas 6"/>
            <p:cNvSpPr/>
            <p:nvPr/>
          </p:nvSpPr>
          <p:spPr bwMode="white">
            <a:xfrm>
              <a:off x="1320" y="5328"/>
              <a:ext cx="16560" cy="1958"/>
            </a:xfrm>
            <a:prstGeom prst="roundRect">
              <a:avLst>
                <a:gd name="adj" fmla="val 10000"/>
              </a:avLst>
            </a:prstGeom>
          </p:spPr>
          <p:style>
            <a:lnRef idx="0">
              <a:schemeClr val="accent4"/>
            </a:lnRef>
            <a:fillRef idx="1">
              <a:schemeClr val="bg1">
                <a:lumMod val="95000"/>
              </a:schemeClr>
            </a:fillRef>
            <a:effectRef idx="0">
              <a:scrgbClr r="0" g="0" b="0"/>
            </a:effectRef>
            <a:fontRef idx="minor"/>
          </p:style>
        </p:sp>
        <p:sp>
          <p:nvSpPr>
            <p:cNvPr id="8" name="Rectángulos 7"/>
            <p:cNvSpPr/>
            <p:nvPr/>
          </p:nvSpPr>
          <p:spPr bwMode="white">
            <a:xfrm>
              <a:off x="1912" y="5769"/>
              <a:ext cx="1077" cy="107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p:spPr>
          <p:style>
            <a:lnRef idx="2">
              <a:schemeClr val="lt1">
                <a:alpha val="0"/>
              </a:schemeClr>
            </a:lnRef>
            <a:fillRef idx="1">
              <a:schemeClr val="accent4"/>
            </a:fillRef>
            <a:effectRef idx="0">
              <a:scrgbClr r="0" g="0" b="0"/>
            </a:effectRef>
            <a:fontRef idx="minor">
              <a:schemeClr val="lt1"/>
            </a:fontRef>
          </p:style>
        </p:sp>
        <p:sp>
          <p:nvSpPr>
            <p:cNvPr id="9" name="Forma libre 8"/>
            <p:cNvSpPr/>
            <p:nvPr/>
          </p:nvSpPr>
          <p:spPr bwMode="white">
            <a:xfrm>
              <a:off x="3582" y="5328"/>
              <a:ext cx="14298" cy="1958"/>
            </a:xfrm>
            <a:custGeom>
              <a:avLst/>
              <a:gdLst>
                <a:gd name="connisteX0" fmla="*/ 0 w 14298"/>
                <a:gd name="connsiteY0" fmla="*/ 0 h 1958"/>
                <a:gd name="connisteX1" fmla="*/ 7149 w 14298"/>
                <a:gd name="connsiteY1" fmla="*/ 0 h 1958"/>
                <a:gd name="connisteX2" fmla="*/ 0 w 14298"/>
                <a:gd name="connsiteY2" fmla="*/ 979 h 1958"/>
                <a:gd name="connisteX3" fmla="*/ 7149 w 14298"/>
                <a:gd name="connsiteY3" fmla="*/ 1958 h 1958"/>
                <a:gd name="connisteX4" fmla="*/ 14298 w 14298"/>
                <a:gd name="connsiteY4" fmla="*/ 979 h 1958"/>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4298" h="1958">
                  <a:moveTo>
                    <a:pt x="0" y="0"/>
                  </a:moveTo>
                  <a:lnTo>
                    <a:pt x="14298" y="0"/>
                  </a:lnTo>
                  <a:lnTo>
                    <a:pt x="14298" y="1958"/>
                  </a:lnTo>
                  <a:lnTo>
                    <a:pt x="0" y="1958"/>
                  </a:lnTo>
                  <a:lnTo>
                    <a:pt x="0" y="0"/>
                  </a:lnTo>
                </a:path>
              </a:pathLst>
            </a:custGeom>
          </p:spPr>
          <p:style>
            <a:lnRef idx="0">
              <a:schemeClr val="dk1">
                <a:alpha val="0"/>
              </a:schemeClr>
            </a:lnRef>
            <a:fillRef idx="0">
              <a:schemeClr val="lt1">
                <a:alpha val="0"/>
              </a:schemeClr>
            </a:fillRef>
            <a:effectRef idx="0">
              <a:scrgbClr r="0" g="0" b="0"/>
            </a:effectRef>
            <a:fontRef idx="minor"/>
          </p:style>
          <p:txBody>
            <a:bodyPr lIns="131445" tIns="131445" rIns="131444" bIns="131444" anchor="ctr">
              <a:noAutofit/>
            </a:bodyP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dirty="0" smtClean="0">
                  <a:solidFill>
                    <a:schemeClr val="tx1"/>
                  </a:solidFill>
                </a:rPr>
                <a:t>Alinear con el </a:t>
              </a:r>
              <a:r>
                <a:rPr lang="en-US" dirty="0">
                  <a:solidFill>
                    <a:schemeClr val="tx1"/>
                  </a:solidFill>
                </a:rPr>
                <a:t>Plan Nacional de Desarrollo </a:t>
              </a:r>
              <a:r>
                <a:rPr lang="en-US" dirty="0" err="1">
                  <a:solidFill>
                    <a:schemeClr val="tx1"/>
                  </a:solidFill>
                </a:rPr>
                <a:t>K’atun</a:t>
              </a:r>
              <a:r>
                <a:rPr lang="en-US" dirty="0">
                  <a:solidFill>
                    <a:schemeClr val="tx1"/>
                  </a:solidFill>
                </a:rPr>
                <a:t> 2032, Prioridades Nacionales de Desarrollo,  ODS 6, </a:t>
              </a:r>
              <a:r>
                <a:rPr lang="en-US" dirty="0" smtClean="0">
                  <a:solidFill>
                    <a:schemeClr val="tx1"/>
                  </a:solidFill>
                </a:rPr>
                <a:t>otras politicas </a:t>
              </a:r>
              <a:r>
                <a:rPr lang="en-US" dirty="0">
                  <a:solidFill>
                    <a:schemeClr val="tx1"/>
                  </a:solidFill>
                </a:rPr>
                <a:t>públicas y mandatos.</a:t>
              </a:r>
            </a:p>
          </p:txBody>
        </p:sp>
        <p:sp>
          <p:nvSpPr>
            <p:cNvPr id="15" name="Rectángulo con esquinas redondeadas 14"/>
            <p:cNvSpPr/>
            <p:nvPr/>
          </p:nvSpPr>
          <p:spPr bwMode="white">
            <a:xfrm>
              <a:off x="1320" y="7776"/>
              <a:ext cx="16560" cy="1958"/>
            </a:xfrm>
            <a:prstGeom prst="roundRect">
              <a:avLst>
                <a:gd name="adj" fmla="val 10000"/>
              </a:avLst>
            </a:prstGeom>
          </p:spPr>
          <p:style>
            <a:lnRef idx="0">
              <a:schemeClr val="accent4"/>
            </a:lnRef>
            <a:fillRef idx="1">
              <a:schemeClr val="bg1">
                <a:lumMod val="95000"/>
              </a:schemeClr>
            </a:fillRef>
            <a:effectRef idx="0">
              <a:scrgbClr r="0" g="0" b="0"/>
            </a:effectRef>
            <a:fontRef idx="minor"/>
          </p:style>
        </p:sp>
        <p:sp>
          <p:nvSpPr>
            <p:cNvPr id="16" name="Rectángulos 15"/>
            <p:cNvSpPr/>
            <p:nvPr/>
          </p:nvSpPr>
          <p:spPr bwMode="white">
            <a:xfrm>
              <a:off x="1912" y="8217"/>
              <a:ext cx="1077" cy="1077"/>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p:spPr>
          <p:style>
            <a:lnRef idx="2">
              <a:schemeClr val="lt1">
                <a:alpha val="0"/>
              </a:schemeClr>
            </a:lnRef>
            <a:fillRef idx="1">
              <a:schemeClr val="accent4"/>
            </a:fillRef>
            <a:effectRef idx="0">
              <a:scrgbClr r="0" g="0" b="0"/>
            </a:effectRef>
            <a:fontRef idx="minor">
              <a:schemeClr val="lt1"/>
            </a:fontRef>
          </p:style>
        </p:sp>
        <p:sp>
          <p:nvSpPr>
            <p:cNvPr id="17" name="Forma libre 16"/>
            <p:cNvSpPr/>
            <p:nvPr/>
          </p:nvSpPr>
          <p:spPr bwMode="white">
            <a:xfrm>
              <a:off x="3582" y="7776"/>
              <a:ext cx="14298" cy="1958"/>
            </a:xfrm>
            <a:custGeom>
              <a:avLst/>
              <a:gdLst>
                <a:gd name="connisteX0" fmla="*/ 0 w 14298"/>
                <a:gd name="connsiteY0" fmla="*/ 0 h 1958"/>
                <a:gd name="connisteX1" fmla="*/ 7149 w 14298"/>
                <a:gd name="connsiteY1" fmla="*/ 0 h 1958"/>
                <a:gd name="connisteX2" fmla="*/ 0 w 14298"/>
                <a:gd name="connsiteY2" fmla="*/ 979 h 1958"/>
                <a:gd name="connisteX3" fmla="*/ 7149 w 14298"/>
                <a:gd name="connsiteY3" fmla="*/ 1958 h 1958"/>
                <a:gd name="connisteX4" fmla="*/ 14298 w 14298"/>
                <a:gd name="connsiteY4" fmla="*/ 979 h 1958"/>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4298" h="1958">
                  <a:moveTo>
                    <a:pt x="0" y="0"/>
                  </a:moveTo>
                  <a:lnTo>
                    <a:pt x="14298" y="0"/>
                  </a:lnTo>
                  <a:lnTo>
                    <a:pt x="14298" y="1958"/>
                  </a:lnTo>
                  <a:lnTo>
                    <a:pt x="0" y="1958"/>
                  </a:lnTo>
                  <a:lnTo>
                    <a:pt x="0" y="0"/>
                  </a:lnTo>
                </a:path>
              </a:pathLst>
            </a:custGeom>
          </p:spPr>
          <p:style>
            <a:lnRef idx="0">
              <a:schemeClr val="dk1">
                <a:alpha val="0"/>
              </a:schemeClr>
            </a:lnRef>
            <a:fillRef idx="0">
              <a:schemeClr val="lt1">
                <a:alpha val="0"/>
              </a:schemeClr>
            </a:fillRef>
            <a:effectRef idx="0">
              <a:scrgbClr r="0" g="0" b="0"/>
            </a:effectRef>
            <a:fontRef idx="minor"/>
          </p:style>
          <p:txBody>
            <a:bodyPr lIns="131445" tIns="131445" rIns="131444" bIns="131444" anchor="ctr">
              <a:noAutofit/>
            </a:bodyP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dirty="0" smtClean="0">
                  <a:solidFill>
                    <a:schemeClr val="tx1"/>
                  </a:solidFill>
                </a:rPr>
                <a:t>Integrar </a:t>
              </a:r>
              <a:r>
                <a:rPr lang="en-US" dirty="0">
                  <a:solidFill>
                    <a:schemeClr val="tx1"/>
                  </a:solidFill>
                </a:rPr>
                <a:t>compromisos internacionales en derechos humanos, P</a:t>
              </a:r>
              <a:r>
                <a:rPr lang="en-US" dirty="0" err="1">
                  <a:solidFill>
                    <a:schemeClr val="tx1"/>
                  </a:solidFill>
                </a:rPr>
                <a:t>ueblos</a:t>
              </a:r>
              <a:r>
                <a:rPr lang="en-US" dirty="0">
                  <a:solidFill>
                    <a:schemeClr val="tx1"/>
                  </a:solidFill>
                </a:rPr>
                <a:t> I</a:t>
              </a:r>
              <a:r>
                <a:rPr lang="en-US" dirty="0" err="1">
                  <a:solidFill>
                    <a:schemeClr val="tx1"/>
                  </a:solidFill>
                </a:rPr>
                <a:t>ndígenas</a:t>
              </a:r>
              <a:r>
                <a:rPr lang="en-US" dirty="0">
                  <a:solidFill>
                    <a:schemeClr val="tx1"/>
                  </a:solidFill>
                </a:rPr>
                <a:t> y </a:t>
              </a:r>
              <a:r>
                <a:rPr lang="en-US" dirty="0" err="1">
                  <a:solidFill>
                    <a:schemeClr val="tx1"/>
                  </a:solidFill>
                </a:rPr>
                <a:t>equidad</a:t>
              </a:r>
              <a:r>
                <a:rPr lang="en-US" dirty="0">
                  <a:solidFill>
                    <a:schemeClr val="tx1"/>
                  </a:solidFill>
                </a:rPr>
                <a:t> de </a:t>
              </a:r>
              <a:r>
                <a:rPr lang="en-US" dirty="0" err="1">
                  <a:solidFill>
                    <a:schemeClr val="tx1"/>
                  </a:solidFill>
                </a:rPr>
                <a:t>género</a:t>
              </a:r>
              <a:r>
                <a:rPr lang="en-US" dirty="0">
                  <a:solidFill>
                    <a:schemeClr val="tx1"/>
                  </a:solidFill>
                </a:rPr>
                <a:t>.</a:t>
              </a:r>
              <a:endParaRPr>
                <a:solidFill>
                  <a:schemeClr val="tx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0146" y="3374767"/>
            <a:ext cx="7010766" cy="108466"/>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1115568" y="548640"/>
            <a:ext cx="7779050" cy="7398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GT" sz="4400" dirty="0" smtClean="0">
                <a:solidFill>
                  <a:schemeClr val="bg1"/>
                </a:solidFill>
              </a:rPr>
              <a:t>Objetivo general del proceso</a:t>
            </a:r>
            <a:endParaRPr lang="es-GT" sz="4400" dirty="0">
              <a:solidFill>
                <a:schemeClr val="bg1"/>
              </a:solidFill>
            </a:endParaRPr>
          </a:p>
        </p:txBody>
      </p:sp>
      <p:sp>
        <p:nvSpPr>
          <p:cNvPr id="17" name="Content Placeholder 2"/>
          <p:cNvSpPr txBox="1"/>
          <p:nvPr/>
        </p:nvSpPr>
        <p:spPr>
          <a:xfrm>
            <a:off x="1115568" y="1936865"/>
            <a:ext cx="9915421" cy="424009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Desarrollar el PN-ASH como instrumento estratégico del Estado para garantizar el derecho humano al agua y al saneamiento.</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s-GT" sz="2200" b="0" i="0" u="none" strike="noStrike" kern="1200" cap="none" spc="0" normalizeH="0" baseline="0" noProof="0" dirty="0" smtClean="0">
              <a:ln>
                <a:noFill/>
              </a:ln>
              <a:solidFill>
                <a:schemeClr val="bg1"/>
              </a:solidFill>
              <a:effectLst/>
              <a:uLnTx/>
              <a:uFillTx/>
              <a:latin typeface="Aptos" panose="02110004020202020204"/>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Elementos clave que se están considerando</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s-GT" sz="2200" b="0" i="0" u="none" strike="noStrike" kern="1200" cap="none" spc="0" normalizeH="0" baseline="0" noProof="0" dirty="0" smtClean="0">
              <a:ln>
                <a:noFill/>
              </a:ln>
              <a:solidFill>
                <a:schemeClr val="bg1"/>
              </a:solidFill>
              <a:effectLst/>
              <a:uLnTx/>
              <a:uFillTx/>
              <a:latin typeface="Aptos" panose="02110004020202020204"/>
            </a:endParaRP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Planificación técnica, financiera, institucional e intersectorial.</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Resiliencia climática y sostenibilidad ambiental.</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Igualdad de género y participación de pueblos indígenas.</a:t>
            </a:r>
          </a:p>
          <a:p>
            <a:pPr marL="685800" marR="0" lvl="1" indent="-228600" algn="just"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s-GT" sz="2200" b="0" i="0" u="none" strike="noStrike" kern="1200" cap="none" spc="0" normalizeH="0" baseline="0" noProof="0" dirty="0" smtClean="0">
                <a:ln>
                  <a:noFill/>
                </a:ln>
                <a:solidFill>
                  <a:schemeClr val="bg1"/>
                </a:solidFill>
                <a:effectLst/>
                <a:uLnTx/>
                <a:uFillTx/>
                <a:latin typeface="Aptos" panose="02110004020202020204"/>
              </a:rPr>
              <a:t>Sistema de monitoreo y evaluación con indicadores desagregados.</a:t>
            </a:r>
            <a:endParaRPr kumimoji="0" lang="es-GT" sz="2200" b="0" i="0" u="none" strike="noStrike" kern="1200" cap="none" spc="0" normalizeH="0" baseline="0" noProof="0" dirty="0">
              <a:ln>
                <a:noFill/>
              </a:ln>
              <a:solidFill>
                <a:schemeClr val="bg1"/>
              </a:solidFill>
              <a:effectLst/>
              <a:uLnTx/>
              <a:uFillTx/>
              <a:latin typeface="Aptos" panose="02110004020202020204"/>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3127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6" name="Title 1"/>
          <p:cNvSpPr txBox="1"/>
          <p:nvPr/>
        </p:nvSpPr>
        <p:spPr>
          <a:xfrm>
            <a:off x="638810" y="417830"/>
            <a:ext cx="9240520" cy="12274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sz="3690" b="0" i="0" u="none" strike="noStrike" kern="1200" cap="none" spc="0" normalizeH="0" baseline="0" noProof="0" smtClean="0">
                <a:ln>
                  <a:noFill/>
                </a:ln>
                <a:solidFill>
                  <a:schemeClr val="bg1"/>
                </a:solidFill>
                <a:effectLst/>
                <a:uLnTx/>
                <a:uFillTx/>
                <a:latin typeface="Aptos Display" panose="02110004020202020204"/>
              </a:rPr>
              <a:t>Ejes y programas preliminares del PN‑ASH</a:t>
            </a:r>
            <a:endParaRPr kumimoji="0" lang="en-US" sz="369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8" name="Table 2"/>
          <p:cNvGraphicFramePr>
            <a:graphicFrameLocks noGrp="1"/>
          </p:cNvGraphicFramePr>
          <p:nvPr/>
        </p:nvGraphicFramePr>
        <p:xfrm>
          <a:off x="308797" y="1749154"/>
          <a:ext cx="11472298" cy="5228826"/>
        </p:xfrm>
        <a:graphic>
          <a:graphicData uri="http://schemas.openxmlformats.org/drawingml/2006/table">
            <a:tbl>
              <a:tblPr firstRow="1" bandRow="1">
                <a:noFill/>
              </a:tblPr>
              <a:tblGrid>
                <a:gridCol w="5675585"/>
                <a:gridCol w="5796713"/>
              </a:tblGrid>
              <a:tr h="46134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defRPr sz="1200" b="1"/>
                      </a:pPr>
                      <a:r>
                        <a:rPr lang="es-MX" sz="1800" b="0" cap="none" spc="60" dirty="0" err="1">
                          <a:solidFill>
                            <a:schemeClr val="bg1"/>
                          </a:solidFill>
                        </a:rPr>
                        <a:t>Principales Ejes del PN-ASH</a:t>
                      </a:r>
                    </a:p>
                  </a:txBody>
                  <a:tcPr marL="101024" marR="101024" marT="101024" marB="50512" anchor="ctr">
                    <a:lnL w="12700" cmpd="sng">
                      <a:noFill/>
                    </a:lnL>
                    <a:lnR w="12700" cmpd="sng">
                      <a:noFill/>
                    </a:lnR>
                    <a:lnT w="19050" cap="flat" cmpd="sng" algn="ctr">
                      <a:noFill/>
                      <a:prstDash val="solid"/>
                    </a:lnT>
                    <a:lnB w="38100" cmpd="sng">
                      <a:noFill/>
                    </a:lnB>
                    <a:lnTlToBr w="12700" cmpd="sng">
                      <a:noFill/>
                      <a:prstDash val="solid"/>
                    </a:lnTlToBr>
                    <a:lnBlToTr w="12700" cmpd="sng">
                      <a:noFill/>
                      <a:prstDash val="solid"/>
                    </a:lnBlToTr>
                    <a:solidFill>
                      <a:srgbClr val="156082"/>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defRPr sz="1200" b="1"/>
                      </a:pPr>
                      <a:r>
                        <a:rPr sz="1800" b="0" cap="none" spc="60">
                          <a:solidFill>
                            <a:schemeClr val="bg1"/>
                          </a:solidFill>
                        </a:rPr>
                        <a:t>Programas</a:t>
                      </a:r>
                    </a:p>
                  </a:txBody>
                  <a:tcPr marL="101024" marR="101024" marT="101024" marB="50512" anchor="ctr">
                    <a:lnL w="12700" cmpd="sng">
                      <a:noFill/>
                    </a:lnL>
                    <a:lnR w="12700" cmpd="sng">
                      <a:noFill/>
                    </a:lnR>
                    <a:lnT w="19050" cap="flat" cmpd="sng" algn="ctr">
                      <a:noFill/>
                      <a:prstDash val="solid"/>
                    </a:lnT>
                    <a:lnB w="38100" cmpd="sng">
                      <a:noFill/>
                    </a:lnB>
                    <a:lnTlToBr w="12700" cmpd="sng">
                      <a:noFill/>
                      <a:prstDash val="solid"/>
                    </a:lnTlToBr>
                    <a:lnBlToTr w="12700" cmpd="sng">
                      <a:noFill/>
                      <a:prstDash val="solid"/>
                    </a:lnBlToTr>
                    <a:solidFill>
                      <a:srgbClr val="156082"/>
                    </a:solidFill>
                  </a:tcPr>
                </a:tc>
              </a:tr>
              <a:tr h="8991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err="1">
                          <a:solidFill>
                            <a:schemeClr val="bg1"/>
                          </a:solidFill>
                        </a:rPr>
                        <a:t>Eje</a:t>
                      </a:r>
                      <a:r>
                        <a:rPr sz="1500" cap="none" spc="0" dirty="0">
                          <a:solidFill>
                            <a:schemeClr val="bg1"/>
                          </a:solidFill>
                        </a:rPr>
                        <a:t> 1. </a:t>
                      </a:r>
                      <a:r>
                        <a:rPr sz="1500" cap="none" spc="0" dirty="0" err="1">
                          <a:solidFill>
                            <a:schemeClr val="bg1"/>
                          </a:solidFill>
                        </a:rPr>
                        <a:t>Ampliación</a:t>
                      </a:r>
                      <a:r>
                        <a:rPr sz="1500" cap="none" spc="0" dirty="0">
                          <a:solidFill>
                            <a:schemeClr val="bg1"/>
                          </a:solidFill>
                        </a:rPr>
                        <a:t> y </a:t>
                      </a:r>
                      <a:r>
                        <a:rPr sz="1500" cap="none" spc="0" dirty="0" err="1">
                          <a:solidFill>
                            <a:schemeClr val="bg1"/>
                          </a:solidFill>
                        </a:rPr>
                        <a:t>mejora</a:t>
                      </a:r>
                      <a:r>
                        <a:rPr sz="1500" cap="none" spc="0" dirty="0">
                          <a:solidFill>
                            <a:schemeClr val="bg1"/>
                          </a:solidFill>
                        </a:rPr>
                        <a:t> de </a:t>
                      </a:r>
                      <a:r>
                        <a:rPr sz="1500" cap="none" spc="0" dirty="0" err="1">
                          <a:solidFill>
                            <a:schemeClr val="bg1"/>
                          </a:solidFill>
                        </a:rPr>
                        <a:t>cobertura</a:t>
                      </a:r>
                      <a:endParaRPr sz="1500" cap="none" spc="0" dirty="0">
                        <a:solidFill>
                          <a:schemeClr val="bg1"/>
                        </a:solidFill>
                      </a:endParaRPr>
                    </a:p>
                  </a:txBody>
                  <a:tcPr marL="101024" marR="101024" marT="101024" marB="50512">
                    <a:lnL w="12700" cmpd="sng">
                      <a:noFill/>
                      <a:prstDash val="soli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a:solidFill>
                            <a:schemeClr val="bg1"/>
                          </a:solidFill>
                        </a:rPr>
                        <a:t>P1 Agua potable </a:t>
                      </a:r>
                      <a:r>
                        <a:rPr sz="1500" cap="none" spc="0" dirty="0" err="1">
                          <a:solidFill>
                            <a:schemeClr val="bg1"/>
                          </a:solidFill>
                        </a:rPr>
                        <a:t>segura</a:t>
                      </a:r>
                      <a:r>
                        <a:rPr sz="1500" cap="none" spc="0" dirty="0">
                          <a:solidFill>
                            <a:schemeClr val="bg1"/>
                          </a:solidFill>
                        </a:rPr>
                        <a:t> </a:t>
                      </a:r>
                      <a:r>
                        <a:rPr sz="1500" cap="none" spc="0">
                          <a:solidFill>
                            <a:schemeClr val="bg1"/>
                          </a:solidFill>
                        </a:rPr>
                        <a:t>para</a:t>
                      </a:r>
                      <a:r>
                        <a:rPr sz="1500" cap="none" spc="0" dirty="0">
                          <a:solidFill>
                            <a:schemeClr val="bg1"/>
                          </a:solidFill>
                        </a:rPr>
                        <a:t> </a:t>
                      </a:r>
                      <a:r>
                        <a:rPr sz="1500" cap="none" spc="0" dirty="0" err="1">
                          <a:solidFill>
                            <a:schemeClr val="bg1"/>
                          </a:solidFill>
                        </a:rPr>
                        <a:t>todos</a:t>
                      </a:r>
                      <a:endParaRPr sz="1500" cap="none" spc="0" dirty="0">
                        <a:solidFill>
                          <a:schemeClr val="bg1"/>
                        </a:solidFill>
                      </a:endParaRPr>
                    </a:p>
                    <a:p>
                      <a:pPr>
                        <a:defRPr sz="1100"/>
                      </a:pPr>
                      <a:r>
                        <a:rPr sz="1500" cap="none" spc="0" dirty="0">
                          <a:solidFill>
                            <a:schemeClr val="bg1"/>
                          </a:solidFill>
                        </a:rPr>
                        <a:t>P2 </a:t>
                      </a:r>
                      <a:r>
                        <a:rPr sz="1500" cap="none" spc="0">
                          <a:solidFill>
                            <a:schemeClr val="bg1"/>
                          </a:solidFill>
                        </a:rPr>
                        <a:t>Saneamiento</a:t>
                      </a:r>
                      <a:r>
                        <a:rPr sz="1500" cap="none" spc="0" dirty="0">
                          <a:solidFill>
                            <a:schemeClr val="bg1"/>
                          </a:solidFill>
                        </a:rPr>
                        <a:t> </a:t>
                      </a:r>
                      <a:r>
                        <a:rPr sz="1500" cap="none" spc="0" dirty="0" err="1">
                          <a:solidFill>
                            <a:schemeClr val="bg1"/>
                          </a:solidFill>
                        </a:rPr>
                        <a:t>digno</a:t>
                      </a:r>
                      <a:r>
                        <a:rPr sz="1500" cap="none" spc="0" dirty="0">
                          <a:solidFill>
                            <a:schemeClr val="bg1"/>
                          </a:solidFill>
                        </a:rPr>
                        <a:t> y </a:t>
                      </a:r>
                      <a:r>
                        <a:rPr sz="1500" cap="none" spc="0" dirty="0" err="1">
                          <a:solidFill>
                            <a:schemeClr val="bg1"/>
                          </a:solidFill>
                        </a:rPr>
                        <a:t>sostenible</a:t>
                      </a:r>
                      <a:endParaRPr sz="1500" cap="none" spc="0" dirty="0">
                        <a:solidFill>
                          <a:schemeClr val="bg1"/>
                        </a:solidFill>
                      </a:endParaRPr>
                    </a:p>
                    <a:p>
                      <a:pPr>
                        <a:defRPr sz="1100"/>
                      </a:pPr>
                      <a:r>
                        <a:rPr sz="1500" cap="none" spc="0" dirty="0">
                          <a:solidFill>
                            <a:schemeClr val="bg1"/>
                          </a:solidFill>
                        </a:rPr>
                        <a:t>P3 </a:t>
                      </a:r>
                      <a:r>
                        <a:rPr sz="1500" cap="none" spc="0" dirty="0" err="1">
                          <a:solidFill>
                            <a:schemeClr val="bg1"/>
                          </a:solidFill>
                        </a:rPr>
                        <a:t>Higiene</a:t>
                      </a:r>
                      <a:r>
                        <a:rPr sz="1500" cap="none" spc="0" dirty="0">
                          <a:solidFill>
                            <a:schemeClr val="bg1"/>
                          </a:solidFill>
                        </a:rPr>
                        <a:t> </a:t>
                      </a:r>
                      <a:r>
                        <a:rPr sz="1500" cap="none" spc="0">
                          <a:solidFill>
                            <a:schemeClr val="bg1"/>
                          </a:solidFill>
                        </a:rPr>
                        <a:t>para</a:t>
                      </a:r>
                      <a:r>
                        <a:rPr sz="1500" cap="none" spc="0" dirty="0">
                          <a:solidFill>
                            <a:schemeClr val="bg1"/>
                          </a:solidFill>
                        </a:rPr>
                        <a:t> la </a:t>
                      </a:r>
                      <a:r>
                        <a:rPr sz="1500" cap="none" spc="0" dirty="0" err="1">
                          <a:solidFill>
                            <a:schemeClr val="bg1"/>
                          </a:solidFill>
                        </a:rPr>
                        <a:t>salud</a:t>
                      </a:r>
                      <a:endParaRPr sz="1500" cap="none" spc="0" dirty="0">
                        <a:solidFill>
                          <a:schemeClr val="bg1"/>
                        </a:solidFill>
                      </a:endParaRPr>
                    </a:p>
                  </a:txBody>
                  <a:tcPr marL="101024" marR="101024" marT="101024" marB="50512">
                    <a:lnL w="12700" cmpd="sng">
                      <a:noFill/>
                      <a:prstDash val="soli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noFill/>
                  </a:tcPr>
                </a:tc>
              </a:tr>
              <a:tr h="8991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err="1">
                          <a:solidFill>
                            <a:schemeClr val="tx1"/>
                          </a:solidFill>
                        </a:rPr>
                        <a:t>Eje</a:t>
                      </a:r>
                      <a:r>
                        <a:rPr sz="1500" cap="none" spc="0" dirty="0">
                          <a:solidFill>
                            <a:schemeClr val="tx1"/>
                          </a:solidFill>
                        </a:rPr>
                        <a:t> 2. </a:t>
                      </a:r>
                      <a:r>
                        <a:rPr sz="1500" cap="none" spc="0" dirty="0" err="1">
                          <a:solidFill>
                            <a:schemeClr val="tx1"/>
                          </a:solidFill>
                        </a:rPr>
                        <a:t>Gobernanza</a:t>
                      </a:r>
                      <a:r>
                        <a:rPr sz="1500" cap="none" spc="0" dirty="0">
                          <a:solidFill>
                            <a:schemeClr val="tx1"/>
                          </a:solidFill>
                        </a:rPr>
                        <a:t>, </a:t>
                      </a:r>
                      <a:r>
                        <a:rPr sz="1500" cap="none" spc="0" dirty="0" err="1">
                          <a:solidFill>
                            <a:schemeClr val="tx1"/>
                          </a:solidFill>
                        </a:rPr>
                        <a:t>rectoría</a:t>
                      </a:r>
                      <a:r>
                        <a:rPr sz="1500" cap="none" spc="0" dirty="0">
                          <a:solidFill>
                            <a:schemeClr val="tx1"/>
                          </a:solidFill>
                        </a:rPr>
                        <a:t> y </a:t>
                      </a:r>
                      <a:r>
                        <a:rPr sz="1500" cap="none" spc="0">
                          <a:solidFill>
                            <a:schemeClr val="tx1"/>
                          </a:solidFill>
                        </a:rPr>
                        <a:t>coordinación</a:t>
                      </a:r>
                      <a:endParaRPr sz="1500" cap="none" spc="0" dirty="0">
                        <a:solidFill>
                          <a:schemeClr val="tx1"/>
                        </a:solidFill>
                      </a:endParaRPr>
                    </a:p>
                  </a:txBody>
                  <a:tcPr marL="101024" marR="101024" marT="101024" marB="50512">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a:solidFill>
                            <a:schemeClr val="tx1"/>
                          </a:solidFill>
                        </a:rPr>
                        <a:t>P4 </a:t>
                      </a:r>
                      <a:r>
                        <a:rPr sz="1500" cap="none" spc="0" dirty="0" err="1">
                          <a:solidFill>
                            <a:schemeClr val="tx1"/>
                          </a:solidFill>
                        </a:rPr>
                        <a:t>Fortalecimiento</a:t>
                      </a:r>
                      <a:r>
                        <a:rPr sz="1500" cap="none" spc="0" dirty="0">
                          <a:solidFill>
                            <a:schemeClr val="tx1"/>
                          </a:solidFill>
                        </a:rPr>
                        <a:t> del MSPAS </a:t>
                      </a:r>
                      <a:r>
                        <a:rPr sz="1500" cap="none" spc="0" dirty="0" err="1">
                          <a:solidFill>
                            <a:schemeClr val="tx1"/>
                          </a:solidFill>
                        </a:rPr>
                        <a:t>como</a:t>
                      </a:r>
                      <a:r>
                        <a:rPr sz="1500" cap="none" spc="0" dirty="0">
                          <a:solidFill>
                            <a:schemeClr val="tx1"/>
                          </a:solidFill>
                        </a:rPr>
                        <a:t> </a:t>
                      </a:r>
                      <a:r>
                        <a:rPr sz="1500" cap="none" spc="0" dirty="0" err="1">
                          <a:solidFill>
                            <a:schemeClr val="tx1"/>
                          </a:solidFill>
                        </a:rPr>
                        <a:t>ente</a:t>
                      </a:r>
                      <a:r>
                        <a:rPr sz="1500" cap="none" spc="0" dirty="0">
                          <a:solidFill>
                            <a:schemeClr val="tx1"/>
                          </a:solidFill>
                        </a:rPr>
                        <a:t> rector</a:t>
                      </a:r>
                    </a:p>
                    <a:p>
                      <a:pPr>
                        <a:defRPr sz="1100"/>
                      </a:pPr>
                      <a:r>
                        <a:rPr sz="1500" cap="none" spc="0" dirty="0">
                          <a:solidFill>
                            <a:schemeClr val="tx1"/>
                          </a:solidFill>
                        </a:rPr>
                        <a:t>P5 </a:t>
                      </a:r>
                      <a:r>
                        <a:rPr sz="1500" cap="none" spc="0" dirty="0" err="1">
                          <a:solidFill>
                            <a:schemeClr val="tx1"/>
                          </a:solidFill>
                        </a:rPr>
                        <a:t>Fortalecimiento</a:t>
                      </a:r>
                      <a:r>
                        <a:rPr sz="1500" cap="none" spc="0" dirty="0">
                          <a:solidFill>
                            <a:schemeClr val="tx1"/>
                          </a:solidFill>
                        </a:rPr>
                        <a:t> municipal</a:t>
                      </a:r>
                    </a:p>
                    <a:p>
                      <a:pPr>
                        <a:defRPr sz="1100"/>
                      </a:pPr>
                      <a:r>
                        <a:rPr sz="1500" cap="none" spc="0" dirty="0">
                          <a:solidFill>
                            <a:schemeClr val="tx1"/>
                          </a:solidFill>
                        </a:rPr>
                        <a:t>P6 </a:t>
                      </a:r>
                      <a:r>
                        <a:rPr sz="1500" cap="none" spc="0" dirty="0" err="1">
                          <a:solidFill>
                            <a:schemeClr val="tx1"/>
                          </a:solidFill>
                        </a:rPr>
                        <a:t>Articulación</a:t>
                      </a:r>
                      <a:r>
                        <a:rPr sz="1500" cap="none" spc="0" dirty="0">
                          <a:solidFill>
                            <a:schemeClr val="tx1"/>
                          </a:solidFill>
                        </a:rPr>
                        <a:t> </a:t>
                      </a:r>
                      <a:r>
                        <a:rPr sz="1500" cap="none" spc="0" dirty="0" err="1">
                          <a:solidFill>
                            <a:schemeClr val="tx1"/>
                          </a:solidFill>
                        </a:rPr>
                        <a:t>interinstitucional</a:t>
                      </a:r>
                    </a:p>
                    <a:p>
                      <a:pPr>
                        <a:defRPr sz="1100"/>
                      </a:pPr>
                      <a:r>
                        <a:rPr lang="es-MX" sz="1500" cap="none" spc="0" dirty="0">
                          <a:solidFill>
                            <a:schemeClr val="tx1"/>
                          </a:solidFill>
                        </a:rPr>
                        <a:t>P7 Participación ciudadana</a:t>
                      </a:r>
                    </a:p>
                    <a:p>
                      <a:pPr>
                        <a:defRPr sz="1100"/>
                      </a:pPr>
                      <a:r>
                        <a:rPr lang="es-MX" sz="1500" cap="none" spc="0" dirty="0">
                          <a:solidFill>
                            <a:schemeClr val="tx1"/>
                          </a:solidFill>
                        </a:rPr>
                        <a:t>P8 Planificación y financiamiento</a:t>
                      </a:r>
                    </a:p>
                    <a:p>
                      <a:pPr>
                        <a:defRPr sz="1100"/>
                      </a:pPr>
                      <a:r>
                        <a:rPr lang="es-MX" sz="1500" cap="none" spc="0" dirty="0">
                          <a:solidFill>
                            <a:schemeClr val="tx1"/>
                          </a:solidFill>
                        </a:rPr>
                        <a:t>P9 </a:t>
                      </a:r>
                      <a:r>
                        <a:rPr lang="es-GT" sz="1500" dirty="0">
                          <a:solidFill>
                            <a:schemeClr val="tx1"/>
                          </a:solidFill>
                          <a:sym typeface="+mn-ea"/>
                        </a:rPr>
                        <a:t>Monitoreo y evaluación</a:t>
                      </a:r>
                      <a:endParaRPr lang="es-MX" sz="1500" cap="none" spc="0" dirty="0">
                        <a:solidFill>
                          <a:schemeClr val="tx1"/>
                        </a:solidFill>
                      </a:endParaRPr>
                    </a:p>
                  </a:txBody>
                  <a:tcPr marL="101024" marR="101024" marT="101024" marB="50512">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sysClr>
                    </a:solidFill>
                  </a:tcPr>
                </a:tc>
              </a:tr>
              <a:tr h="663392">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err="1">
                          <a:solidFill>
                            <a:schemeClr val="bg1"/>
                          </a:solidFill>
                        </a:rPr>
                        <a:t>Eje</a:t>
                      </a:r>
                      <a:r>
                        <a:rPr sz="1500" cap="none" spc="0" dirty="0">
                          <a:solidFill>
                            <a:schemeClr val="bg1"/>
                          </a:solidFill>
                        </a:rPr>
                        <a:t> 3. </a:t>
                      </a:r>
                      <a:r>
                        <a:rPr sz="1500" cap="none" spc="0" dirty="0" err="1">
                          <a:solidFill>
                            <a:schemeClr val="bg1"/>
                          </a:solidFill>
                        </a:rPr>
                        <a:t>Manejo</a:t>
                      </a:r>
                      <a:r>
                        <a:rPr sz="1500" cap="none" spc="0" dirty="0">
                          <a:solidFill>
                            <a:schemeClr val="bg1"/>
                          </a:solidFill>
                        </a:rPr>
                        <a:t> </a:t>
                      </a:r>
                      <a:r>
                        <a:rPr sz="1500" cap="none" spc="0" dirty="0" err="1">
                          <a:solidFill>
                            <a:schemeClr val="bg1"/>
                          </a:solidFill>
                        </a:rPr>
                        <a:t>integrado</a:t>
                      </a:r>
                      <a:r>
                        <a:rPr sz="1500" cap="none" spc="0" dirty="0">
                          <a:solidFill>
                            <a:schemeClr val="bg1"/>
                          </a:solidFill>
                        </a:rPr>
                        <a:t> y </a:t>
                      </a:r>
                      <a:r>
                        <a:rPr sz="1500" cap="none" spc="0" dirty="0" err="1">
                          <a:solidFill>
                            <a:schemeClr val="bg1"/>
                          </a:solidFill>
                        </a:rPr>
                        <a:t>sostenible</a:t>
                      </a:r>
                      <a:r>
                        <a:rPr sz="1500" cap="none" spc="0" dirty="0">
                          <a:solidFill>
                            <a:schemeClr val="bg1"/>
                          </a:solidFill>
                        </a:rPr>
                        <a:t> del </a:t>
                      </a:r>
                      <a:r>
                        <a:rPr sz="1500" cap="none" spc="0" dirty="0" err="1">
                          <a:solidFill>
                            <a:schemeClr val="bg1"/>
                          </a:solidFill>
                        </a:rPr>
                        <a:t>agua</a:t>
                      </a:r>
                      <a:endParaRPr sz="1500" cap="none" spc="0" dirty="0">
                        <a:solidFill>
                          <a:schemeClr val="bg1"/>
                        </a:solidFill>
                      </a:endParaRPr>
                    </a:p>
                  </a:txBody>
                  <a:tcPr marL="101024" marR="101024" marT="101024" marB="50512">
                    <a:lnL w="12700" cmpd="sng">
                      <a:noFill/>
                      <a:prstDash val="solid"/>
                    </a:lnL>
                    <a:lnR w="12700" cmpd="sng">
                      <a:noFill/>
                      <a:prstDash val="solid"/>
                    </a:lnR>
                    <a:lnT w="12700" cmpd="sng">
                      <a:noFill/>
                      <a:prstDash val="solid"/>
                    </a:lnT>
                    <a:lnB w="12700" cap="flat" cmpd="sng" algn="ctr">
                      <a:no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a:solidFill>
                            <a:schemeClr val="bg1"/>
                          </a:solidFill>
                        </a:rPr>
                        <a:t>P</a:t>
                      </a:r>
                      <a:r>
                        <a:rPr lang="es-MX" sz="1500" cap="none" spc="0" dirty="0">
                          <a:solidFill>
                            <a:schemeClr val="bg1"/>
                          </a:solidFill>
                        </a:rPr>
                        <a:t>10</a:t>
                      </a:r>
                      <a:r>
                        <a:rPr sz="1500" cap="none" spc="0" dirty="0">
                          <a:solidFill>
                            <a:schemeClr val="bg1"/>
                          </a:solidFill>
                        </a:rPr>
                        <a:t> </a:t>
                      </a:r>
                      <a:r>
                        <a:rPr sz="1500" cap="none" spc="0" dirty="0" err="1">
                          <a:solidFill>
                            <a:schemeClr val="bg1"/>
                          </a:solidFill>
                        </a:rPr>
                        <a:t>Protección</a:t>
                      </a:r>
                      <a:r>
                        <a:rPr sz="1500" cap="none" spc="0" dirty="0">
                          <a:solidFill>
                            <a:schemeClr val="bg1"/>
                          </a:solidFill>
                        </a:rPr>
                        <a:t> de </a:t>
                      </a:r>
                      <a:r>
                        <a:rPr lang="es-MX" sz="1500" cap="none" spc="0" dirty="0">
                          <a:solidFill>
                            <a:schemeClr val="bg1"/>
                          </a:solidFill>
                        </a:rPr>
                        <a:t>recarga hirdica </a:t>
                      </a:r>
                      <a:r>
                        <a:rPr lang="es-MX" sz="1400" cap="none" spc="0" dirty="0">
                          <a:solidFill>
                            <a:schemeClr val="bg1"/>
                          </a:solidFill>
                        </a:rPr>
                        <a:t>(</a:t>
                      </a:r>
                      <a:r>
                        <a:rPr sz="1400" cap="none" spc="0" dirty="0" err="1">
                          <a:solidFill>
                            <a:schemeClr val="bg1"/>
                          </a:solidFill>
                        </a:rPr>
                        <a:t>fuentes</a:t>
                      </a:r>
                      <a:r>
                        <a:rPr sz="1400" cap="none" spc="0" dirty="0">
                          <a:solidFill>
                            <a:schemeClr val="bg1"/>
                          </a:solidFill>
                        </a:rPr>
                        <a:t>, </a:t>
                      </a:r>
                      <a:r>
                        <a:rPr sz="1400" cap="none" spc="0" dirty="0" err="1">
                          <a:solidFill>
                            <a:schemeClr val="bg1"/>
                          </a:solidFill>
                        </a:rPr>
                        <a:t>cuencas</a:t>
                      </a:r>
                      <a:r>
                        <a:rPr sz="1400" cap="none" spc="0" dirty="0">
                          <a:solidFill>
                            <a:schemeClr val="bg1"/>
                          </a:solidFill>
                        </a:rPr>
                        <a:t> y </a:t>
                      </a:r>
                      <a:r>
                        <a:rPr sz="1400" cap="none" spc="0" dirty="0" err="1">
                          <a:solidFill>
                            <a:schemeClr val="bg1"/>
                          </a:solidFill>
                        </a:rPr>
                        <a:t>microcuencas</a:t>
                      </a:r>
                      <a:r>
                        <a:rPr lang="es-MX" sz="1400" cap="none" spc="0" dirty="0" err="1">
                          <a:solidFill>
                            <a:schemeClr val="bg1"/>
                          </a:solidFill>
                        </a:rPr>
                        <a:t>)</a:t>
                      </a:r>
                      <a:endParaRPr sz="1400" cap="none" spc="0" dirty="0">
                        <a:solidFill>
                          <a:schemeClr val="bg1"/>
                        </a:solidFill>
                      </a:endParaRPr>
                    </a:p>
                    <a:p>
                      <a:pPr>
                        <a:defRPr sz="1100"/>
                      </a:pPr>
                      <a:r>
                        <a:rPr sz="1500" cap="none" spc="0" dirty="0">
                          <a:solidFill>
                            <a:schemeClr val="bg1"/>
                          </a:solidFill>
                        </a:rPr>
                        <a:t>P</a:t>
                      </a:r>
                      <a:r>
                        <a:rPr lang="es-MX" sz="1500" cap="none" spc="0" dirty="0">
                          <a:solidFill>
                            <a:schemeClr val="bg1"/>
                          </a:solidFill>
                        </a:rPr>
                        <a:t>11</a:t>
                      </a:r>
                      <a:r>
                        <a:rPr sz="1500" cap="none" spc="0" dirty="0">
                          <a:solidFill>
                            <a:schemeClr val="bg1"/>
                          </a:solidFill>
                        </a:rPr>
                        <a:t> </a:t>
                      </a:r>
                      <a:r>
                        <a:rPr sz="1500" cap="none" spc="0" dirty="0" err="1">
                          <a:solidFill>
                            <a:schemeClr val="bg1"/>
                          </a:solidFill>
                        </a:rPr>
                        <a:t>Infraestructura</a:t>
                      </a:r>
                      <a:r>
                        <a:rPr sz="1500" cap="none" spc="0" dirty="0">
                          <a:solidFill>
                            <a:schemeClr val="bg1"/>
                          </a:solidFill>
                        </a:rPr>
                        <a:t> </a:t>
                      </a:r>
                      <a:r>
                        <a:rPr sz="1500" cap="none" spc="0" dirty="0" err="1">
                          <a:solidFill>
                            <a:schemeClr val="bg1"/>
                          </a:solidFill>
                        </a:rPr>
                        <a:t>resiliente</a:t>
                      </a:r>
                      <a:r>
                        <a:rPr sz="1500" cap="none" spc="0" dirty="0">
                          <a:solidFill>
                            <a:schemeClr val="bg1"/>
                          </a:solidFill>
                        </a:rPr>
                        <a:t> al </a:t>
                      </a:r>
                      <a:r>
                        <a:rPr sz="1500" cap="none" spc="0" dirty="0" err="1">
                          <a:solidFill>
                            <a:schemeClr val="bg1"/>
                          </a:solidFill>
                        </a:rPr>
                        <a:t>cambio</a:t>
                      </a:r>
                      <a:r>
                        <a:rPr sz="1500" cap="none" spc="0" dirty="0">
                          <a:solidFill>
                            <a:schemeClr val="bg1"/>
                          </a:solidFill>
                        </a:rPr>
                        <a:t> </a:t>
                      </a:r>
                      <a:r>
                        <a:rPr sz="1500" cap="none" spc="0" dirty="0" err="1">
                          <a:solidFill>
                            <a:schemeClr val="bg1"/>
                          </a:solidFill>
                        </a:rPr>
                        <a:t>climático</a:t>
                      </a:r>
                      <a:endParaRPr sz="1500" cap="none" spc="0" dirty="0">
                        <a:solidFill>
                          <a:schemeClr val="bg1"/>
                        </a:solidFill>
                      </a:endParaRPr>
                    </a:p>
                  </a:txBody>
                  <a:tcPr marL="101024" marR="101024" marT="101024" marB="50512">
                    <a:lnL w="12700" cmpd="sng">
                      <a:noFill/>
                      <a:prstDash val="solid"/>
                    </a:lnL>
                    <a:lnR w="12700" cmpd="sng">
                      <a:noFill/>
                      <a:prstDash val="solid"/>
                    </a:lnR>
                    <a:lnT w="12700" cmpd="sng">
                      <a:noFill/>
                      <a:prstDash val="solid"/>
                    </a:lnT>
                    <a:lnB w="12700" cap="flat" cmpd="sng" algn="ctr">
                      <a:noFill/>
                      <a:prstDash val="solid"/>
                    </a:lnB>
                    <a:lnTlToBr w="12700" cmpd="sng">
                      <a:noFill/>
                      <a:prstDash val="solid"/>
                    </a:lnTlToBr>
                    <a:lnBlToTr w="12700" cmpd="sng">
                      <a:noFill/>
                      <a:prstDash val="solid"/>
                    </a:lnBlToTr>
                    <a:noFill/>
                  </a:tcPr>
                </a:tc>
              </a:tr>
              <a:tr h="663392">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err="1">
                          <a:solidFill>
                            <a:schemeClr val="tx1"/>
                          </a:solidFill>
                        </a:rPr>
                        <a:t>Eje</a:t>
                      </a:r>
                      <a:r>
                        <a:rPr sz="1500" cap="none" spc="0" dirty="0">
                          <a:solidFill>
                            <a:schemeClr val="tx1"/>
                          </a:solidFill>
                        </a:rPr>
                        <a:t> 4. </a:t>
                      </a:r>
                      <a:r>
                        <a:rPr sz="1500" cap="none" spc="0" dirty="0" err="1">
                          <a:solidFill>
                            <a:schemeClr val="tx1"/>
                          </a:solidFill>
                        </a:rPr>
                        <a:t>Capacidades</a:t>
                      </a:r>
                      <a:r>
                        <a:rPr sz="1500" cap="none" spc="0" dirty="0">
                          <a:solidFill>
                            <a:schemeClr val="tx1"/>
                          </a:solidFill>
                        </a:rPr>
                        <a:t> </a:t>
                      </a:r>
                      <a:r>
                        <a:rPr sz="1500" cap="none" spc="0" dirty="0" err="1">
                          <a:solidFill>
                            <a:schemeClr val="tx1"/>
                          </a:solidFill>
                        </a:rPr>
                        <a:t>técnicas</a:t>
                      </a:r>
                      <a:r>
                        <a:rPr sz="1500" cap="none" spc="0" dirty="0">
                          <a:solidFill>
                            <a:schemeClr val="tx1"/>
                          </a:solidFill>
                        </a:rPr>
                        <a:t> y </a:t>
                      </a:r>
                      <a:r>
                        <a:rPr sz="1500" cap="none" spc="0" dirty="0" err="1">
                          <a:solidFill>
                            <a:schemeClr val="tx1"/>
                          </a:solidFill>
                        </a:rPr>
                        <a:t>tecnológicas</a:t>
                      </a:r>
                      <a:endParaRPr sz="1500" cap="none" spc="0" dirty="0">
                        <a:solidFill>
                          <a:schemeClr val="tx1"/>
                        </a:solidFill>
                      </a:endParaRPr>
                    </a:p>
                  </a:txBody>
                  <a:tcPr marL="101024" marR="101024" marT="101024" marB="50512">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defRPr sz="1100"/>
                      </a:pPr>
                      <a:r>
                        <a:rPr sz="1500" cap="none" spc="0" dirty="0">
                          <a:solidFill>
                            <a:schemeClr val="tx1"/>
                          </a:solidFill>
                        </a:rPr>
                        <a:t>P</a:t>
                      </a:r>
                      <a:r>
                        <a:rPr lang="es-MX" sz="1500" cap="none" spc="0" dirty="0">
                          <a:solidFill>
                            <a:schemeClr val="tx1"/>
                          </a:solidFill>
                        </a:rPr>
                        <a:t>12</a:t>
                      </a:r>
                      <a:r>
                        <a:rPr sz="1500" cap="none" spc="0" dirty="0">
                          <a:solidFill>
                            <a:schemeClr val="tx1"/>
                          </a:solidFill>
                        </a:rPr>
                        <a:t> </a:t>
                      </a:r>
                      <a:r>
                        <a:rPr sz="1500" cap="none" spc="0" dirty="0" err="1">
                          <a:solidFill>
                            <a:schemeClr val="tx1"/>
                          </a:solidFill>
                        </a:rPr>
                        <a:t>Profesionalización</a:t>
                      </a:r>
                      <a:r>
                        <a:rPr sz="1500" cap="none" spc="0" dirty="0">
                          <a:solidFill>
                            <a:schemeClr val="tx1"/>
                          </a:solidFill>
                        </a:rPr>
                        <a:t> del </a:t>
                      </a:r>
                      <a:r>
                        <a:rPr sz="1500" cap="none" spc="0" dirty="0" err="1">
                          <a:solidFill>
                            <a:schemeClr val="tx1"/>
                          </a:solidFill>
                        </a:rPr>
                        <a:t>recurso</a:t>
                      </a:r>
                      <a:r>
                        <a:rPr sz="1500" cap="none" spc="0" dirty="0">
                          <a:solidFill>
                            <a:schemeClr val="tx1"/>
                          </a:solidFill>
                        </a:rPr>
                        <a:t> </a:t>
                      </a:r>
                      <a:r>
                        <a:rPr sz="1500" cap="none" spc="0" dirty="0" err="1">
                          <a:solidFill>
                            <a:schemeClr val="tx1"/>
                          </a:solidFill>
                        </a:rPr>
                        <a:t>humano</a:t>
                      </a:r>
                      <a:endParaRPr sz="1500" cap="none" spc="0" dirty="0">
                        <a:solidFill>
                          <a:schemeClr val="tx1"/>
                        </a:solidFill>
                      </a:endParaRPr>
                    </a:p>
                    <a:p>
                      <a:pPr>
                        <a:defRPr sz="1100"/>
                      </a:pPr>
                      <a:r>
                        <a:rPr sz="1500" cap="none" spc="0" dirty="0">
                          <a:solidFill>
                            <a:schemeClr val="tx1"/>
                          </a:solidFill>
                        </a:rPr>
                        <a:t>P1</a:t>
                      </a:r>
                      <a:r>
                        <a:rPr lang="es-MX" sz="1500" cap="none" spc="0" dirty="0">
                          <a:solidFill>
                            <a:schemeClr val="tx1"/>
                          </a:solidFill>
                        </a:rPr>
                        <a:t>3</a:t>
                      </a:r>
                      <a:r>
                        <a:rPr sz="1500" cap="none" spc="0" dirty="0">
                          <a:solidFill>
                            <a:schemeClr val="tx1"/>
                          </a:solidFill>
                        </a:rPr>
                        <a:t> </a:t>
                      </a:r>
                      <a:r>
                        <a:rPr lang="es-MX" sz="1500" cap="none" spc="0" dirty="0">
                          <a:solidFill>
                            <a:schemeClr val="tx1"/>
                          </a:solidFill>
                        </a:rPr>
                        <a:t>INvestigación e </a:t>
                      </a:r>
                      <a:r>
                        <a:rPr sz="1500" cap="none" spc="0" dirty="0" err="1">
                          <a:solidFill>
                            <a:schemeClr val="tx1"/>
                          </a:solidFill>
                        </a:rPr>
                        <a:t>Innovación</a:t>
                      </a:r>
                      <a:r>
                        <a:rPr lang="es-MX" sz="1500" cap="none" spc="0" dirty="0" err="1">
                          <a:solidFill>
                            <a:schemeClr val="tx1"/>
                          </a:solidFill>
                        </a:rPr>
                        <a:t> </a:t>
                      </a:r>
                      <a:r>
                        <a:rPr sz="1500" cap="none" spc="0" dirty="0" err="1">
                          <a:solidFill>
                            <a:schemeClr val="tx1"/>
                          </a:solidFill>
                        </a:rPr>
                        <a:t>tecnología</a:t>
                      </a:r>
                      <a:endParaRPr lang="en-US" sz="1500" cap="none" spc="0" dirty="0">
                        <a:solidFill>
                          <a:schemeClr val="tx1"/>
                        </a:solidFill>
                      </a:endParaRPr>
                    </a:p>
                    <a:p>
                      <a:pPr>
                        <a:defRPr sz="1100"/>
                      </a:pPr>
                      <a:r>
                        <a:rPr lang="es-GT" sz="1500" cap="none" spc="0" dirty="0">
                          <a:solidFill>
                            <a:schemeClr val="tx1"/>
                          </a:solidFill>
                        </a:rPr>
                        <a:t>P1</a:t>
                      </a:r>
                      <a:r>
                        <a:rPr lang="es-MX" altLang="es-GT" sz="1500" cap="none" spc="0" dirty="0">
                          <a:solidFill>
                            <a:schemeClr val="tx1"/>
                          </a:solidFill>
                        </a:rPr>
                        <a:t>4</a:t>
                      </a:r>
                      <a:r>
                        <a:rPr lang="es-GT" sz="1500" cap="none" spc="0" dirty="0">
                          <a:solidFill>
                            <a:schemeClr val="tx1"/>
                          </a:solidFill>
                        </a:rPr>
                        <a:t> Comunicación para el desarrollo</a:t>
                      </a:r>
                      <a:endParaRPr lang="en-US" sz="1500" cap="none" spc="0" dirty="0">
                        <a:solidFill>
                          <a:schemeClr val="tx1"/>
                        </a:solidFill>
                      </a:endParaRPr>
                    </a:p>
                    <a:p>
                      <a:pPr>
                        <a:defRPr sz="1100"/>
                      </a:pPr>
                      <a:r>
                        <a:rPr lang="es-GT" sz="1500" cap="none" spc="0" dirty="0">
                          <a:solidFill>
                            <a:schemeClr val="tx1"/>
                          </a:solidFill>
                        </a:rPr>
                        <a:t>P1</a:t>
                      </a:r>
                      <a:r>
                        <a:rPr lang="es-MX" altLang="es-GT" sz="1500" cap="none" spc="0" dirty="0">
                          <a:solidFill>
                            <a:schemeClr val="tx1"/>
                          </a:solidFill>
                        </a:rPr>
                        <a:t>5</a:t>
                      </a:r>
                      <a:r>
                        <a:rPr lang="es-GT" sz="1500" cap="none" spc="0" dirty="0">
                          <a:solidFill>
                            <a:schemeClr val="tx1"/>
                          </a:solidFill>
                        </a:rPr>
                        <a:t> </a:t>
                      </a:r>
                      <a:r>
                        <a:rPr lang="es-MX" altLang="es-GT" sz="1500" cap="none" spc="0" dirty="0">
                          <a:solidFill>
                            <a:schemeClr val="tx1"/>
                          </a:solidFill>
                        </a:rPr>
                        <a:t>Gestión del conocimiento</a:t>
                      </a:r>
                      <a:endParaRPr lang="es-GT" sz="1500" cap="none" spc="0" dirty="0">
                        <a:solidFill>
                          <a:schemeClr val="tx1"/>
                        </a:solidFill>
                      </a:endParaRPr>
                    </a:p>
                    <a:p>
                      <a:pPr>
                        <a:defRPr sz="1100"/>
                      </a:pPr>
                      <a:endParaRPr lang="es-MX" sz="1500" cap="none" spc="0" dirty="0">
                        <a:solidFill>
                          <a:schemeClr val="tx1"/>
                        </a:solidFill>
                      </a:endParaRPr>
                    </a:p>
                  </a:txBody>
                  <a:tcPr marL="101024" marR="101024" marT="101024" marB="50512">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sys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ltLang="en-US"/>
          </a:p>
        </p:txBody>
      </p:sp>
      <p:pic>
        <p:nvPicPr>
          <p:cNvPr id="5" name="Marcador de posición de contenido 4"/>
          <p:cNvPicPr>
            <a:picLocks noGrp="1" noChangeAspect="1"/>
          </p:cNvPicPr>
          <p:nvPr>
            <p:ph idx="1"/>
          </p:nvPr>
        </p:nvPicPr>
        <p:blipFill>
          <a:blip r:embed="rId2"/>
          <a:stretch>
            <a:fillRect/>
          </a:stretch>
        </p:blipFill>
        <p:spPr>
          <a:xfrm>
            <a:off x="838200" y="2699385"/>
            <a:ext cx="10515600" cy="2603500"/>
          </a:xfrm>
          <a:prstGeom prst="rect">
            <a:avLst/>
          </a:prstGeom>
        </p:spPr>
      </p:pic>
      <p:sp>
        <p:nvSpPr>
          <p:cNvPr id="4" name="Rectángulo 2"/>
          <p:cNvSpPr/>
          <p:nvPr/>
        </p:nvSpPr>
        <p:spPr>
          <a:xfrm>
            <a:off x="-57665" y="155"/>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8" name="Imagen 7"/>
          <p:cNvPicPr>
            <a:picLocks noChangeAspect="1"/>
          </p:cNvPicPr>
          <p:nvPr/>
        </p:nvPicPr>
        <p:blipFill>
          <a:blip r:embed="rId3"/>
          <a:stretch>
            <a:fillRect/>
          </a:stretch>
        </p:blipFill>
        <p:spPr>
          <a:xfrm>
            <a:off x="3813175" y="451485"/>
            <a:ext cx="4284980" cy="610362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834390" y="494665"/>
            <a:ext cx="10522585" cy="586930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432262" y="365125"/>
            <a:ext cx="924861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es-MX" sz="4400" b="0" i="0" u="none" strike="noStrike" kern="1200" cap="none" spc="0" normalizeH="0" baseline="0" noProof="0" smtClean="0">
                <a:ln>
                  <a:noFill/>
                </a:ln>
                <a:solidFill>
                  <a:schemeClr val="bg1"/>
                </a:solidFill>
                <a:effectLst/>
                <a:uLnTx/>
                <a:uFillTx/>
                <a:latin typeface="Aptos Display" panose="02110004020202020204"/>
              </a:rPr>
              <a:t>Brechas priorizadas para la planificación</a:t>
            </a:r>
            <a:endParaRPr kumimoji="0" lang="es-MX" sz="4400" b="0" i="0" u="none" strike="noStrike" kern="1200" cap="none" spc="0" normalizeH="0" baseline="0" noProof="0" dirty="0">
              <a:ln>
                <a:noFill/>
              </a:ln>
              <a:solidFill>
                <a:schemeClr val="bg1"/>
              </a:solidFill>
              <a:effectLst/>
              <a:uLnTx/>
              <a:uFillTx/>
              <a:latin typeface="Aptos Display" panose="02110004020202020204"/>
            </a:endParaRPr>
          </a:p>
        </p:txBody>
      </p:sp>
      <p:sp>
        <p:nvSpPr>
          <p:cNvPr id="17" name="Content Placeholder 2"/>
          <p:cNvSpPr txBox="1"/>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de cobertura.</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de calidad.</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de financiamiento e inversión.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institucionales (mandatos, recurso humano, capacidades técnicas).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de género y pueblos indígenas.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s-MX" sz="2800" b="0" i="0" u="none" strike="noStrike" kern="1200" cap="none" spc="0" normalizeH="0" baseline="0" noProof="0" smtClean="0">
                <a:ln>
                  <a:noFill/>
                </a:ln>
                <a:solidFill>
                  <a:schemeClr val="bg1"/>
                </a:solidFill>
                <a:effectLst/>
                <a:uLnTx/>
                <a:uFillTx/>
                <a:latin typeface="Aptos" panose="02110004020202020204"/>
              </a:rPr>
              <a:t>Brechas ambientales y de cambio climático.</a:t>
            </a:r>
            <a:endParaRPr kumimoji="0" lang="es-MX" sz="2800" b="0" i="0" u="none" strike="noStrike" kern="1200" cap="none" spc="0" normalizeH="0" baseline="0" noProof="0" dirty="0">
              <a:ln>
                <a:noFill/>
              </a:ln>
              <a:solidFill>
                <a:schemeClr val="bg1"/>
              </a:solidFill>
              <a:effectLst/>
              <a:uLnTx/>
              <a:uFillTx/>
              <a:latin typeface="Aptos" panose="02110004020202020204"/>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graphicFrame>
        <p:nvGraphicFramePr>
          <p:cNvPr id="15" name="14 Tabla"/>
          <p:cNvGraphicFramePr>
            <a:graphicFrameLocks noGrp="1"/>
          </p:cNvGraphicFramePr>
          <p:nvPr/>
        </p:nvGraphicFramePr>
        <p:xfrm>
          <a:off x="3244850" y="736012"/>
          <a:ext cx="5888517" cy="984885"/>
        </p:xfrm>
        <a:graphic>
          <a:graphicData uri="http://schemas.openxmlformats.org/drawingml/2006/table">
            <a:tbl>
              <a:tblPr/>
              <a:tblGrid>
                <a:gridCol w="5888517"/>
              </a:tblGrid>
              <a:tr h="712132">
                <a:tc>
                  <a:txBody>
                    <a:bodyPr/>
                    <a:lstStyle/>
                    <a:p>
                      <a:pPr algn="ctr" fontAlgn="b"/>
                      <a:r>
                        <a:rPr lang="es-ES" sz="3200" b="1" i="0" u="none" strike="noStrike" dirty="0" smtClean="0">
                          <a:solidFill>
                            <a:srgbClr val="000000"/>
                          </a:solidFill>
                          <a:latin typeface="Arial Narrow" panose="020B0606020202030204" pitchFamily="34" charset="0"/>
                        </a:rPr>
                        <a:t>Sistemas de abastecimiento de agua registro plataforma</a:t>
                      </a:r>
                      <a:r>
                        <a:rPr lang="es-ES" sz="3200" b="1" i="0" u="none" strike="noStrike" baseline="0" dirty="0" smtClean="0">
                          <a:solidFill>
                            <a:srgbClr val="000000"/>
                          </a:solidFill>
                          <a:latin typeface="Arial Narrow" panose="020B0606020202030204" pitchFamily="34" charset="0"/>
                        </a:rPr>
                        <a:t> MSPAS</a:t>
                      </a:r>
                      <a:endParaRPr lang="es-ES" sz="3200" b="1" i="0" u="none" strike="noStrike" dirty="0">
                        <a:solidFill>
                          <a:srgbClr val="000000"/>
                        </a:solidFill>
                        <a:latin typeface="Arial Narrow" panose="020B060602020203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87C0D5"/>
                    </a:solidFill>
                  </a:tcPr>
                </a:tc>
              </a:tr>
            </a:tbl>
          </a:graphicData>
        </a:graphic>
      </p:graphicFrame>
      <p:graphicFrame>
        <p:nvGraphicFramePr>
          <p:cNvPr id="24" name="23 Tabla"/>
          <p:cNvGraphicFramePr>
            <a:graphicFrameLocks noGrp="1"/>
          </p:cNvGraphicFramePr>
          <p:nvPr/>
        </p:nvGraphicFramePr>
        <p:xfrm>
          <a:off x="1085088" y="2451975"/>
          <a:ext cx="10351008" cy="2486025"/>
        </p:xfrm>
        <a:graphic>
          <a:graphicData uri="http://schemas.openxmlformats.org/drawingml/2006/table">
            <a:tbl>
              <a:tblPr>
                <a:tableStyleId>{D7AC3CCA-C797-4891-BE02-D94E43425B78}</a:tableStyleId>
              </a:tblPr>
              <a:tblGrid>
                <a:gridCol w="5175504"/>
                <a:gridCol w="5175504"/>
              </a:tblGrid>
              <a:tr h="556099">
                <a:tc>
                  <a:txBody>
                    <a:bodyPr/>
                    <a:lstStyle/>
                    <a:p>
                      <a:pPr algn="ctr" fontAlgn="b"/>
                      <a:r>
                        <a:rPr lang="es-ES" sz="2000" u="none" strike="noStrike" dirty="0" smtClean="0"/>
                        <a:t>CATEGORIA</a:t>
                      </a:r>
                      <a:endParaRPr lang="es-ES" sz="2000" b="0" i="0" u="none" strike="noStrike" dirty="0">
                        <a:solidFill>
                          <a:schemeClr val="bg1"/>
                        </a:solidFill>
                        <a:latin typeface="Arial Narrow" panose="020B0606020202030204" pitchFamily="34" charset="0"/>
                      </a:endParaRPr>
                    </a:p>
                  </a:txBody>
                  <a:tcPr marL="9525" marR="9525" marT="9525" marB="0" anchor="ctr">
                    <a:solidFill>
                      <a:srgbClr val="87C0D5"/>
                    </a:solidFill>
                  </a:tcPr>
                </a:tc>
                <a:tc>
                  <a:txBody>
                    <a:bodyPr/>
                    <a:lstStyle/>
                    <a:p>
                      <a:pPr algn="ctr" fontAlgn="b"/>
                      <a:r>
                        <a:rPr lang="es-ES" sz="2000" u="none" strike="noStrike" dirty="0" smtClean="0"/>
                        <a:t> SISTEMAS DE ABASTECIMIENTO</a:t>
                      </a:r>
                      <a:r>
                        <a:rPr lang="es-ES" sz="2000" u="none" strike="noStrike" baseline="0" dirty="0" smtClean="0"/>
                        <a:t> DE  AGUA       PARA CONSUMO HUMANO</a:t>
                      </a:r>
                      <a:endParaRPr lang="es-ES" sz="2000" b="0" i="0" u="none" strike="noStrike" dirty="0">
                        <a:solidFill>
                          <a:schemeClr val="bg1"/>
                        </a:solidFill>
                        <a:latin typeface="Arial Narrow" panose="020B0606020202030204" pitchFamily="34" charset="0"/>
                      </a:endParaRPr>
                    </a:p>
                  </a:txBody>
                  <a:tcPr marL="9525" marR="9525" marT="9525" marB="0" anchor="ctr">
                    <a:solidFill>
                      <a:srgbClr val="87C0D5"/>
                    </a:solidFill>
                  </a:tcPr>
                </a:tc>
              </a:tr>
              <a:tr h="337082">
                <a:tc>
                  <a:txBody>
                    <a:bodyPr/>
                    <a:lstStyle/>
                    <a:p>
                      <a:pPr algn="l" fontAlgn="b"/>
                      <a:r>
                        <a:rPr lang="es-ES" sz="2400" u="none" strike="noStrike" dirty="0" smtClean="0"/>
                        <a:t> RURALES</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c>
                  <a:txBody>
                    <a:bodyPr/>
                    <a:lstStyle/>
                    <a:p>
                      <a:pPr algn="ctr" fontAlgn="b"/>
                      <a:r>
                        <a:rPr lang="es-ES" sz="2400" u="none" strike="noStrike" dirty="0" smtClean="0"/>
                        <a:t> 10,310</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r>
              <a:tr h="337082">
                <a:tc>
                  <a:txBody>
                    <a:bodyPr/>
                    <a:lstStyle/>
                    <a:p>
                      <a:pPr algn="l" fontAlgn="b"/>
                      <a:r>
                        <a:rPr lang="es-ES" sz="2400" u="none" strike="noStrike" dirty="0" smtClean="0"/>
                        <a:t> URBANOS</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c>
                  <a:txBody>
                    <a:bodyPr/>
                    <a:lstStyle/>
                    <a:p>
                      <a:pPr algn="ctr" fontAlgn="b"/>
                      <a:r>
                        <a:rPr lang="es-ES" sz="2400" u="none" strike="noStrike" dirty="0" smtClean="0"/>
                        <a:t>   2,368</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r>
              <a:tr h="337082">
                <a:tc>
                  <a:txBody>
                    <a:bodyPr/>
                    <a:lstStyle/>
                    <a:p>
                      <a:pPr algn="l" fontAlgn="b"/>
                      <a:r>
                        <a:rPr lang="es-ES" sz="2400" u="none" strike="noStrike" dirty="0" smtClean="0"/>
                        <a:t> MIXTOS</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c>
                  <a:txBody>
                    <a:bodyPr/>
                    <a:lstStyle/>
                    <a:p>
                      <a:pPr algn="ctr" fontAlgn="b"/>
                      <a:r>
                        <a:rPr lang="es-ES" sz="2400" u="none" strike="noStrike" dirty="0" smtClean="0"/>
                        <a:t>     187</a:t>
                      </a:r>
                      <a:endParaRPr lang="es-ES" sz="2400" b="0" i="0" u="none" strike="noStrike" dirty="0">
                        <a:solidFill>
                          <a:schemeClr val="bg1"/>
                        </a:solidFill>
                        <a:latin typeface="Arial Narrow" panose="020B0606020202030204" pitchFamily="34" charset="0"/>
                      </a:endParaRPr>
                    </a:p>
                  </a:txBody>
                  <a:tcPr marL="9525" marR="9525" marT="9525" marB="0" anchor="b">
                    <a:solidFill>
                      <a:schemeClr val="accent1">
                        <a:lumMod val="60000"/>
                        <a:lumOff val="40000"/>
                      </a:schemeClr>
                    </a:solidFill>
                  </a:tcPr>
                </a:tc>
              </a:tr>
              <a:tr h="509157">
                <a:tc>
                  <a:txBody>
                    <a:bodyPr/>
                    <a:lstStyle/>
                    <a:p>
                      <a:pPr algn="l" fontAlgn="b"/>
                      <a:r>
                        <a:rPr lang="es-ES" sz="2400" u="none" strike="noStrike" dirty="0" smtClean="0"/>
                        <a:t>TOTALES</a:t>
                      </a:r>
                      <a:endParaRPr lang="es-ES" sz="2400" b="0" i="0" u="none" strike="noStrike" dirty="0">
                        <a:solidFill>
                          <a:schemeClr val="bg1"/>
                        </a:solidFill>
                        <a:latin typeface="Arial Narrow" panose="020B0606020202030204" pitchFamily="34" charset="0"/>
                      </a:endParaRPr>
                    </a:p>
                  </a:txBody>
                  <a:tcPr marL="9525" marR="9525" marT="9525" marB="0" anchor="ctr">
                    <a:solidFill>
                      <a:schemeClr val="accent1">
                        <a:lumMod val="60000"/>
                        <a:lumOff val="4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s-ES" sz="2400" u="none" strike="noStrike" dirty="0" smtClean="0"/>
                        <a:t> 12,865</a:t>
                      </a:r>
                    </a:p>
                    <a:p>
                      <a:pPr algn="ctr" fontAlgn="b"/>
                      <a:endParaRPr lang="es-ES" sz="2400" b="0" i="0" u="none" strike="noStrike" dirty="0">
                        <a:solidFill>
                          <a:srgbClr val="000000"/>
                        </a:solidFill>
                        <a:latin typeface="Arial Narrow" panose="020B0606020202030204" pitchFamily="34" charset="0"/>
                      </a:endParaRPr>
                    </a:p>
                  </a:txBody>
                  <a:tcPr marL="9525" marR="9525" marT="9525" marB="0" anchor="b">
                    <a:solidFill>
                      <a:schemeClr val="accent1">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n-US" altLang="es-MX" sz="1795" b="1" dirty="0">
                <a:solidFill>
                  <a:srgbClr val="062A46"/>
                </a:solidFill>
                <a:latin typeface="Montserrat" panose="00000500000000000000" pitchFamily="2" charset="0"/>
                <a:cs typeface="Arial" panose="020B0604020202020204" pitchFamily="34" charset="0"/>
              </a:rPr>
              <a:t>n Microbiolog</a:t>
            </a:r>
            <a:r>
              <a:rPr lang="en-US" altLang="en-US" sz="1795" b="1" dirty="0">
                <a:solidFill>
                  <a:srgbClr val="062A46"/>
                </a:solidFill>
                <a:latin typeface="Montserrat" panose="00000500000000000000" pitchFamily="2" charset="0"/>
                <a:cs typeface="Arial" panose="020B0604020202020204" pitchFamily="34" charset="0"/>
              </a:rPr>
              <a:t>í</a:t>
            </a:r>
            <a:r>
              <a:rPr lang="en-US" altLang="es-MX" sz="1795" b="1" dirty="0">
                <a:solidFill>
                  <a:srgbClr val="062A46"/>
                </a:solidFill>
                <a:latin typeface="Montserrat" panose="00000500000000000000" pitchFamily="2" charset="0"/>
                <a:cs typeface="Arial" panose="020B0604020202020204" pitchFamily="34" charset="0"/>
              </a:rPr>
              <a:t>a el resumen dice  que solamente el 51% de las fuentes monitoriadas cumplen. Hay que revisar el dato, yo no cargo los archivos espero llegar ma</a:t>
            </a:r>
            <a:r>
              <a:rPr lang="en-US" altLang="en-US" sz="1795" b="1" dirty="0">
                <a:solidFill>
                  <a:srgbClr val="062A46"/>
                </a:solidFill>
                <a:latin typeface="Montserrat" panose="00000500000000000000" pitchFamily="2" charset="0"/>
                <a:cs typeface="Arial" panose="020B0604020202020204" pitchFamily="34" charset="0"/>
              </a:rPr>
              <a:t>ñ</a:t>
            </a:r>
            <a:r>
              <a:rPr lang="en-US" altLang="es-MX" sz="1795" b="1" dirty="0">
                <a:solidFill>
                  <a:srgbClr val="062A46"/>
                </a:solidFill>
                <a:latin typeface="Montserrat" panose="00000500000000000000" pitchFamily="2" charset="0"/>
                <a:cs typeface="Arial" panose="020B0604020202020204" pitchFamily="34" charset="0"/>
              </a:rPr>
              <a:t>ana temprano para verificarlos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981075" y="4438015"/>
            <a:ext cx="11064240" cy="16148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altLang="es-MX" sz="3200" dirty="0">
              <a:solidFill>
                <a:srgbClr val="23B2E3"/>
              </a:solidFill>
              <a:latin typeface="Altivo Regular" panose="020B0000000000000000" pitchFamily="34" charset="77"/>
            </a:endParaRPr>
          </a:p>
          <a:p>
            <a:pPr algn="l"/>
            <a:r>
              <a:rPr lang="en-US" altLang="es-MX" sz="2800" dirty="0">
                <a:solidFill>
                  <a:srgbClr val="23B2E3"/>
                </a:solidFill>
                <a:latin typeface="Altivo Regular" panose="020B0000000000000000" pitchFamily="34" charset="77"/>
              </a:rPr>
              <a:t>Microbiolog</a:t>
            </a:r>
            <a:r>
              <a:rPr lang="en-US" altLang="en-US" sz="2800" dirty="0">
                <a:solidFill>
                  <a:srgbClr val="23B2E3"/>
                </a:solidFill>
                <a:latin typeface="Altivo Regular" panose="020B0000000000000000" pitchFamily="34" charset="77"/>
              </a:rPr>
              <a:t>í</a:t>
            </a:r>
            <a:r>
              <a:rPr lang="en-US" altLang="es-MX" sz="2800" dirty="0">
                <a:solidFill>
                  <a:srgbClr val="23B2E3"/>
                </a:solidFill>
                <a:latin typeface="Altivo Regular" panose="020B0000000000000000" pitchFamily="34" charset="77"/>
              </a:rPr>
              <a:t>a </a:t>
            </a:r>
            <a:r>
              <a:rPr lang="es-MX" altLang="en-US" sz="2800" dirty="0">
                <a:solidFill>
                  <a:srgbClr val="23B2E3"/>
                </a:solidFill>
                <a:latin typeface="Altivo Regular" panose="020B0000000000000000" pitchFamily="34" charset="77"/>
              </a:rPr>
              <a:t>e</a:t>
            </a:r>
            <a:r>
              <a:rPr lang="en-US" altLang="es-MX" sz="2800" dirty="0">
                <a:solidFill>
                  <a:srgbClr val="23B2E3"/>
                </a:solidFill>
                <a:latin typeface="Altivo Regular" panose="020B0000000000000000" pitchFamily="34" charset="77"/>
              </a:rPr>
              <a:t>l 51% de las fuentes monitoriadas cumplen.</a:t>
            </a:r>
          </a:p>
          <a:p>
            <a:pPr algn="l"/>
            <a:endParaRPr lang="es-GT" sz="28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6" name="Title 1"/>
          <p:cNvSpPr txBox="1"/>
          <p:nvPr/>
        </p:nvSpPr>
        <p:spPr>
          <a:xfrm>
            <a:off x="1169289" y="507948"/>
            <a:ext cx="88426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es-MX" dirty="0" smtClean="0">
                <a:solidFill>
                  <a:schemeClr val="bg1"/>
                </a:solidFill>
                <a:latin typeface="Aptos Display" panose="02110004020202020204"/>
              </a:rPr>
              <a:t>Diagnostico de brechas.</a:t>
            </a:r>
            <a:r>
              <a:rPr kumimoji="0" lang="es-MX" sz="4400" b="0" i="0" u="none" strike="noStrike" kern="1200" cap="none" spc="0" normalizeH="0" baseline="0" noProof="0" dirty="0" smtClean="0">
                <a:ln>
                  <a:noFill/>
                </a:ln>
                <a:solidFill>
                  <a:schemeClr val="bg1"/>
                </a:solidFill>
                <a:effectLst/>
                <a:uLnTx/>
                <a:uFillTx/>
                <a:latin typeface="Aptos Display" panose="02110004020202020204"/>
              </a:rPr>
              <a:t> PN‑ASH</a:t>
            </a:r>
            <a:endParaRPr kumimoji="0" lang="es-MX" sz="4400" b="0" i="0" u="none" strike="noStrike" kern="1200" cap="none" spc="0" normalizeH="0" baseline="0" noProof="0" dirty="0">
              <a:ln>
                <a:noFill/>
              </a:ln>
              <a:solidFill>
                <a:schemeClr val="bg1"/>
              </a:solidFill>
              <a:effectLst/>
              <a:uLnTx/>
              <a:uFillTx/>
              <a:latin typeface="Aptos Display" panose="02110004020202020204"/>
            </a:endParaRPr>
          </a:p>
        </p:txBody>
      </p:sp>
      <p:pic>
        <p:nvPicPr>
          <p:cNvPr id="5" name="Imagen 4"/>
          <p:cNvPicPr>
            <a:picLocks noChangeAspect="1"/>
          </p:cNvPicPr>
          <p:nvPr/>
        </p:nvPicPr>
        <p:blipFill>
          <a:blip r:embed="rId3"/>
          <a:stretch>
            <a:fillRect/>
          </a:stretch>
        </p:blipFill>
        <p:spPr>
          <a:xfrm>
            <a:off x="3408045" y="2244725"/>
            <a:ext cx="4822190" cy="1717675"/>
          </a:xfrm>
          <a:prstGeom prst="rect">
            <a:avLst/>
          </a:prstGeom>
        </p:spPr>
      </p:pic>
      <p:sp>
        <p:nvSpPr>
          <p:cNvPr id="6" name="Cuadro de texto 5"/>
          <p:cNvSpPr txBox="1"/>
          <p:nvPr/>
        </p:nvSpPr>
        <p:spPr>
          <a:xfrm>
            <a:off x="1092835" y="6194425"/>
            <a:ext cx="5605145" cy="368300"/>
          </a:xfrm>
          <a:prstGeom prst="rect">
            <a:avLst/>
          </a:prstGeom>
          <a:solidFill>
            <a:srgbClr val="FFFF00"/>
          </a:solidFill>
        </p:spPr>
        <p:txBody>
          <a:bodyPr wrap="square" rtlCol="0">
            <a:spAutoFit/>
          </a:bodyPr>
          <a:lstStyle/>
          <a:p>
            <a:r>
              <a:rPr lang="es-MX" altLang="en-US">
                <a:solidFill>
                  <a:schemeClr val="tx1"/>
                </a:solidFill>
              </a:rPr>
              <a:t>Fuente de Información SIVIAGUA/ MSPAS. AÑO 2026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33303"/>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6" name="Title 1"/>
          <p:cNvSpPr txBox="1"/>
          <p:nvPr/>
        </p:nvSpPr>
        <p:spPr>
          <a:xfrm>
            <a:off x="1239520" y="247650"/>
            <a:ext cx="8842375" cy="1011555"/>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lang="es-MX" dirty="0" smtClean="0">
                <a:solidFill>
                  <a:schemeClr val="bg1"/>
                </a:solidFill>
                <a:latin typeface="Aptos Display" panose="02110004020202020204"/>
              </a:rPr>
              <a:t>Diagnóstico de brechas.</a:t>
            </a:r>
            <a:r>
              <a:rPr kumimoji="0" lang="es-MX" sz="4400" b="0" i="0" u="none" strike="noStrike" kern="1200" cap="none" spc="0" normalizeH="0" baseline="0" noProof="0" dirty="0" smtClean="0">
                <a:ln>
                  <a:noFill/>
                </a:ln>
                <a:solidFill>
                  <a:schemeClr val="bg1"/>
                </a:solidFill>
                <a:effectLst/>
                <a:uLnTx/>
                <a:uFillTx/>
                <a:latin typeface="Aptos Display" panose="02110004020202020204"/>
              </a:rPr>
              <a:t> PN‑ASH</a:t>
            </a:r>
            <a:endParaRPr kumimoji="0" lang="es-MX" sz="440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5" name="14 Tabla"/>
          <p:cNvGraphicFramePr>
            <a:graphicFrameLocks noGrp="1"/>
          </p:cNvGraphicFramePr>
          <p:nvPr/>
        </p:nvGraphicFramePr>
        <p:xfrm>
          <a:off x="1088348" y="1259064"/>
          <a:ext cx="10607039" cy="1538147"/>
        </p:xfrm>
        <a:graphic>
          <a:graphicData uri="http://schemas.openxmlformats.org/drawingml/2006/table">
            <a:tbl>
              <a:tblPr>
                <a:tableStyleId>{69CF1AB2-1976-4502-BF36-3FF5EA218861}</a:tableStyleId>
              </a:tblPr>
              <a:tblGrid>
                <a:gridCol w="6246207"/>
                <a:gridCol w="2773152"/>
                <a:gridCol w="1587680"/>
              </a:tblGrid>
              <a:tr h="318947">
                <a:tc gridSpan="3">
                  <a:txBody>
                    <a:bodyPr/>
                    <a:lstStyle/>
                    <a:p>
                      <a:pPr algn="ctr" fontAlgn="b"/>
                      <a:r>
                        <a:rPr lang="es-ES" sz="2000" u="none" strike="noStrike" dirty="0"/>
                        <a:t>Resumen de cumplimiento de </a:t>
                      </a:r>
                      <a:r>
                        <a:rPr lang="es-ES" sz="2000" u="none" strike="noStrike" dirty="0" smtClean="0"/>
                        <a:t>sistemas de abastecimiento</a:t>
                      </a:r>
                      <a:r>
                        <a:rPr lang="es-ES" sz="2000" u="none" strike="noStrike" baseline="0" dirty="0" smtClean="0"/>
                        <a:t> de agua </a:t>
                      </a:r>
                      <a:r>
                        <a:rPr lang="es-ES" sz="2000" u="none" strike="noStrike" dirty="0" smtClean="0"/>
                        <a:t>con desinfección cloro residual</a:t>
                      </a:r>
                      <a:endParaRPr lang="es-ES" sz="2000" b="1" i="0" u="none" strike="noStrike" dirty="0">
                        <a:solidFill>
                          <a:schemeClr val="tx1"/>
                        </a:solidFill>
                        <a:latin typeface="Arial Narrow" panose="020B0606020202030204" pitchFamily="34" charset="0"/>
                      </a:endParaRPr>
                    </a:p>
                  </a:txBody>
                  <a:tcPr marL="0" marR="0" marT="0" marB="0" anchor="b">
                    <a:solidFill>
                      <a:schemeClr val="accent5">
                        <a:lumMod val="60000"/>
                        <a:lumOff val="40000"/>
                      </a:schemeClr>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r>
              <a:tr h="290413">
                <a:tc>
                  <a:txBody>
                    <a:bodyPr/>
                    <a:lstStyle/>
                    <a:p>
                      <a:pPr algn="ctr" fontAlgn="b"/>
                      <a:r>
                        <a:rPr lang="es-ES" sz="2000" u="none" strike="noStrike" dirty="0"/>
                        <a:t>Estado_Sistema</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ES" sz="2000" u="none" strike="noStrike" dirty="0"/>
                        <a:t>Numero_de_Sistemas</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ES" sz="2000" u="none" strike="noStrike" dirty="0"/>
                        <a:t>Porcentaje</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r h="303758">
                <a:tc>
                  <a:txBody>
                    <a:bodyPr/>
                    <a:lstStyle/>
                    <a:p>
                      <a:pPr algn="l" fontAlgn="b"/>
                      <a:r>
                        <a:rPr lang="es-ES" sz="2000" u="none" strike="noStrike" dirty="0"/>
                        <a:t>CUMPLE</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r" fontAlgn="b"/>
                      <a:r>
                        <a:rPr lang="es-ES" sz="2000" u="none" strike="noStrike" dirty="0"/>
                        <a:t>1,105</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r" fontAlgn="b"/>
                      <a:r>
                        <a:rPr lang="es-ES" sz="2000" u="none" strike="noStrike"/>
                        <a:t>27.1%</a:t>
                      </a:r>
                      <a:endParaRPr lang="es-ES" sz="2000" b="0" i="0" u="none" strike="noStrike">
                        <a:solidFill>
                          <a:schemeClr val="bg1"/>
                        </a:solidFill>
                        <a:latin typeface="Calibri" panose="020F0502020204030204"/>
                      </a:endParaRPr>
                    </a:p>
                  </a:txBody>
                  <a:tcPr marL="0" marR="0" marT="0" marB="0" anchor="b">
                    <a:solidFill>
                      <a:schemeClr val="accent5">
                        <a:lumMod val="60000"/>
                        <a:lumOff val="40000"/>
                      </a:schemeClr>
                    </a:solidFill>
                  </a:tcPr>
                </a:tc>
              </a:tr>
              <a:tr h="303758">
                <a:tc>
                  <a:txBody>
                    <a:bodyPr/>
                    <a:lstStyle/>
                    <a:p>
                      <a:pPr algn="l" fontAlgn="b"/>
                      <a:r>
                        <a:rPr lang="es-ES" sz="2000" u="none" strike="noStrike" dirty="0"/>
                        <a:t>NO CUMPLE</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r" fontAlgn="b"/>
                      <a:r>
                        <a:rPr lang="es-ES" sz="2000" u="none" strike="noStrike" dirty="0"/>
                        <a:t>2,970</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r" fontAlgn="b"/>
                      <a:r>
                        <a:rPr lang="es-ES" sz="2000" u="none" strike="noStrike" dirty="0"/>
                        <a:t>72.9%</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r>
              <a:tr h="303758">
                <a:tc>
                  <a:txBody>
                    <a:bodyPr/>
                    <a:lstStyle/>
                    <a:p>
                      <a:pPr algn="l" fontAlgn="b"/>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r" fontAlgn="b"/>
                      <a:r>
                        <a:rPr lang="es-ES" sz="2000" u="none" strike="noStrike" dirty="0"/>
                        <a:t>4,075</a:t>
                      </a:r>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l" fontAlgn="b"/>
                      <a:endParaRPr lang="es-ES" sz="2000" b="0"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r>
            </a:tbl>
          </a:graphicData>
        </a:graphic>
      </p:graphicFrame>
      <p:graphicFrame>
        <p:nvGraphicFramePr>
          <p:cNvPr id="17" name="16 Gráfico"/>
          <p:cNvGraphicFramePr/>
          <p:nvPr/>
        </p:nvGraphicFramePr>
        <p:xfrm>
          <a:off x="1533271" y="2964308"/>
          <a:ext cx="9717024" cy="3218688"/>
        </p:xfrm>
        <a:graphic>
          <a:graphicData uri="http://schemas.openxmlformats.org/drawingml/2006/chart">
            <c:chart xmlns:c="http://schemas.openxmlformats.org/drawingml/2006/chart" xmlns:r="http://schemas.openxmlformats.org/officeDocument/2006/relationships" r:id="rId3"/>
          </a:graphicData>
        </a:graphic>
      </p:graphicFrame>
      <p:sp>
        <p:nvSpPr>
          <p:cNvPr id="2" name="Cuadro de texto 1"/>
          <p:cNvSpPr txBox="1"/>
          <p:nvPr/>
        </p:nvSpPr>
        <p:spPr>
          <a:xfrm>
            <a:off x="1490980" y="6317615"/>
            <a:ext cx="5605145" cy="368300"/>
          </a:xfrm>
          <a:prstGeom prst="rect">
            <a:avLst/>
          </a:prstGeom>
          <a:solidFill>
            <a:srgbClr val="FFFF00"/>
          </a:solidFill>
        </p:spPr>
        <p:txBody>
          <a:bodyPr wrap="square" rtlCol="0">
            <a:spAutoFit/>
          </a:bodyPr>
          <a:lstStyle/>
          <a:p>
            <a:r>
              <a:rPr lang="es-MX" altLang="en-US">
                <a:solidFill>
                  <a:schemeClr val="tx1"/>
                </a:solidFill>
              </a:rPr>
              <a:t>Fuente de Información SIVIAGUA/ MSPAS. AÑO 2025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45495"/>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pic>
        <p:nvPicPr>
          <p:cNvPr id="16" name="Picture 1"/>
          <p:cNvPicPr>
            <a:picLocks noChangeAspect="1"/>
          </p:cNvPicPr>
          <p:nvPr/>
        </p:nvPicPr>
        <p:blipFill>
          <a:blip r:embed="rId3" cstate="print"/>
          <a:stretch>
            <a:fillRect/>
          </a:stretch>
        </p:blipFill>
        <p:spPr>
          <a:xfrm>
            <a:off x="1280160" y="1403630"/>
            <a:ext cx="8156875" cy="5301969"/>
          </a:xfrm>
          <a:prstGeom prst="rect">
            <a:avLst/>
          </a:prstGeom>
        </p:spPr>
      </p:pic>
      <p:graphicFrame>
        <p:nvGraphicFramePr>
          <p:cNvPr id="11" name="10 Tabla"/>
          <p:cNvGraphicFramePr>
            <a:graphicFrameLocks noGrp="1"/>
          </p:cNvGraphicFramePr>
          <p:nvPr/>
        </p:nvGraphicFramePr>
        <p:xfrm>
          <a:off x="2549906" y="279083"/>
          <a:ext cx="5888517" cy="984885"/>
        </p:xfrm>
        <a:graphic>
          <a:graphicData uri="http://schemas.openxmlformats.org/drawingml/2006/table">
            <a:tbl>
              <a:tblPr/>
              <a:tblGrid>
                <a:gridCol w="5888517"/>
              </a:tblGrid>
              <a:tr h="712132">
                <a:tc>
                  <a:txBody>
                    <a:bodyPr/>
                    <a:lstStyle/>
                    <a:p>
                      <a:pPr algn="ctr" fontAlgn="b"/>
                      <a:r>
                        <a:rPr lang="es-ES" sz="3200" b="1" i="0" u="none" strike="noStrike" dirty="0">
                          <a:solidFill>
                            <a:srgbClr val="000000"/>
                          </a:solidFill>
                          <a:latin typeface="Arial Narrow" panose="020B0606020202030204" pitchFamily="34" charset="0"/>
                        </a:rPr>
                        <a:t>Indicadores de control de </a:t>
                      </a:r>
                      <a:r>
                        <a:rPr lang="es-ES" sz="3200" b="1" i="0" u="none" strike="noStrike" dirty="0" smtClean="0">
                          <a:solidFill>
                            <a:srgbClr val="000000"/>
                          </a:solidFill>
                          <a:latin typeface="Arial Narrow" panose="020B0606020202030204" pitchFamily="34" charset="0"/>
                        </a:rPr>
                        <a:t>calidad cloro residual</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solidFill>
                      <a:srgbClr val="D9EAF7"/>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graphicFrame>
        <p:nvGraphicFramePr>
          <p:cNvPr id="11" name="10 Gráfico"/>
          <p:cNvGraphicFramePr/>
          <p:nvPr/>
        </p:nvGraphicFramePr>
        <p:xfrm>
          <a:off x="1036320" y="1690688"/>
          <a:ext cx="10241280" cy="457600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2"/>
          <p:cNvPicPr>
            <a:picLocks noChangeAspect="1"/>
          </p:cNvPicPr>
          <p:nvPr/>
        </p:nvPicPr>
        <p:blipFill>
          <a:blip r:embed="rId4" cstate="print"/>
          <a:stretch>
            <a:fillRect/>
          </a:stretch>
        </p:blipFill>
        <p:spPr>
          <a:xfrm>
            <a:off x="1736027" y="1092078"/>
            <a:ext cx="8468678" cy="55046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contenido 3"/>
          <p:cNvPicPr>
            <a:picLocks noGrp="1" noChangeAspect="1"/>
          </p:cNvPicPr>
          <p:nvPr>
            <p:ph idx="1"/>
          </p:nvPr>
        </p:nvPicPr>
        <p:blipFill>
          <a:blip r:embed="rId2"/>
          <a:stretch>
            <a:fillRect/>
          </a:stretch>
        </p:blipFill>
        <p:spPr>
          <a:xfrm>
            <a:off x="1422400" y="1679575"/>
            <a:ext cx="8963025" cy="4926965"/>
          </a:xfrm>
          <a:prstGeom prst="rect">
            <a:avLst/>
          </a:prstGeom>
        </p:spPr>
      </p:pic>
      <p:sp>
        <p:nvSpPr>
          <p:cNvPr id="6" name="Título 5"/>
          <p:cNvSpPr>
            <a:spLocks noGrp="1"/>
          </p:cNvSpPr>
          <p:nvPr>
            <p:ph type="title"/>
          </p:nvPr>
        </p:nvSpPr>
        <p:spPr>
          <a:xfrm>
            <a:off x="838200" y="365125"/>
            <a:ext cx="5088890" cy="974725"/>
          </a:xfrm>
          <a:solidFill>
            <a:schemeClr val="accent1"/>
          </a:solidFill>
        </p:spPr>
        <p:txBody>
          <a:bodyPr/>
          <a:lstStyle/>
          <a:p>
            <a:r>
              <a:rPr lang="es-MX" altLang="en-US"/>
              <a:t>MICROBIOLOGIA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ltLang="en-US"/>
              <a:t>MICROBIOLOGIA</a:t>
            </a:r>
          </a:p>
        </p:txBody>
      </p:sp>
      <p:pic>
        <p:nvPicPr>
          <p:cNvPr id="6" name="Imagen 5"/>
          <p:cNvPicPr>
            <a:picLocks noChangeAspect="1"/>
          </p:cNvPicPr>
          <p:nvPr/>
        </p:nvPicPr>
        <p:blipFill>
          <a:blip r:embed="rId2"/>
          <a:stretch>
            <a:fillRect/>
          </a:stretch>
        </p:blipFill>
        <p:spPr>
          <a:xfrm>
            <a:off x="1657350" y="1434465"/>
            <a:ext cx="8089900" cy="50863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altLang="en-US"/>
              <a:t>Microbiologia</a:t>
            </a:r>
          </a:p>
        </p:txBody>
      </p:sp>
      <p:pic>
        <p:nvPicPr>
          <p:cNvPr id="4" name="Marcador de posición de contenido 3"/>
          <p:cNvPicPr>
            <a:picLocks noGrp="1" noChangeAspect="1"/>
          </p:cNvPicPr>
          <p:nvPr>
            <p:ph idx="1"/>
          </p:nvPr>
        </p:nvPicPr>
        <p:blipFill>
          <a:blip r:embed="rId2"/>
          <a:stretch>
            <a:fillRect/>
          </a:stretch>
        </p:blipFill>
        <p:spPr>
          <a:xfrm>
            <a:off x="1017270" y="1825625"/>
            <a:ext cx="10156190" cy="4351655"/>
          </a:xfrm>
          <a:prstGeom prst="rect">
            <a:avLst/>
          </a:prstGeom>
        </p:spPr>
      </p:pic>
      <p:sp>
        <p:nvSpPr>
          <p:cNvPr id="3" name="CuadroTexto 2"/>
          <p:cNvSpPr txBox="1"/>
          <p:nvPr/>
        </p:nvSpPr>
        <p:spPr>
          <a:xfrm>
            <a:off x="1017269" y="2758568"/>
            <a:ext cx="4469131" cy="369332"/>
          </a:xfrm>
          <a:prstGeom prst="rect">
            <a:avLst/>
          </a:prstGeom>
          <a:noFill/>
        </p:spPr>
        <p:txBody>
          <a:bodyPr wrap="square" rtlCol="0">
            <a:spAutoFit/>
          </a:bodyPr>
          <a:lstStyle/>
          <a:p>
            <a:r>
              <a:rPr lang="es-MX" dirty="0" smtClean="0"/>
              <a:t>Total vigilados		                 6,344</a:t>
            </a:r>
            <a:endParaRPr lang="es-G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155"/>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Rectángulo"/>
          <p:cNvSpPr/>
          <p:nvPr/>
        </p:nvSpPr>
        <p:spPr>
          <a:xfrm>
            <a:off x="1401445" y="1043940"/>
            <a:ext cx="9909175" cy="5010150"/>
          </a:xfrm>
          <a:prstGeom prst="rect">
            <a:avLst/>
          </a:prstGeom>
        </p:spPr>
        <p:txBody>
          <a:bodyPr wrap="square">
            <a:noAutofit/>
          </a:bodyPr>
          <a:lstStyle/>
          <a:p>
            <a:pPr algn="just"/>
            <a:r>
              <a:rPr lang="es-ES" sz="2400" dirty="0" smtClean="0">
                <a:solidFill>
                  <a:schemeClr val="bg1"/>
                </a:solidFill>
              </a:rPr>
              <a:t>Tanto los datos del Censo, como los reco</a:t>
            </a:r>
            <a:r>
              <a:rPr lang="es-MX" altLang="es-ES" sz="2400" dirty="0" smtClean="0">
                <a:solidFill>
                  <a:schemeClr val="bg1"/>
                </a:solidFill>
              </a:rPr>
              <a:t>lectados </a:t>
            </a:r>
            <a:r>
              <a:rPr lang="es-ES" sz="2400" dirty="0" smtClean="0">
                <a:solidFill>
                  <a:schemeClr val="bg1"/>
                </a:solidFill>
              </a:rPr>
              <a:t>por el MSPAS, mantiene la tendencia de áreas con menor cobertura</a:t>
            </a:r>
            <a:r>
              <a:rPr lang="es-MX" altLang="es-ES" sz="2400" dirty="0" smtClean="0">
                <a:solidFill>
                  <a:schemeClr val="bg1"/>
                </a:solidFill>
              </a:rPr>
              <a:t>de agua</a:t>
            </a:r>
            <a:r>
              <a:rPr lang="es-ES" sz="2400" dirty="0" smtClean="0">
                <a:solidFill>
                  <a:schemeClr val="bg1"/>
                </a:solidFill>
              </a:rPr>
              <a:t>, estando municipios de Alta Verapaz, Chiquimula, Quiché. Resaltando que las limitaciones de acceso se mantienen en las áreas.</a:t>
            </a:r>
          </a:p>
          <a:p>
            <a:pPr algn="just"/>
            <a:endParaRPr lang="es-ES" sz="2400" dirty="0" smtClean="0">
              <a:solidFill>
                <a:schemeClr val="bg1"/>
              </a:solidFill>
            </a:endParaRPr>
          </a:p>
          <a:p>
            <a:pPr algn="just"/>
            <a:r>
              <a:rPr lang="es-ES" sz="2400" dirty="0" smtClean="0">
                <a:solidFill>
                  <a:schemeClr val="bg1"/>
                </a:solidFill>
              </a:rPr>
              <a:t>La </a:t>
            </a:r>
            <a:r>
              <a:rPr lang="es-MX" altLang="es-ES" sz="2400" dirty="0" smtClean="0">
                <a:solidFill>
                  <a:schemeClr val="bg1"/>
                </a:solidFill>
              </a:rPr>
              <a:t>Encuenta Nacional de Empleo e Ingresos </a:t>
            </a:r>
            <a:r>
              <a:rPr lang="es-ES" sz="2400" dirty="0" smtClean="0">
                <a:solidFill>
                  <a:schemeClr val="bg1"/>
                </a:solidFill>
              </a:rPr>
              <a:t>ENEI, 2019 señala que, bajo la definición nacional de acceso, 75.1% de los hogares dispone de agua potable, mientras que 24.9% carece de este servicio, evidenciando que aproximadamente uno de cada cuatro hogares permanece excluido (INE, 2022). Esta brecha se profundiza en áreas rurales, donde la ENCOVI, 2023 reporta que el 63.3% de los hogares tiene acceso a fuentes de</a:t>
            </a:r>
            <a:r>
              <a:rPr lang="es-MX" altLang="es-ES" sz="2400" dirty="0" smtClean="0">
                <a:solidFill>
                  <a:schemeClr val="bg1"/>
                </a:solidFill>
              </a:rPr>
              <a:t> </a:t>
            </a:r>
            <a:r>
              <a:rPr lang="es-ES" sz="2400" dirty="0" smtClean="0">
                <a:solidFill>
                  <a:schemeClr val="bg1"/>
                </a:solidFill>
              </a:rPr>
              <a:t>agua mejorada, frente a 85.0% en áreas urbanas (INE, 2019)</a:t>
            </a:r>
            <a:r>
              <a:rPr lang="es-MX" altLang="es-ES" sz="2400" dirty="0" smtClean="0">
                <a:solidFill>
                  <a:schemeClr val="bg1"/>
                </a:solidFil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4234"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smtClean="0">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2959735" y="279400"/>
            <a:ext cx="6030595" cy="9588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s-GT" sz="5200" dirty="0" smtClean="0">
                <a:solidFill>
                  <a:schemeClr val="bg1"/>
                </a:solidFill>
                <a:latin typeface="Aptos Display" panose="02110004020202020204"/>
              </a:rPr>
              <a:t>Acceso al agua </a:t>
            </a:r>
            <a:endParaRPr kumimoji="0" lang="es-GT" sz="520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6" name="15 Tabla"/>
          <p:cNvGraphicFramePr>
            <a:graphicFrameLocks noGrp="1"/>
          </p:cNvGraphicFramePr>
          <p:nvPr/>
        </p:nvGraphicFramePr>
        <p:xfrm>
          <a:off x="1524000" y="1660017"/>
          <a:ext cx="9899904" cy="3840480"/>
        </p:xfrm>
        <a:graphic>
          <a:graphicData uri="http://schemas.openxmlformats.org/drawingml/2006/table">
            <a:tbl>
              <a:tblPr>
                <a:tableStyleId>{69CF1AB2-1976-4502-BF36-3FF5EA218861}</a:tableStyleId>
              </a:tblPr>
              <a:tblGrid>
                <a:gridCol w="6739596"/>
                <a:gridCol w="1675937"/>
                <a:gridCol w="1484371"/>
              </a:tblGrid>
              <a:tr h="1093442">
                <a:tc>
                  <a:txBody>
                    <a:bodyPr/>
                    <a:lstStyle/>
                    <a:p>
                      <a:pPr algn="ctr">
                        <a:lnSpc>
                          <a:spcPct val="150000"/>
                        </a:lnSpc>
                        <a:spcAft>
                          <a:spcPts val="0"/>
                        </a:spcAft>
                      </a:pPr>
                      <a:r>
                        <a:rPr lang="es-ES" sz="2400" dirty="0"/>
                        <a:t>Medio de acceso al agua</a:t>
                      </a:r>
                    </a:p>
                  </a:txBody>
                  <a:tcPr marL="50800" marR="50800" marT="0" marB="0" anchor="ctr">
                    <a:solidFill>
                      <a:schemeClr val="accent1">
                        <a:lumMod val="60000"/>
                        <a:lumOff val="40000"/>
                      </a:schemeClr>
                    </a:solidFill>
                  </a:tcPr>
                </a:tc>
                <a:tc>
                  <a:txBody>
                    <a:bodyPr/>
                    <a:lstStyle/>
                    <a:p>
                      <a:pPr algn="ctr">
                        <a:lnSpc>
                          <a:spcPct val="150000"/>
                        </a:lnSpc>
                        <a:spcAft>
                          <a:spcPts val="0"/>
                        </a:spcAft>
                      </a:pPr>
                      <a:r>
                        <a:rPr lang="es-ES" sz="2400"/>
                        <a:t>Hogares cubiertos</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a:t>% de cobertura</a:t>
                      </a:r>
                    </a:p>
                  </a:txBody>
                  <a:tcPr marL="50800" marR="50800" marT="0" marB="0" anchor="b">
                    <a:solidFill>
                      <a:schemeClr val="accent1">
                        <a:lumMod val="60000"/>
                        <a:lumOff val="40000"/>
                      </a:schemeClr>
                    </a:solidFill>
                  </a:tcPr>
                </a:tc>
              </a:tr>
              <a:tr h="1093442">
                <a:tc>
                  <a:txBody>
                    <a:bodyPr/>
                    <a:lstStyle/>
                    <a:p>
                      <a:pPr algn="just">
                        <a:lnSpc>
                          <a:spcPct val="150000"/>
                        </a:lnSpc>
                        <a:spcAft>
                          <a:spcPts val="0"/>
                        </a:spcAft>
                      </a:pPr>
                      <a:r>
                        <a:rPr lang="es-ES" sz="2400" dirty="0"/>
                        <a:t>Con tubería (tubería de pozo, tubería externa, tubería interna, tubería pública)</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dirty="0"/>
                        <a:t>2,920,703</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a:t>89%</a:t>
                      </a:r>
                    </a:p>
                  </a:txBody>
                  <a:tcPr marL="50800" marR="50800" marT="0" marB="0" anchor="b">
                    <a:solidFill>
                      <a:schemeClr val="accent1">
                        <a:lumMod val="60000"/>
                        <a:lumOff val="40000"/>
                      </a:schemeClr>
                    </a:solidFill>
                  </a:tcPr>
                </a:tc>
              </a:tr>
              <a:tr h="1093442">
                <a:tc>
                  <a:txBody>
                    <a:bodyPr/>
                    <a:lstStyle/>
                    <a:p>
                      <a:pPr algn="just">
                        <a:lnSpc>
                          <a:spcPct val="150000"/>
                        </a:lnSpc>
                        <a:spcAft>
                          <a:spcPts val="0"/>
                        </a:spcAft>
                      </a:pPr>
                      <a:r>
                        <a:rPr lang="es-ES" sz="2400" dirty="0"/>
                        <a:t>Sin Tubería (Lluvia, lago, río, manantial o nacimiento, camión o tonel y otros)</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dirty="0"/>
                        <a:t>355,228</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dirty="0"/>
                        <a:t>11%</a:t>
                      </a:r>
                    </a:p>
                  </a:txBody>
                  <a:tcPr marL="50800" marR="50800" marT="0" marB="0" anchor="b">
                    <a:solidFill>
                      <a:schemeClr val="accent1">
                        <a:lumMod val="60000"/>
                        <a:lumOff val="40000"/>
                      </a:schemeClr>
                    </a:solidFill>
                  </a:tcPr>
                </a:tc>
              </a:tr>
              <a:tr h="511386">
                <a:tc>
                  <a:txBody>
                    <a:bodyPr/>
                    <a:lstStyle/>
                    <a:p>
                      <a:pPr algn="just">
                        <a:lnSpc>
                          <a:spcPct val="150000"/>
                        </a:lnSpc>
                        <a:spcAft>
                          <a:spcPts val="0"/>
                        </a:spcAft>
                      </a:pPr>
                      <a:r>
                        <a:rPr lang="es-ES" sz="2400" dirty="0"/>
                        <a:t>Total, de hogares</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dirty="0"/>
                        <a:t>3,275,931</a:t>
                      </a:r>
                    </a:p>
                  </a:txBody>
                  <a:tcPr marL="50800" marR="50800" marT="0" marB="0" anchor="b">
                    <a:solidFill>
                      <a:schemeClr val="accent1">
                        <a:lumMod val="60000"/>
                        <a:lumOff val="40000"/>
                      </a:schemeClr>
                    </a:solidFill>
                  </a:tcPr>
                </a:tc>
                <a:tc>
                  <a:txBody>
                    <a:bodyPr/>
                    <a:lstStyle/>
                    <a:p>
                      <a:pPr algn="ctr">
                        <a:lnSpc>
                          <a:spcPct val="150000"/>
                        </a:lnSpc>
                        <a:spcAft>
                          <a:spcPts val="0"/>
                        </a:spcAft>
                      </a:pPr>
                      <a:r>
                        <a:rPr lang="es-ES" sz="2400" dirty="0"/>
                        <a:t>100%</a:t>
                      </a:r>
                    </a:p>
                  </a:txBody>
                  <a:tcPr marL="50800" marR="50800" marT="0" marB="0" anchor="b">
                    <a:solidFill>
                      <a:schemeClr val="accent1">
                        <a:lumMod val="60000"/>
                        <a:lumOff val="40000"/>
                      </a:schemeClr>
                    </a:solidFill>
                  </a:tcPr>
                </a:tc>
              </a:tr>
            </a:tbl>
          </a:graphicData>
        </a:graphic>
      </p:graphicFrame>
      <p:sp>
        <p:nvSpPr>
          <p:cNvPr id="18" name="17 Rectángulo"/>
          <p:cNvSpPr/>
          <p:nvPr/>
        </p:nvSpPr>
        <p:spPr>
          <a:xfrm>
            <a:off x="1461770" y="5672004"/>
            <a:ext cx="6681216" cy="369332"/>
          </a:xfrm>
          <a:prstGeom prst="rect">
            <a:avLst/>
          </a:prstGeom>
        </p:spPr>
        <p:txBody>
          <a:bodyPr wrap="square">
            <a:spAutoFit/>
          </a:bodyPr>
          <a:lstStyle/>
          <a:p>
            <a:r>
              <a:rPr lang="es-ES" dirty="0" smtClean="0">
                <a:solidFill>
                  <a:schemeClr val="bg1"/>
                </a:solidFill>
              </a:rPr>
              <a:t>Fuente: Elaboración propia con datos del censo poblacional 2018.</a:t>
            </a:r>
            <a:endParaRPr lang="es-E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CuadroTexto"/>
          <p:cNvSpPr txBox="1"/>
          <p:nvPr/>
        </p:nvSpPr>
        <p:spPr>
          <a:xfrm>
            <a:off x="1682496" y="622012"/>
            <a:ext cx="8546592" cy="584775"/>
          </a:xfrm>
          <a:prstGeom prst="rect">
            <a:avLst/>
          </a:prstGeom>
          <a:noFill/>
        </p:spPr>
        <p:txBody>
          <a:bodyPr wrap="square" rtlCol="0">
            <a:spAutoFit/>
          </a:bodyPr>
          <a:lstStyle/>
          <a:p>
            <a:pPr algn="ctr"/>
            <a:r>
              <a:rPr lang="es-ES" sz="3200" dirty="0" smtClean="0">
                <a:solidFill>
                  <a:schemeClr val="bg1"/>
                </a:solidFill>
              </a:rPr>
              <a:t>Brechas de cobertura</a:t>
            </a:r>
          </a:p>
        </p:txBody>
      </p:sp>
      <p:graphicFrame>
        <p:nvGraphicFramePr>
          <p:cNvPr id="11" name="10 Tabla"/>
          <p:cNvGraphicFramePr>
            <a:graphicFrameLocks noGrp="1"/>
          </p:cNvGraphicFramePr>
          <p:nvPr/>
        </p:nvGraphicFramePr>
        <p:xfrm>
          <a:off x="646176" y="1402080"/>
          <a:ext cx="10753344" cy="2327394"/>
        </p:xfrm>
        <a:graphic>
          <a:graphicData uri="http://schemas.openxmlformats.org/drawingml/2006/table">
            <a:tbl>
              <a:tblPr>
                <a:tableStyleId>{D7AC3CCA-C797-4891-BE02-D94E43425B78}</a:tableStyleId>
              </a:tblPr>
              <a:tblGrid>
                <a:gridCol w="6328866"/>
                <a:gridCol w="2813625"/>
                <a:gridCol w="1610853"/>
              </a:tblGrid>
              <a:tr h="375958">
                <a:tc gridSpan="3">
                  <a:txBody>
                    <a:bodyPr/>
                    <a:lstStyle/>
                    <a:p>
                      <a:pPr algn="ctr" fontAlgn="b"/>
                      <a:r>
                        <a:rPr lang="es-ES" sz="3200" b="1" dirty="0" smtClean="0"/>
                        <a:t>215 municipios</a:t>
                      </a:r>
                      <a:endParaRPr lang="es-ES" sz="3200" b="1" i="0" u="none" strike="noStrike" dirty="0">
                        <a:solidFill>
                          <a:schemeClr val="tx1"/>
                        </a:solidFill>
                        <a:latin typeface="Arial Narrow" panose="020B0606020202030204" pitchFamily="34" charset="0"/>
                      </a:endParaRPr>
                    </a:p>
                  </a:txBody>
                  <a:tcPr marL="0" marR="0" marT="0" marB="0" anchor="b">
                    <a:solidFill>
                      <a:schemeClr val="accent5">
                        <a:lumMod val="60000"/>
                        <a:lumOff val="40000"/>
                      </a:schemeClr>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r>
              <a:tr h="567259">
                <a:tc>
                  <a:txBody>
                    <a:bodyPr/>
                    <a:lstStyle/>
                    <a:p>
                      <a:pPr algn="ctr" fontAlgn="b"/>
                      <a:r>
                        <a:rPr lang="es-ES" sz="2400" b="1" u="none" strike="noStrike" dirty="0" smtClean="0"/>
                        <a:t>COBERTRURAS</a:t>
                      </a:r>
                      <a:endParaRPr lang="es-ES" sz="24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ES" sz="2400" b="1" u="none" strike="noStrike" smtClean="0"/>
                        <a:t>Porcentaje</a:t>
                      </a:r>
                      <a:endParaRPr lang="es-ES" sz="24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ES" sz="2400" b="1" u="none" strike="noStrike" dirty="0" smtClean="0"/>
                        <a:t>Brechas</a:t>
                      </a:r>
                      <a:endParaRPr lang="es-ES" sz="24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r h="358055">
                <a:tc>
                  <a:txBody>
                    <a:bodyPr/>
                    <a:lstStyle/>
                    <a:p>
                      <a:pPr algn="l" fontAlgn="b"/>
                      <a:r>
                        <a:rPr lang="es-ES" sz="2000" b="1" dirty="0" smtClean="0"/>
                        <a:t>  Viviendas con agua </a:t>
                      </a:r>
                      <a:endParaRPr lang="es-ES" sz="2000" b="1"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ctr" fontAlgn="b"/>
                      <a:r>
                        <a:rPr lang="es-ES" sz="2000" b="1" dirty="0" smtClean="0"/>
                        <a:t>88.98%</a:t>
                      </a:r>
                      <a:endParaRPr lang="es-ES" sz="2000" b="1"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ctr" fontAlgn="b"/>
                      <a:r>
                        <a:rPr lang="es-ES" sz="2000" b="1" dirty="0" smtClean="0"/>
                        <a:t>11.02% </a:t>
                      </a:r>
                      <a:endParaRPr lang="es-ES" sz="2000" b="1"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r>
              <a:tr h="358055">
                <a:tc>
                  <a:txBody>
                    <a:bodyPr/>
                    <a:lstStyle/>
                    <a:p>
                      <a:pPr marL="0" marR="0" indent="0" algn="l" defTabSz="914400" rtl="0" eaLnBrk="1" fontAlgn="b" latinLnBrk="0" hangingPunct="1">
                        <a:lnSpc>
                          <a:spcPct val="100000"/>
                        </a:lnSpc>
                        <a:spcBef>
                          <a:spcPts val="0"/>
                        </a:spcBef>
                        <a:spcAft>
                          <a:spcPts val="0"/>
                        </a:spcAft>
                        <a:buClrTx/>
                        <a:buSzTx/>
                        <a:buFontTx/>
                        <a:buNone/>
                        <a:defRPr/>
                      </a:pPr>
                      <a:endParaRPr lang="es-ES" sz="2000" b="1" dirty="0" smtClean="0"/>
                    </a:p>
                    <a:p>
                      <a:pPr marL="0" marR="0" indent="0" algn="l" defTabSz="914400" rtl="0" eaLnBrk="1" fontAlgn="b" latinLnBrk="0" hangingPunct="1">
                        <a:lnSpc>
                          <a:spcPct val="100000"/>
                        </a:lnSpc>
                        <a:spcBef>
                          <a:spcPts val="0"/>
                        </a:spcBef>
                        <a:spcAft>
                          <a:spcPts val="0"/>
                        </a:spcAft>
                        <a:buClrTx/>
                        <a:buSzTx/>
                        <a:buFontTx/>
                        <a:buNone/>
                        <a:defRPr/>
                      </a:pPr>
                      <a:r>
                        <a:rPr lang="es-ES" sz="2000" b="1" dirty="0" smtClean="0"/>
                        <a:t>  Población con alguna fuente de abastecimiento de agua.</a:t>
                      </a:r>
                    </a:p>
                    <a:p>
                      <a:pPr algn="l" fontAlgn="b"/>
                      <a:endParaRPr lang="es-ES" sz="2000" b="1" i="0" u="none" strike="noStrike" dirty="0">
                        <a:solidFill>
                          <a:schemeClr val="bg1"/>
                        </a:solidFill>
                        <a:latin typeface="Calibri" panose="020F0502020204030204"/>
                      </a:endParaRPr>
                    </a:p>
                  </a:txBody>
                  <a:tcPr marL="0" marR="0" marT="0" marB="0" anchor="b">
                    <a:solidFill>
                      <a:schemeClr val="accent5">
                        <a:lumMod val="60000"/>
                        <a:lumOff val="40000"/>
                      </a:schemeClr>
                    </a:solidFill>
                  </a:tcPr>
                </a:tc>
                <a:tc>
                  <a:txBody>
                    <a:bodyPr/>
                    <a:lstStyle/>
                    <a:p>
                      <a:pPr algn="ctr" fontAlgn="b"/>
                      <a:r>
                        <a:rPr lang="es-ES" sz="2000" b="1" dirty="0" smtClean="0"/>
                        <a:t>90.95% </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ES" sz="2000" b="1" u="none" strike="noStrike" dirty="0" smtClean="0"/>
                        <a:t>9,05%</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sp>
        <p:nvSpPr>
          <p:cNvPr id="12" name="11 CuadroTexto"/>
          <p:cNvSpPr txBox="1"/>
          <p:nvPr/>
        </p:nvSpPr>
        <p:spPr>
          <a:xfrm>
            <a:off x="646176" y="5486400"/>
            <a:ext cx="8253984" cy="646331"/>
          </a:xfrm>
          <a:prstGeom prst="rect">
            <a:avLst/>
          </a:prstGeom>
          <a:noFill/>
        </p:spPr>
        <p:txBody>
          <a:bodyPr wrap="square" rtlCol="0">
            <a:spAutoFit/>
          </a:bodyPr>
          <a:lstStyle/>
          <a:p>
            <a:r>
              <a:rPr lang="es-ES" dirty="0" smtClean="0">
                <a:solidFill>
                  <a:schemeClr val="bg1"/>
                </a:solidFill>
              </a:rPr>
              <a:t>Fuente de Información / DDRISS  levantado de información </a:t>
            </a:r>
          </a:p>
          <a:p>
            <a:r>
              <a:rPr lang="es-ES" dirty="0" smtClean="0">
                <a:solidFill>
                  <a:schemeClr val="bg1"/>
                </a:solidFill>
              </a:rPr>
              <a:t>para conocer las brechas de cobertura, año 2025.</a:t>
            </a:r>
            <a:endParaRPr lang="es-ES" dirty="0"/>
          </a:p>
        </p:txBody>
      </p:sp>
      <p:sp>
        <p:nvSpPr>
          <p:cNvPr id="13" name="12 CuadroTexto"/>
          <p:cNvSpPr txBox="1"/>
          <p:nvPr/>
        </p:nvSpPr>
        <p:spPr>
          <a:xfrm>
            <a:off x="646176" y="3996548"/>
            <a:ext cx="10753344" cy="1200329"/>
          </a:xfrm>
          <a:prstGeom prst="rect">
            <a:avLst/>
          </a:prstGeom>
          <a:solidFill>
            <a:schemeClr val="accent5">
              <a:lumMod val="60000"/>
              <a:lumOff val="40000"/>
            </a:schemeClr>
          </a:solidFill>
        </p:spPr>
        <p:txBody>
          <a:bodyPr wrap="square" rtlCol="0">
            <a:spAutoFit/>
          </a:bodyPr>
          <a:lstStyle/>
          <a:p>
            <a:pPr algn="just"/>
            <a:r>
              <a:rPr lang="es-ES" b="1" dirty="0" smtClean="0"/>
              <a:t>Total de viviendas censadas 1,609,257, de las cuales 1,328,799 cuentan con acceso a agua, representando el 88.98% y 275,231, no cuentan con acceso a agua. De igual manera se definía que 6,531,175 personas cuentan con acceso a agua y 889,820  no poseen acceso a agua, representando el 9.05%.</a:t>
            </a:r>
            <a:endParaRPr lang="es-GT" b="1" dirty="0" smtClean="0"/>
          </a:p>
          <a:p>
            <a:pPr algn="just"/>
            <a:endParaRPr lang="es-ES"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14828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CuadroTexto"/>
          <p:cNvSpPr txBox="1"/>
          <p:nvPr/>
        </p:nvSpPr>
        <p:spPr>
          <a:xfrm>
            <a:off x="1682496" y="622012"/>
            <a:ext cx="8546592" cy="584775"/>
          </a:xfrm>
          <a:prstGeom prst="rect">
            <a:avLst/>
          </a:prstGeom>
          <a:noFill/>
        </p:spPr>
        <p:txBody>
          <a:bodyPr wrap="square" rtlCol="0">
            <a:spAutoFit/>
          </a:bodyPr>
          <a:lstStyle/>
          <a:p>
            <a:pPr algn="ctr"/>
            <a:r>
              <a:rPr lang="es-ES" sz="3200" dirty="0" smtClean="0">
                <a:solidFill>
                  <a:schemeClr val="bg1"/>
                </a:solidFill>
              </a:rPr>
              <a:t>Brechas de cobertura</a:t>
            </a:r>
          </a:p>
        </p:txBody>
      </p:sp>
      <p:graphicFrame>
        <p:nvGraphicFramePr>
          <p:cNvPr id="11" name="10 Tabla"/>
          <p:cNvGraphicFramePr>
            <a:graphicFrameLocks noGrp="1"/>
          </p:cNvGraphicFramePr>
          <p:nvPr/>
        </p:nvGraphicFramePr>
        <p:xfrm>
          <a:off x="658368" y="1800257"/>
          <a:ext cx="10753344" cy="1406239"/>
        </p:xfrm>
        <a:graphic>
          <a:graphicData uri="http://schemas.openxmlformats.org/drawingml/2006/table">
            <a:tbl>
              <a:tblPr>
                <a:tableStyleId>{D7AC3CCA-C797-4891-BE02-D94E43425B78}</a:tableStyleId>
              </a:tblPr>
              <a:tblGrid>
                <a:gridCol w="6328866"/>
                <a:gridCol w="2813625"/>
                <a:gridCol w="1610853"/>
              </a:tblGrid>
              <a:tr h="375958">
                <a:tc gridSpan="3">
                  <a:txBody>
                    <a:bodyPr/>
                    <a:lstStyle/>
                    <a:p>
                      <a:pPr algn="ctr" fontAlgn="b"/>
                      <a:r>
                        <a:rPr lang="es-ES" sz="3200" b="1" dirty="0" smtClean="0"/>
                        <a:t>Departamentos y municipios con mayores</a:t>
                      </a:r>
                      <a:r>
                        <a:rPr lang="es-ES" sz="3200" b="1" baseline="0" dirty="0" smtClean="0"/>
                        <a:t> brechas</a:t>
                      </a:r>
                      <a:endParaRPr lang="es-ES" sz="3200" b="1" i="0" u="none" strike="noStrike" dirty="0">
                        <a:solidFill>
                          <a:schemeClr val="tx1"/>
                        </a:solidFill>
                        <a:latin typeface="Arial Narrow" panose="020B0606020202030204" pitchFamily="34" charset="0"/>
                      </a:endParaRPr>
                    </a:p>
                  </a:txBody>
                  <a:tcPr marL="0" marR="0" marT="0" marB="0" anchor="b">
                    <a:solidFill>
                      <a:schemeClr val="accent5">
                        <a:lumMod val="60000"/>
                        <a:lumOff val="40000"/>
                      </a:schemeClr>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r>
              <a:tr h="430879">
                <a:tc>
                  <a:txBody>
                    <a:bodyPr/>
                    <a:lstStyle/>
                    <a:p>
                      <a:pPr algn="ctr" fontAlgn="b"/>
                      <a:r>
                        <a:rPr lang="es-ES" sz="2400" b="1" u="none" strike="noStrike" dirty="0" smtClean="0"/>
                        <a:t>DEPARTAMENTOS                                                                  </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c>
                  <a:txBody>
                    <a:bodyPr/>
                    <a:lstStyle/>
                    <a:p>
                      <a:pPr algn="ctr" fontAlgn="b"/>
                      <a:r>
                        <a:rPr lang="es-ES" sz="2400" b="1" u="none" strike="noStrike" dirty="0" smtClean="0"/>
                        <a:t>Municipios</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s-ES" sz="2400" b="1" u="none" strike="noStrike" baseline="0" dirty="0" smtClean="0"/>
                        <a:t>P</a:t>
                      </a:r>
                      <a:r>
                        <a:rPr lang="es-ES" sz="2400" b="1" u="none" strike="noStrike" dirty="0" smtClean="0"/>
                        <a:t>orcentaje </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r>
              <a:tr h="358055">
                <a:tc>
                  <a:txBody>
                    <a:bodyPr/>
                    <a:lstStyle/>
                    <a:p>
                      <a:pPr algn="ctr" fontAlgn="b"/>
                      <a:r>
                        <a:rPr lang="es-GT" sz="3200" dirty="0" smtClean="0"/>
                        <a:t>Chiquimula: </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Jocotán y San Juan Ermita </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3" name="12 Tabla"/>
          <p:cNvGraphicFramePr>
            <a:graphicFrameLocks noGrp="1"/>
          </p:cNvGraphicFramePr>
          <p:nvPr/>
        </p:nvGraphicFramePr>
        <p:xfrm>
          <a:off x="658368" y="3206496"/>
          <a:ext cx="10753344" cy="487680"/>
        </p:xfrm>
        <a:graphic>
          <a:graphicData uri="http://schemas.openxmlformats.org/drawingml/2006/table">
            <a:tbl>
              <a:tblPr>
                <a:tableStyleId>{D7AC3CCA-C797-4891-BE02-D94E43425B78}</a:tableStyleId>
              </a:tblPr>
              <a:tblGrid>
                <a:gridCol w="6328866"/>
                <a:gridCol w="2813625"/>
                <a:gridCol w="1610853"/>
              </a:tblGrid>
              <a:tr h="358055">
                <a:tc>
                  <a:txBody>
                    <a:bodyPr/>
                    <a:lstStyle/>
                    <a:p>
                      <a:pPr algn="ctr" fontAlgn="b"/>
                      <a:r>
                        <a:rPr lang="es-GT" sz="3200" dirty="0" smtClean="0"/>
                        <a:t>Petén</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San Andrés </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4" name="13 Tabla"/>
          <p:cNvGraphicFramePr>
            <a:graphicFrameLocks noGrp="1"/>
          </p:cNvGraphicFramePr>
          <p:nvPr/>
        </p:nvGraphicFramePr>
        <p:xfrm>
          <a:off x="658368" y="3694176"/>
          <a:ext cx="10753344" cy="609600"/>
        </p:xfrm>
        <a:graphic>
          <a:graphicData uri="http://schemas.openxmlformats.org/drawingml/2006/table">
            <a:tbl>
              <a:tblPr>
                <a:tableStyleId>{D7AC3CCA-C797-4891-BE02-D94E43425B78}</a:tableStyleId>
              </a:tblPr>
              <a:tblGrid>
                <a:gridCol w="6328866"/>
                <a:gridCol w="2813625"/>
                <a:gridCol w="1610853"/>
              </a:tblGrid>
              <a:tr h="358055">
                <a:tc>
                  <a:txBody>
                    <a:bodyPr/>
                    <a:lstStyle/>
                    <a:p>
                      <a:pPr algn="ctr" fontAlgn="b"/>
                      <a:r>
                        <a:rPr lang="es-GT" sz="3200" dirty="0" smtClean="0"/>
                        <a:t>Quiché</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Chicamán y San Pedro Jocopilas</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5" name="14 Tabla"/>
          <p:cNvGraphicFramePr>
            <a:graphicFrameLocks noGrp="1"/>
          </p:cNvGraphicFramePr>
          <p:nvPr/>
        </p:nvGraphicFramePr>
        <p:xfrm>
          <a:off x="658368" y="4303776"/>
          <a:ext cx="10753344" cy="487680"/>
        </p:xfrm>
        <a:graphic>
          <a:graphicData uri="http://schemas.openxmlformats.org/drawingml/2006/table">
            <a:tbl>
              <a:tblPr>
                <a:tableStyleId>{D7AC3CCA-C797-4891-BE02-D94E43425B78}</a:tableStyleId>
              </a:tblPr>
              <a:tblGrid>
                <a:gridCol w="6328866"/>
                <a:gridCol w="2813625"/>
                <a:gridCol w="1610853"/>
              </a:tblGrid>
              <a:tr h="358055">
                <a:tc>
                  <a:txBody>
                    <a:bodyPr/>
                    <a:lstStyle/>
                    <a:p>
                      <a:pPr algn="ctr" fontAlgn="b"/>
                      <a:r>
                        <a:rPr lang="es-GT" sz="3200" dirty="0" smtClean="0"/>
                        <a:t>Retalhuleu</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San Sebastián </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6" name="15 Tabla"/>
          <p:cNvGraphicFramePr>
            <a:graphicFrameLocks noGrp="1"/>
          </p:cNvGraphicFramePr>
          <p:nvPr/>
        </p:nvGraphicFramePr>
        <p:xfrm>
          <a:off x="658368" y="4791456"/>
          <a:ext cx="10753344" cy="609600"/>
        </p:xfrm>
        <a:graphic>
          <a:graphicData uri="http://schemas.openxmlformats.org/drawingml/2006/table">
            <a:tbl>
              <a:tblPr>
                <a:tableStyleId>{D7AC3CCA-C797-4891-BE02-D94E43425B78}</a:tableStyleId>
              </a:tblPr>
              <a:tblGrid>
                <a:gridCol w="6328866"/>
                <a:gridCol w="2813625"/>
                <a:gridCol w="1610853"/>
              </a:tblGrid>
              <a:tr h="358055">
                <a:tc>
                  <a:txBody>
                    <a:bodyPr/>
                    <a:lstStyle/>
                    <a:p>
                      <a:pPr algn="ctr" fontAlgn="b"/>
                      <a:r>
                        <a:rPr lang="es-GT" sz="3200" dirty="0" smtClean="0"/>
                        <a:t>Santa Rosa</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Santa María Ixhuatán y Taxisco</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7" name="16 Tabla"/>
          <p:cNvGraphicFramePr>
            <a:graphicFrameLocks noGrp="1"/>
          </p:cNvGraphicFramePr>
          <p:nvPr/>
        </p:nvGraphicFramePr>
        <p:xfrm>
          <a:off x="658368" y="5401056"/>
          <a:ext cx="10753344" cy="487680"/>
        </p:xfrm>
        <a:graphic>
          <a:graphicData uri="http://schemas.openxmlformats.org/drawingml/2006/table">
            <a:tbl>
              <a:tblPr>
                <a:tableStyleId>{D7AC3CCA-C797-4891-BE02-D94E43425B78}</a:tableStyleId>
              </a:tblPr>
              <a:tblGrid>
                <a:gridCol w="6328866"/>
                <a:gridCol w="2813625"/>
                <a:gridCol w="1610853"/>
              </a:tblGrid>
              <a:tr h="358055">
                <a:tc>
                  <a:txBody>
                    <a:bodyPr/>
                    <a:lstStyle/>
                    <a:p>
                      <a:pPr algn="ctr" fontAlgn="b"/>
                      <a:r>
                        <a:rPr lang="es-GT" sz="3200" dirty="0" smtClean="0"/>
                        <a:t>Sacatepéquez</a:t>
                      </a:r>
                      <a:endParaRPr lang="es-ES" sz="32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Santiago Sacatepéquez</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0" name="9 CuadroTexto"/>
          <p:cNvSpPr txBox="1"/>
          <p:nvPr/>
        </p:nvSpPr>
        <p:spPr>
          <a:xfrm>
            <a:off x="1219200" y="448080"/>
            <a:ext cx="9692640" cy="1077218"/>
          </a:xfrm>
          <a:prstGeom prst="rect">
            <a:avLst/>
          </a:prstGeom>
          <a:noFill/>
        </p:spPr>
        <p:txBody>
          <a:bodyPr wrap="square" rtlCol="0">
            <a:spAutoFit/>
          </a:bodyPr>
          <a:lstStyle/>
          <a:p>
            <a:pPr algn="ctr"/>
            <a:r>
              <a:rPr lang="es-ES" sz="3200" dirty="0" smtClean="0">
                <a:solidFill>
                  <a:schemeClr val="bg1"/>
                </a:solidFill>
              </a:rPr>
              <a:t>Cobertura insuficiente y desigual de los servicios de agua potable, saneamiento e higiene</a:t>
            </a:r>
          </a:p>
        </p:txBody>
      </p:sp>
      <p:sp>
        <p:nvSpPr>
          <p:cNvPr id="11" name="10 CuadroTexto"/>
          <p:cNvSpPr txBox="1"/>
          <p:nvPr/>
        </p:nvSpPr>
        <p:spPr>
          <a:xfrm>
            <a:off x="1048512" y="1692783"/>
            <a:ext cx="10302240" cy="1630045"/>
          </a:xfrm>
          <a:prstGeom prst="rect">
            <a:avLst/>
          </a:prstGeom>
          <a:noFill/>
        </p:spPr>
        <p:txBody>
          <a:bodyPr wrap="square" rtlCol="0">
            <a:spAutoFit/>
          </a:bodyPr>
          <a:lstStyle/>
          <a:p>
            <a:pPr algn="just"/>
            <a:r>
              <a:rPr lang="es-ES" dirty="0" smtClean="0">
                <a:solidFill>
                  <a:schemeClr val="bg1"/>
                </a:solidFill>
              </a:rPr>
              <a:t>L</a:t>
            </a:r>
            <a:r>
              <a:rPr lang="es-ES" sz="2000" dirty="0" smtClean="0">
                <a:solidFill>
                  <a:schemeClr val="bg1"/>
                </a:solidFill>
              </a:rPr>
              <a:t>a cobertura insuficiente y desigual de los servicios ASH constituye una de las principales causas estructurales del problema público identificado. Si bien el país ha mostrado avances en cobertura de agua para consumo humano, </a:t>
            </a:r>
            <a:r>
              <a:rPr lang="es-ES" sz="2000" b="1" u="sng" dirty="0" smtClean="0">
                <a:solidFill>
                  <a:schemeClr val="bg1"/>
                </a:solidFill>
              </a:rPr>
              <a:t>el saneamiento básico </a:t>
            </a:r>
            <a:r>
              <a:rPr lang="es-ES" sz="2000" dirty="0" smtClean="0">
                <a:solidFill>
                  <a:schemeClr val="bg1"/>
                </a:solidFill>
              </a:rPr>
              <a:t>presenta un rezago crítico, especialmente en áreas rurales, donde la cobertura es de apenas 36.9 %, frente a 82.1 % en áreas urbanas, lo que representa una brecha de más de 45 puntos porcentuales (INE, 2019). </a:t>
            </a:r>
          </a:p>
        </p:txBody>
      </p:sp>
      <p:sp>
        <p:nvSpPr>
          <p:cNvPr id="12" name="11 CuadroTexto"/>
          <p:cNvSpPr txBox="1"/>
          <p:nvPr/>
        </p:nvSpPr>
        <p:spPr>
          <a:xfrm>
            <a:off x="1048512" y="3490404"/>
            <a:ext cx="10302240" cy="2861310"/>
          </a:xfrm>
          <a:prstGeom prst="rect">
            <a:avLst/>
          </a:prstGeom>
          <a:noFill/>
        </p:spPr>
        <p:txBody>
          <a:bodyPr wrap="square" rtlCol="0">
            <a:spAutoFit/>
          </a:bodyPr>
          <a:lstStyle/>
          <a:p>
            <a:pPr algn="just"/>
            <a:r>
              <a:rPr lang="es-ES" sz="2000" dirty="0" smtClean="0">
                <a:solidFill>
                  <a:schemeClr val="bg1"/>
                </a:solidFill>
              </a:rPr>
              <a:t>Departamentos con alta población indígena, como Alta Verapaz, Totonicapán y Quiché, presentan coberturas de </a:t>
            </a:r>
            <a:r>
              <a:rPr lang="es-ES" sz="2000" b="1" u="sng" dirty="0" smtClean="0">
                <a:solidFill>
                  <a:schemeClr val="bg1"/>
                </a:solidFill>
              </a:rPr>
              <a:t>saneamiento inferiores al 30 %, </a:t>
            </a:r>
            <a:r>
              <a:rPr lang="es-ES" sz="2000" dirty="0" smtClean="0">
                <a:solidFill>
                  <a:schemeClr val="bg1"/>
                </a:solidFill>
              </a:rPr>
              <a:t>y niveles de acceso a agua potable significativamente por debajo del promedio nacional (MSPAS, 2024). Estas brechas territoriales reflejan patrones históricos de exclusión y desigualdad, vinculados a pobreza estructural, dispersión geográfica y limitada inversión pública sostenida. Adicionalmente, la insuficiente cobertura de saneamiento incrementa el riesgo sanitario, ya que la defecación al aire libre y los sistemas inadecuados de disposición de excretas contribuyen a la contaminación de fuentes de agua y a la transmisión de enfermedades de origen hídrico, especialmente en la niñez</a:t>
            </a:r>
          </a:p>
          <a:p>
            <a:pPr algn="just"/>
            <a:r>
              <a:rPr lang="es-ES" sz="2000" dirty="0" smtClean="0">
                <a:solidFill>
                  <a:schemeClr val="bg1"/>
                </a:solidFill>
              </a:rPr>
              <a:t>(OPS/OMS, 2017).</a:t>
            </a:r>
            <a:endParaRPr lang="es-ES" sz="2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graphicFrame>
        <p:nvGraphicFramePr>
          <p:cNvPr id="9" name="8 Tabla"/>
          <p:cNvGraphicFramePr>
            <a:graphicFrameLocks noGrp="1"/>
          </p:cNvGraphicFramePr>
          <p:nvPr/>
        </p:nvGraphicFramePr>
        <p:xfrm>
          <a:off x="1207008" y="1377695"/>
          <a:ext cx="10168127" cy="4218433"/>
        </p:xfrm>
        <a:graphic>
          <a:graphicData uri="http://schemas.openxmlformats.org/drawingml/2006/table">
            <a:tbl>
              <a:tblPr/>
              <a:tblGrid>
                <a:gridCol w="1839947"/>
                <a:gridCol w="3195697"/>
                <a:gridCol w="2905179"/>
                <a:gridCol w="2227304"/>
              </a:tblGrid>
              <a:tr h="1277044">
                <a:tc>
                  <a:txBody>
                    <a:bodyPr/>
                    <a:lstStyle/>
                    <a:p>
                      <a:pPr algn="ctr">
                        <a:spcAft>
                          <a:spcPts val="0"/>
                        </a:spcAft>
                      </a:pPr>
                      <a:r>
                        <a:rPr lang="es-GT" sz="2400" b="1" dirty="0">
                          <a:solidFill>
                            <a:srgbClr val="000000"/>
                          </a:solidFill>
                          <a:latin typeface="Calibri" panose="020F0502020204030204"/>
                          <a:ea typeface="Times New Roman" panose="02020603050405020304"/>
                          <a:cs typeface="Calibri" panose="020F0502020204030204"/>
                        </a:rPr>
                        <a:t>Servicio</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a:spcAft>
                          <a:spcPts val="0"/>
                        </a:spcAft>
                      </a:pPr>
                      <a:r>
                        <a:rPr lang="es-GT" sz="2400" b="1">
                          <a:solidFill>
                            <a:srgbClr val="000000"/>
                          </a:solidFill>
                          <a:latin typeface="Calibri" panose="020F0502020204030204"/>
                          <a:ea typeface="Times New Roman" panose="02020603050405020304"/>
                          <a:cs typeface="Calibri" panose="020F0502020204030204"/>
                        </a:rPr>
                        <a:t>Población identificada con brecha</a:t>
                      </a:r>
                      <a:endParaRPr lang="es-ES" sz="240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a:spcAft>
                          <a:spcPts val="0"/>
                        </a:spcAft>
                      </a:pPr>
                      <a:r>
                        <a:rPr lang="es-GT" sz="2400" b="1">
                          <a:solidFill>
                            <a:srgbClr val="000000"/>
                          </a:solidFill>
                          <a:latin typeface="Calibri" panose="020F0502020204030204"/>
                          <a:ea typeface="Times New Roman" panose="02020603050405020304"/>
                          <a:cs typeface="Calibri" panose="020F0502020204030204"/>
                        </a:rPr>
                        <a:t>Intervención considerada</a:t>
                      </a:r>
                      <a:endParaRPr lang="es-ES" sz="240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a:spcAft>
                          <a:spcPts val="0"/>
                        </a:spcAft>
                      </a:pPr>
                      <a:r>
                        <a:rPr lang="es-GT" sz="2400" b="1">
                          <a:solidFill>
                            <a:srgbClr val="000000"/>
                          </a:solidFill>
                          <a:latin typeface="Calibri" panose="020F0502020204030204"/>
                          <a:ea typeface="Times New Roman" panose="02020603050405020304"/>
                          <a:cs typeface="Calibri" panose="020F0502020204030204"/>
                        </a:rPr>
                        <a:t>Costo estimado</a:t>
                      </a:r>
                      <a:endParaRPr lang="es-ES" sz="240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r>
              <a:tr h="1525165">
                <a:tc>
                  <a:txBody>
                    <a:bodyPr/>
                    <a:lstStyle/>
                    <a:p>
                      <a:pPr algn="ctr">
                        <a:spcAft>
                          <a:spcPts val="0"/>
                        </a:spcAft>
                      </a:pPr>
                      <a:r>
                        <a:rPr lang="es-GT" sz="2400" b="1" dirty="0">
                          <a:solidFill>
                            <a:srgbClr val="000000"/>
                          </a:solidFill>
                          <a:latin typeface="Calibri" panose="020F0502020204030204"/>
                          <a:ea typeface="Times New Roman" panose="02020603050405020304"/>
                          <a:cs typeface="Calibri" panose="020F0502020204030204"/>
                        </a:rPr>
                        <a:t>Agua</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spcAft>
                          <a:spcPts val="0"/>
                        </a:spcAft>
                      </a:pPr>
                      <a:r>
                        <a:rPr lang="es-GT" sz="2400" dirty="0">
                          <a:solidFill>
                            <a:srgbClr val="000000"/>
                          </a:solidFill>
                          <a:latin typeface="Calibri" panose="020F0502020204030204"/>
                          <a:ea typeface="Times New Roman" panose="02020603050405020304"/>
                          <a:cs typeface="Calibri" panose="020F0502020204030204"/>
                        </a:rPr>
                        <a:t>1,427,221 personas sin cobertura</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spcAft>
                          <a:spcPts val="0"/>
                        </a:spcAft>
                      </a:pPr>
                      <a:r>
                        <a:rPr lang="es-GT" sz="2400">
                          <a:solidFill>
                            <a:srgbClr val="000000"/>
                          </a:solidFill>
                          <a:latin typeface="Calibri" panose="020F0502020204030204"/>
                          <a:ea typeface="Times New Roman" panose="02020603050405020304"/>
                          <a:cs typeface="Calibri" panose="020F0502020204030204"/>
                        </a:rPr>
                        <a:t>Incorporar algún sistema de cobertura</a:t>
                      </a:r>
                      <a:endParaRPr lang="es-ES" sz="240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spcAft>
                          <a:spcPts val="0"/>
                        </a:spcAft>
                      </a:pPr>
                      <a:r>
                        <a:rPr lang="es-GT" sz="2400" b="1" dirty="0">
                          <a:solidFill>
                            <a:srgbClr val="000000"/>
                          </a:solidFill>
                          <a:latin typeface="Calibri" panose="020F0502020204030204"/>
                          <a:ea typeface="Times New Roman" panose="02020603050405020304"/>
                          <a:cs typeface="Calibri" panose="020F0502020204030204"/>
                        </a:rPr>
                        <a:t>Q25,688 millones</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r>
              <a:tr h="1416224">
                <a:tc>
                  <a:txBody>
                    <a:bodyPr/>
                    <a:lstStyle/>
                    <a:p>
                      <a:pPr algn="ctr">
                        <a:spcAft>
                          <a:spcPts val="0"/>
                        </a:spcAft>
                      </a:pPr>
                      <a:r>
                        <a:rPr lang="es-GT" sz="2400" b="1">
                          <a:solidFill>
                            <a:srgbClr val="000000"/>
                          </a:solidFill>
                          <a:latin typeface="Calibri" panose="020F0502020204030204"/>
                          <a:ea typeface="Times New Roman" panose="02020603050405020304"/>
                          <a:cs typeface="Calibri" panose="020F0502020204030204"/>
                        </a:rPr>
                        <a:t>Saneamiento</a:t>
                      </a:r>
                      <a:endParaRPr lang="es-ES" sz="240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spcAft>
                          <a:spcPts val="0"/>
                        </a:spcAft>
                      </a:pPr>
                      <a:r>
                        <a:rPr lang="es-GT" sz="2400" dirty="0">
                          <a:solidFill>
                            <a:srgbClr val="000000"/>
                          </a:solidFill>
                          <a:latin typeface="Calibri" panose="020F0502020204030204"/>
                          <a:ea typeface="Times New Roman" panose="02020603050405020304"/>
                          <a:cs typeface="Calibri" panose="020F0502020204030204"/>
                        </a:rPr>
                        <a:t>714,018 personas sin saneamiento básico</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spcAft>
                          <a:spcPts val="0"/>
                        </a:spcAft>
                      </a:pPr>
                      <a:r>
                        <a:rPr lang="es-GT" sz="2400" dirty="0">
                          <a:solidFill>
                            <a:srgbClr val="000000"/>
                          </a:solidFill>
                          <a:latin typeface="Calibri" panose="020F0502020204030204"/>
                          <a:ea typeface="Times New Roman" panose="02020603050405020304"/>
                          <a:cs typeface="Calibri" panose="020F0502020204030204"/>
                        </a:rPr>
                        <a:t>Provisión de letrina</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spcAft>
                          <a:spcPts val="0"/>
                        </a:spcAft>
                      </a:pPr>
                      <a:r>
                        <a:rPr lang="es-GT" sz="2400" b="1" dirty="0">
                          <a:solidFill>
                            <a:srgbClr val="000000"/>
                          </a:solidFill>
                          <a:latin typeface="Calibri" panose="020F0502020204030204"/>
                          <a:ea typeface="Times New Roman" panose="02020603050405020304"/>
                          <a:cs typeface="Calibri" panose="020F0502020204030204"/>
                        </a:rPr>
                        <a:t>Q667 millones</a:t>
                      </a:r>
                      <a:endParaRPr lang="es-ES" sz="2400" dirty="0">
                        <a:latin typeface="Calibri" panose="020F0502020204030204"/>
                        <a:ea typeface="Calibri" panose="020F0502020204030204"/>
                        <a:cs typeface="Times New Roman" panose="02020603050405020304"/>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r>
            </a:tbl>
          </a:graphicData>
        </a:graphic>
      </p:graphicFrame>
      <p:sp>
        <p:nvSpPr>
          <p:cNvPr id="10" name="9 Rectángulo"/>
          <p:cNvSpPr/>
          <p:nvPr/>
        </p:nvSpPr>
        <p:spPr>
          <a:xfrm>
            <a:off x="2699385" y="182245"/>
            <a:ext cx="7395845" cy="953135"/>
          </a:xfrm>
          <a:prstGeom prst="rect">
            <a:avLst/>
          </a:prstGeom>
        </p:spPr>
        <p:txBody>
          <a:bodyPr wrap="square">
            <a:spAutoFit/>
          </a:bodyPr>
          <a:lstStyle/>
          <a:p>
            <a:pPr algn="ctr"/>
            <a:r>
              <a:rPr lang="es-GT" sz="2800" b="1" dirty="0" smtClean="0">
                <a:solidFill>
                  <a:schemeClr val="bg1"/>
                </a:solidFill>
              </a:rPr>
              <a:t>Estimación de necesidades de inversión</a:t>
            </a:r>
            <a:r>
              <a:rPr lang="es-MX" altLang="es-GT" sz="2800" b="1" dirty="0" smtClean="0">
                <a:solidFill>
                  <a:schemeClr val="bg1"/>
                </a:solidFill>
              </a:rPr>
              <a:t> para municipios priorizados por la desnutrición</a:t>
            </a:r>
          </a:p>
        </p:txBody>
      </p:sp>
      <p:sp>
        <p:nvSpPr>
          <p:cNvPr id="11" name="10 CuadroTexto"/>
          <p:cNvSpPr txBox="1"/>
          <p:nvPr/>
        </p:nvSpPr>
        <p:spPr>
          <a:xfrm>
            <a:off x="1207008" y="5742432"/>
            <a:ext cx="8058912" cy="369332"/>
          </a:xfrm>
          <a:prstGeom prst="rect">
            <a:avLst/>
          </a:prstGeom>
          <a:noFill/>
        </p:spPr>
        <p:txBody>
          <a:bodyPr wrap="square" rtlCol="0">
            <a:spAutoFit/>
          </a:bodyPr>
          <a:lstStyle/>
          <a:p>
            <a:r>
              <a:rPr lang="es-GT" b="1" dirty="0" smtClean="0">
                <a:solidFill>
                  <a:schemeClr val="bg1"/>
                </a:solidFill>
              </a:rPr>
              <a:t>Fuente de Información . Gran Cruzada Nacional para la Seguridad Alimentaria</a:t>
            </a:r>
            <a:endParaRPr lang="es-E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ltLang="en-US"/>
          </a:p>
        </p:txBody>
      </p:sp>
      <p:sp>
        <p:nvSpPr>
          <p:cNvPr id="3" name="Marcador de posición de contenido 2"/>
          <p:cNvSpPr>
            <a:spLocks noGrp="1"/>
          </p:cNvSpPr>
          <p:nvPr>
            <p:ph idx="1"/>
          </p:nvPr>
        </p:nvSpPr>
        <p:spPr/>
        <p:txBody>
          <a:bodyPr/>
          <a:lstStyle/>
          <a:p>
            <a:endParaRPr lang="es-MX" altLang="en-US"/>
          </a:p>
        </p:txBody>
      </p:sp>
      <p:sp>
        <p:nvSpPr>
          <p:cNvPr id="4"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2"/>
          <p:cNvSpPr/>
          <p:nvPr/>
        </p:nvSpPr>
        <p:spPr>
          <a:xfrm>
            <a:off x="120"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aphicFrame>
        <p:nvGraphicFramePr>
          <p:cNvPr id="7" name="Tabla 6"/>
          <p:cNvGraphicFramePr/>
          <p:nvPr>
            <p:custDataLst>
              <p:tags r:id="rId1"/>
            </p:custDataLst>
          </p:nvPr>
        </p:nvGraphicFramePr>
        <p:xfrm>
          <a:off x="518160" y="600710"/>
          <a:ext cx="11238865" cy="5787069"/>
        </p:xfrm>
        <a:graphic>
          <a:graphicData uri="http://schemas.openxmlformats.org/drawingml/2006/table">
            <a:tbl>
              <a:tblPr/>
              <a:tblGrid>
                <a:gridCol w="1517650"/>
                <a:gridCol w="1826260"/>
                <a:gridCol w="2695575"/>
                <a:gridCol w="2195195"/>
                <a:gridCol w="1002030"/>
                <a:gridCol w="1000125"/>
                <a:gridCol w="1002030"/>
              </a:tblGrid>
              <a:tr h="923925">
                <a:tc>
                  <a:txBody>
                    <a:bodyPr/>
                    <a:lstStyle/>
                    <a:p>
                      <a:pPr algn="ctr" fontAlgn="b"/>
                      <a:r>
                        <a:rPr sz="1200" b="1" i="0">
                          <a:solidFill>
                            <a:schemeClr val="bg1"/>
                          </a:solidFill>
                          <a:latin typeface="Aptos Narrow"/>
                          <a:ea typeface="Aptos Narrow"/>
                        </a:rPr>
                        <a:t>Eje Estratégico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ptos Narrow"/>
                          <a:ea typeface="Aptos Narrow"/>
                        </a:rPr>
                        <a:t>Programa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ptos Narrow"/>
                          <a:ea typeface="Aptos Narrow"/>
                        </a:rPr>
                        <a:t>Tipo de inversión predominante</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rial" panose="020B0604020202020204"/>
                          <a:ea typeface="Arial" panose="020B0604020202020204"/>
                        </a:rPr>
                        <a:t>Unidad de medida para costeo individual en dolares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ptos Narrow"/>
                          <a:ea typeface="Aptos Narrow"/>
                        </a:rPr>
                        <a:t>% del total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rial" panose="020B0604020202020204"/>
                          <a:ea typeface="Arial" panose="020B0604020202020204"/>
                        </a:rPr>
                        <a:t>Costo estimado individual (USD millones)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b"/>
                      <a:r>
                        <a:rPr sz="1200" b="1" i="0">
                          <a:solidFill>
                            <a:schemeClr val="bg1"/>
                          </a:solidFill>
                          <a:latin typeface="Arial" panose="020B0604020202020204"/>
                          <a:ea typeface="Arial" panose="020B0604020202020204"/>
                        </a:rPr>
                        <a:t>Costo estimado total (Q millones)*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29895">
                <a:tc>
                  <a:txBody>
                    <a:bodyPr/>
                    <a:lstStyle/>
                    <a:p>
                      <a:pPr algn="l" fontAlgn="b"/>
                      <a:r>
                        <a:rPr sz="1200" b="0" i="0">
                          <a:solidFill>
                            <a:schemeClr val="bg1"/>
                          </a:solidFill>
                          <a:latin typeface="Aptos Narrow"/>
                          <a:ea typeface="Aptos Narrow"/>
                        </a:rPr>
                        <a:t>EJE 1. Cobertura de Servicios 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1. Agua potable segura para todos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Infraestructura (sistemas, redes)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51%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3,293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webkit-standard"/>
                          <a:ea typeface="-webkit-standard"/>
                        </a:rPr>
                        <a:t>25,688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41465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Rehabilitación y mejora de sistemas existentes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Infraestructura (rehabilitación + O&amp;M)</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Sistema en base a GCNSAN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7%</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480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3,744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37528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Soluciones alternativas rurales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Tecnologías apropiadas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Sistema en base a GCNSAN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240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1,872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2392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2. Saneamiento digno y sostenible</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Infraestructura sanitaria (PTAR, letrinas, drenajes)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obtenido en cuenca del Río Motagua, que va desde plantas pequeñas de $400,000.00 a 4 millones de dolares)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720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5,616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28968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Potabilización y control de calidad del agua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Equipamiento + insumos + monitoreo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los Sistemas de cloración para tanque, costo promedio de monitoreo </a:t>
                      </a:r>
                      <a:br>
                        <a:rPr sz="1200" b="0" i="0">
                          <a:solidFill>
                            <a:schemeClr val="bg1"/>
                          </a:solidFill>
                          <a:latin typeface="Arial" panose="020B0604020202020204"/>
                          <a:ea typeface="Arial" panose="020B0604020202020204"/>
                        </a:rPr>
                      </a:br>
                      <a:r>
                        <a:rPr sz="1200" b="0" i="0">
                          <a:solidFill>
                            <a:schemeClr val="bg1"/>
                          </a:solidFill>
                          <a:latin typeface="Arial" panose="020B0604020202020204"/>
                          <a:ea typeface="Arial" panose="020B0604020202020204"/>
                        </a:rPr>
                        <a:t> Sistema de cloración: $150 y $1,500</a:t>
                      </a:r>
                      <a:br>
                        <a:rPr sz="1200" b="0" i="0">
                          <a:solidFill>
                            <a:schemeClr val="bg1"/>
                          </a:solidFill>
                          <a:latin typeface="Arial" panose="020B0604020202020204"/>
                          <a:ea typeface="Arial" panose="020B0604020202020204"/>
                        </a:rPr>
                      </a:br>
                      <a:r>
                        <a:rPr sz="1200" b="0" i="0">
                          <a:solidFill>
                            <a:schemeClr val="bg1"/>
                          </a:solidFill>
                          <a:latin typeface="Arial" panose="020B0604020202020204"/>
                          <a:ea typeface="Arial" panose="020B0604020202020204"/>
                        </a:rPr>
                        <a:t> Monitoreo $200.00 mensuales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1,560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10680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3: Higiene </a:t>
                      </a:r>
                      <a:r>
                        <a:rPr sz="1200" b="0" i="0">
                          <a:solidFill>
                            <a:schemeClr val="bg1"/>
                          </a:solidFill>
                          <a:latin typeface="Arial" panose="020B0604020202020204"/>
                          <a:ea typeface="Arial" panose="020B0604020202020204"/>
                        </a:rPr>
                        <a:t>y cambio de comportamiento (ASH)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Promoción, educación, salud pública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Programa de educación que incluye, capacitador, alimentación y material para la formación, tomando un costo promedio de $ 3,000.00  por programa de formación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160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1,248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2405">
                <a:tc>
                  <a:txBody>
                    <a:bodyPr/>
                    <a:lstStyle/>
                    <a:p>
                      <a:pPr algn="l" fontAlgn="b"/>
                      <a:r>
                        <a:rPr sz="1200" b="0" i="0">
                          <a:solidFill>
                            <a:schemeClr val="bg1"/>
                          </a:solidFill>
                          <a:latin typeface="Aptos Narrow"/>
                          <a:ea typeface="Aptos Narrow"/>
                        </a:rPr>
                        <a:t>Subtotal Eje 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79%</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5,093.33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39,728.00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ltLang="en-US"/>
          </a:p>
        </p:txBody>
      </p:sp>
      <p:sp>
        <p:nvSpPr>
          <p:cNvPr id="3" name="Marcador de posición de contenido 2"/>
          <p:cNvSpPr>
            <a:spLocks noGrp="1"/>
          </p:cNvSpPr>
          <p:nvPr>
            <p:ph idx="1"/>
          </p:nvPr>
        </p:nvSpPr>
        <p:spPr/>
        <p:txBody>
          <a:bodyPr/>
          <a:lstStyle/>
          <a:p>
            <a:endParaRPr lang="es-MX" altLang="en-US"/>
          </a:p>
        </p:txBody>
      </p:sp>
      <p:sp>
        <p:nvSpPr>
          <p:cNvPr id="4"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aphicFrame>
        <p:nvGraphicFramePr>
          <p:cNvPr id="8" name="Tabla 7"/>
          <p:cNvGraphicFramePr/>
          <p:nvPr/>
        </p:nvGraphicFramePr>
        <p:xfrm>
          <a:off x="840740" y="770890"/>
          <a:ext cx="10689590" cy="5310822"/>
        </p:xfrm>
        <a:graphic>
          <a:graphicData uri="http://schemas.openxmlformats.org/drawingml/2006/table">
            <a:tbl>
              <a:tblPr/>
              <a:tblGrid>
                <a:gridCol w="1442085"/>
                <a:gridCol w="1737995"/>
                <a:gridCol w="2564130"/>
                <a:gridCol w="2087245"/>
                <a:gridCol w="953135"/>
                <a:gridCol w="951865"/>
                <a:gridCol w="953135"/>
              </a:tblGrid>
              <a:tr h="660400">
                <a:tc>
                  <a:txBody>
                    <a:bodyPr/>
                    <a:lstStyle/>
                    <a:p>
                      <a:pPr algn="l" fontAlgn="b"/>
                      <a:r>
                        <a:rPr sz="1200" b="0" i="0">
                          <a:solidFill>
                            <a:schemeClr val="bg1"/>
                          </a:solidFill>
                          <a:latin typeface="Aptos Narrow"/>
                          <a:ea typeface="Aptos Narrow"/>
                        </a:rPr>
                        <a:t>EJE 2. Gobernanza y Rectoría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4. Fortalecimiento de entes rectores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Normativa + rectoría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generar una normativa con un costo promedio de $ 6,000.00 por normativa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120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936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3312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5. Fortalecimiento municipal y comunitario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Gestión + institucionalidad</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programas de formación con un costo por programa de $ 5,000)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160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1,248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92202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6. Articulación interinstitucional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Coordinación sectorial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reuniones de coordinación, tomando como costo promedio $500.00 por espacio de coordinación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80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624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4137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7: Participación ciudadana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Dialogos ciudadanas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espacio de diálogo de $1000.00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25</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7630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8: Planificación y financiamiento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Plan de inversion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contratar un plan de inversión $15,000.00 para el desarrollo de la cartera de inversión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25</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85825">
                <a:tc>
                  <a:txBody>
                    <a:bodyPr/>
                    <a:lstStyle/>
                    <a:p>
                      <a:pPr algn="l" fontAlgn="b"/>
                      <a:endParaRPr sz="1200" b="0" i="0">
                        <a:solidFill>
                          <a:schemeClr val="bg1"/>
                        </a:solidFill>
                        <a:latin typeface="Aptos Narrow"/>
                        <a:ea typeface="Aptos Narrow"/>
                      </a:endParaRPr>
                    </a:p>
                  </a:txBody>
                  <a:tcPr marL="9842" marR="9842" marT="9842" marB="0" anchor="b">
                    <a:lnL>
                      <a:noFill/>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ptos Narrow"/>
                          <a:ea typeface="Aptos Narrow"/>
                        </a:rPr>
                        <a:t>Programa 9: Monitoreo y evaluación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Sistemas de información sectorial (SIVIAGUA, etc.)</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inversión en el SIVIAGUA, para contar con todas las mejoras necesarias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40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312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10820">
                <a:tc>
                  <a:txBody>
                    <a:bodyPr/>
                    <a:lstStyle/>
                    <a:p>
                      <a:pPr algn="l" fontAlgn="b"/>
                      <a:r>
                        <a:rPr sz="1200" b="0" i="0">
                          <a:solidFill>
                            <a:schemeClr val="bg1"/>
                          </a:solidFill>
                          <a:latin typeface="Aptos Narrow"/>
                          <a:ea typeface="Aptos Narrow"/>
                        </a:rPr>
                        <a:t>Subtotal Eje 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406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3,170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ltLang="en-US"/>
          </a:p>
        </p:txBody>
      </p:sp>
      <p:sp>
        <p:nvSpPr>
          <p:cNvPr id="3" name="Marcador de posición de contenido 2"/>
          <p:cNvSpPr>
            <a:spLocks noGrp="1"/>
          </p:cNvSpPr>
          <p:nvPr>
            <p:ph idx="1"/>
          </p:nvPr>
        </p:nvSpPr>
        <p:spPr/>
        <p:txBody>
          <a:bodyPr/>
          <a:lstStyle/>
          <a:p>
            <a:endParaRPr lang="es-MX" altLang="en-US"/>
          </a:p>
        </p:txBody>
      </p:sp>
      <p:sp>
        <p:nvSpPr>
          <p:cNvPr id="4"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2"/>
          <p:cNvSpPr/>
          <p:nvPr/>
        </p:nvSpPr>
        <p:spPr>
          <a:xfrm>
            <a:off x="69335" y="5286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aphicFrame>
        <p:nvGraphicFramePr>
          <p:cNvPr id="9" name="Tabla 8"/>
          <p:cNvGraphicFramePr/>
          <p:nvPr/>
        </p:nvGraphicFramePr>
        <p:xfrm>
          <a:off x="915035" y="367665"/>
          <a:ext cx="10822940" cy="5770562"/>
        </p:xfrm>
        <a:graphic>
          <a:graphicData uri="http://schemas.openxmlformats.org/drawingml/2006/table">
            <a:tbl>
              <a:tblPr/>
              <a:tblGrid>
                <a:gridCol w="1461135"/>
                <a:gridCol w="1758950"/>
                <a:gridCol w="2595245"/>
                <a:gridCol w="2113915"/>
                <a:gridCol w="964565"/>
                <a:gridCol w="965200"/>
                <a:gridCol w="963930"/>
              </a:tblGrid>
              <a:tr h="1304925">
                <a:tc>
                  <a:txBody>
                    <a:bodyPr/>
                    <a:lstStyle/>
                    <a:p>
                      <a:pPr algn="l" fontAlgn="b"/>
                      <a:r>
                        <a:rPr sz="1200" b="0" i="0">
                          <a:solidFill>
                            <a:schemeClr val="bg1"/>
                          </a:solidFill>
                          <a:latin typeface="Aptos Narrow"/>
                          <a:ea typeface="Aptos Narrow"/>
                        </a:rPr>
                        <a:t>EJE 3. Manejo Sostenible del Agua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10. Protección de zonas de recarga hídrica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Ambiental + cuencas</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inversión en viveros, sistemas de protección de fuentes de agua, conservación de suelo y agua. Costo promedio de al menos $50,000.00 por microcuenca priorizada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1,560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09601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Regulación y protección de fuentes de agua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Gestión territorial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contar con equipos técnicos y abogados para la regulacion de fuentes, costo promedio de $ 3,000 dolares por fuente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120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936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0581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Ordenamiento territorial (PDMOT con 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Planificación territorial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actualizar los PDMOT. Costo de $15,000.00 por plan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80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624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81864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11. Infraestructura resiliente al cambio climático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Infraestructura resiliente</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fondo de emergencia que se debe activar para gestión del riesgo considerando un aporte minimo de $ 5,000.00 por sistema como atención imediata y hasta $ 400,000.00 para recuperación total del sistema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240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1,872</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55245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Eficiencia energética en sistemas 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Innovación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programa piloto $50,000.00 por sistema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80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624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1770">
                <a:tc>
                  <a:txBody>
                    <a:bodyPr/>
                    <a:lstStyle/>
                    <a:p>
                      <a:pPr algn="l" fontAlgn="b"/>
                      <a:r>
                        <a:rPr sz="1200" b="0" i="0">
                          <a:solidFill>
                            <a:schemeClr val="bg1"/>
                          </a:solidFill>
                          <a:latin typeface="Aptos Narrow"/>
                          <a:ea typeface="Aptos Narrow"/>
                        </a:rPr>
                        <a:t>Subtotal Eje 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720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5,616</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ltLang="en-US"/>
          </a:p>
        </p:txBody>
      </p:sp>
      <p:sp>
        <p:nvSpPr>
          <p:cNvPr id="3" name="Marcador de posición de contenido 2"/>
          <p:cNvSpPr>
            <a:spLocks noGrp="1"/>
          </p:cNvSpPr>
          <p:nvPr>
            <p:ph idx="1"/>
          </p:nvPr>
        </p:nvSpPr>
        <p:spPr/>
        <p:txBody>
          <a:bodyPr/>
          <a:lstStyle/>
          <a:p>
            <a:endParaRPr lang="es-MX" altLang="en-US"/>
          </a:p>
        </p:txBody>
      </p:sp>
      <p:sp>
        <p:nvSpPr>
          <p:cNvPr id="5" name="Rectángulo 2"/>
          <p:cNvSpPr/>
          <p:nvPr/>
        </p:nvSpPr>
        <p:spPr>
          <a:xfrm>
            <a:off x="69335" y="75912"/>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aphicFrame>
        <p:nvGraphicFramePr>
          <p:cNvPr id="4" name="Tabla 3"/>
          <p:cNvGraphicFramePr/>
          <p:nvPr>
            <p:extLst>
              <p:ext uri="{D42A27DB-BD31-4B8C-83A1-F6EECF244321}">
                <p14:modId xmlns:p14="http://schemas.microsoft.com/office/powerpoint/2010/main" val="3803240292"/>
              </p:ext>
            </p:extLst>
          </p:nvPr>
        </p:nvGraphicFramePr>
        <p:xfrm>
          <a:off x="838200" y="781050"/>
          <a:ext cx="10968355" cy="4575175"/>
        </p:xfrm>
        <a:graphic>
          <a:graphicData uri="http://schemas.openxmlformats.org/drawingml/2006/table">
            <a:tbl>
              <a:tblPr/>
              <a:tblGrid>
                <a:gridCol w="1480820"/>
                <a:gridCol w="1782445"/>
                <a:gridCol w="2630170"/>
                <a:gridCol w="2142490"/>
                <a:gridCol w="977265"/>
                <a:gridCol w="977265"/>
                <a:gridCol w="977900"/>
              </a:tblGrid>
              <a:tr h="766445">
                <a:tc>
                  <a:txBody>
                    <a:bodyPr/>
                    <a:lstStyle/>
                    <a:p>
                      <a:pPr algn="l" fontAlgn="b"/>
                      <a:r>
                        <a:rPr sz="1200" b="0" i="0" dirty="0">
                          <a:solidFill>
                            <a:schemeClr val="bg1"/>
                          </a:solidFill>
                          <a:latin typeface="Aptos Narrow"/>
                          <a:ea typeface="Aptos Narrow"/>
                        </a:rPr>
                        <a:t>EJE 4. </a:t>
                      </a:r>
                      <a:r>
                        <a:rPr sz="1200" b="0" i="0" dirty="0" err="1">
                          <a:solidFill>
                            <a:schemeClr val="bg1"/>
                          </a:solidFill>
                          <a:latin typeface="Aptos Narrow"/>
                          <a:ea typeface="Aptos Narrow"/>
                        </a:rPr>
                        <a:t>Capacidades</a:t>
                      </a:r>
                      <a:endParaRPr sz="1200" b="0" i="0" dirty="0">
                        <a:solidFill>
                          <a:schemeClr val="bg1"/>
                        </a:solidFill>
                        <a:latin typeface="Aptos Narrow"/>
                        <a:ea typeface="Aptos Narrow"/>
                      </a:endParaRP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12. Profesionalización del recurso humano</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Formación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formación por personas $ 10,000.00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80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624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801370">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13. Investigación e innovación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I+D</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investigación $50,000.00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468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08775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14. Comunicación para el desarrollo (higiene incluida)</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Cambio social</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una campaña de comunicación de cambio de comportamiento $ 20,000.00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468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325245">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1" i="0">
                          <a:solidFill>
                            <a:schemeClr val="bg1"/>
                          </a:solidFill>
                          <a:latin typeface="Arial" panose="020B0604020202020204"/>
                          <a:ea typeface="Arial" panose="020B0604020202020204"/>
                        </a:rPr>
                        <a:t>PROGRAMA 15: Gestión del conocimiento y transformación digital del sector 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Intercambios, digitalización</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rial" panose="020B0604020202020204"/>
                          <a:ea typeface="Arial" panose="020B0604020202020204"/>
                        </a:rPr>
                        <a:t>Costo promedio de formación por personas $ 10,000.00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rial" panose="020B0604020202020204"/>
                          <a:ea typeface="Arial" panose="020B0604020202020204"/>
                        </a:rPr>
                        <a:t>60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468</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7180">
                <a:tc>
                  <a:txBody>
                    <a:bodyPr/>
                    <a:lstStyle/>
                    <a:p>
                      <a:pPr algn="l" fontAlgn="b"/>
                      <a:r>
                        <a:rPr sz="1200" b="0" i="0">
                          <a:solidFill>
                            <a:schemeClr val="bg1"/>
                          </a:solidFill>
                          <a:latin typeface="Aptos Narrow"/>
                          <a:ea typeface="Aptos Narrow"/>
                        </a:rPr>
                        <a:t>Subtotal Eje 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3%</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200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dirty="0" smtClean="0">
                          <a:solidFill>
                            <a:schemeClr val="bg1"/>
                          </a:solidFill>
                          <a:latin typeface="Aptos Narrow"/>
                          <a:ea typeface="Aptos Narrow"/>
                        </a:rPr>
                        <a:t>1</a:t>
                      </a:r>
                      <a:r>
                        <a:rPr lang="es-MX" sz="1200" b="0" i="0" dirty="0" smtClean="0">
                          <a:solidFill>
                            <a:schemeClr val="bg1"/>
                          </a:solidFill>
                          <a:latin typeface="Aptos Narrow"/>
                          <a:ea typeface="Aptos Narrow"/>
                        </a:rPr>
                        <a:t>,</a:t>
                      </a:r>
                      <a:r>
                        <a:rPr sz="1200" b="0" i="0" dirty="0" smtClean="0">
                          <a:solidFill>
                            <a:schemeClr val="bg1"/>
                          </a:solidFill>
                          <a:latin typeface="Aptos Narrow"/>
                          <a:ea typeface="Aptos Narrow"/>
                        </a:rPr>
                        <a:t>560</a:t>
                      </a:r>
                      <a:endParaRPr sz="1200" b="0" i="0" dirty="0">
                        <a:solidFill>
                          <a:schemeClr val="bg1"/>
                        </a:solidFill>
                        <a:latin typeface="Aptos Narrow"/>
                        <a:ea typeface="Aptos Narrow"/>
                      </a:endParaRP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97180">
                <a:tc>
                  <a:txBody>
                    <a:bodyPr/>
                    <a:lstStyle/>
                    <a:p>
                      <a:pPr algn="l" fontAlgn="b"/>
                      <a:r>
                        <a:rPr sz="1200" b="0" i="0">
                          <a:solidFill>
                            <a:schemeClr val="bg1"/>
                          </a:solidFill>
                          <a:latin typeface="Aptos Narrow"/>
                          <a:ea typeface="Aptos Narrow"/>
                        </a:rPr>
                        <a:t>TOTAL PNASH</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l" fontAlgn="b"/>
                      <a:r>
                        <a:rPr sz="1200" b="0" i="0">
                          <a:solidFill>
                            <a:schemeClr val="bg1"/>
                          </a:solidFill>
                          <a:latin typeface="Aptos Narrow"/>
                          <a:ea typeface="Aptos Narrow"/>
                        </a:rPr>
                        <a:t> </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100.00%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6,420</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r" fontAlgn="b"/>
                      <a:r>
                        <a:rPr sz="1200" b="0" i="0">
                          <a:solidFill>
                            <a:schemeClr val="bg1"/>
                          </a:solidFill>
                          <a:latin typeface="Aptos Narrow"/>
                          <a:ea typeface="Aptos Narrow"/>
                        </a:rPr>
                        <a:t>50,074</a:t>
                      </a:r>
                    </a:p>
                  </a:txBody>
                  <a:tcPr marL="9842" marR="9842" marT="9842" marB="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graphicFrame>
        <p:nvGraphicFramePr>
          <p:cNvPr id="11" name="10 Tabla"/>
          <p:cNvGraphicFramePr>
            <a:graphicFrameLocks noGrp="1"/>
          </p:cNvGraphicFramePr>
          <p:nvPr/>
        </p:nvGraphicFramePr>
        <p:xfrm>
          <a:off x="804673" y="295932"/>
          <a:ext cx="10777726" cy="6409668"/>
        </p:xfrm>
        <a:graphic>
          <a:graphicData uri="http://schemas.openxmlformats.org/drawingml/2006/table">
            <a:tbl>
              <a:tblPr>
                <a:tableStyleId>{69CF1AB2-1976-4502-BF36-3FF5EA218861}</a:tableStyleId>
              </a:tblPr>
              <a:tblGrid>
                <a:gridCol w="1938527"/>
                <a:gridCol w="2830188"/>
                <a:gridCol w="1828363"/>
                <a:gridCol w="2262470"/>
                <a:gridCol w="1918178"/>
              </a:tblGrid>
              <a:tr h="398684">
                <a:tc>
                  <a:txBody>
                    <a:bodyPr/>
                    <a:lstStyle/>
                    <a:p>
                      <a:pPr algn="ctr">
                        <a:spcAft>
                          <a:spcPts val="0"/>
                        </a:spcAft>
                      </a:pPr>
                      <a:r>
                        <a:rPr lang="es-GT" sz="1400" b="1" dirty="0" smtClean="0">
                          <a:latin typeface="Arial Narrow" panose="020B0606020202030204" pitchFamily="34" charset="0"/>
                        </a:rPr>
                        <a:t>DIMENSIÓN</a:t>
                      </a:r>
                      <a:endParaRPr lang="es-ES" sz="1400" b="1" dirty="0">
                        <a:latin typeface="Arial Narrow" panose="020B0606020202030204" pitchFamily="34" charset="0"/>
                        <a:ea typeface="Calibri" panose="020F0502020204030204"/>
                        <a:cs typeface="Times New Roman" panose="02020603050405020304"/>
                      </a:endParaRPr>
                    </a:p>
                  </a:txBody>
                  <a:tcPr marL="22444" marR="22444" marT="0" marB="0" anchor="ctr">
                    <a:solidFill>
                      <a:srgbClr val="87C0D5"/>
                    </a:solidFill>
                  </a:tcPr>
                </a:tc>
                <a:tc>
                  <a:txBody>
                    <a:bodyPr/>
                    <a:lstStyle/>
                    <a:p>
                      <a:pPr algn="ctr">
                        <a:spcAft>
                          <a:spcPts val="0"/>
                        </a:spcAft>
                      </a:pPr>
                      <a:r>
                        <a:rPr lang="es-GT" sz="1400" b="1" dirty="0" smtClean="0">
                          <a:latin typeface="Arial Narrow" panose="020B0606020202030204" pitchFamily="34" charset="0"/>
                        </a:rPr>
                        <a:t>SITUACIÓN IDENTIFICADA</a:t>
                      </a:r>
                      <a:endParaRPr lang="es-ES" sz="1400" b="1" dirty="0">
                        <a:latin typeface="Arial Narrow" panose="020B0606020202030204" pitchFamily="34" charset="0"/>
                        <a:ea typeface="Calibri" panose="020F0502020204030204"/>
                        <a:cs typeface="Times New Roman" panose="02020603050405020304"/>
                      </a:endParaRPr>
                    </a:p>
                  </a:txBody>
                  <a:tcPr marL="22444" marR="22444" marT="0" marB="0" anchor="ctr">
                    <a:solidFill>
                      <a:srgbClr val="87C0D5"/>
                    </a:solidFill>
                  </a:tcPr>
                </a:tc>
                <a:tc>
                  <a:txBody>
                    <a:bodyPr/>
                    <a:lstStyle/>
                    <a:p>
                      <a:pPr algn="ctr">
                        <a:spcAft>
                          <a:spcPts val="0"/>
                        </a:spcAft>
                      </a:pPr>
                      <a:r>
                        <a:rPr lang="es-GT" sz="1400" b="1" dirty="0" smtClean="0">
                          <a:latin typeface="Arial Narrow" panose="020B0606020202030204" pitchFamily="34" charset="0"/>
                        </a:rPr>
                        <a:t>BRECHA</a:t>
                      </a:r>
                      <a:endParaRPr lang="es-ES" sz="1400" b="1" dirty="0">
                        <a:latin typeface="Arial Narrow" panose="020B0606020202030204" pitchFamily="34" charset="0"/>
                        <a:ea typeface="Calibri" panose="020F0502020204030204"/>
                        <a:cs typeface="Times New Roman" panose="02020603050405020304"/>
                      </a:endParaRPr>
                    </a:p>
                  </a:txBody>
                  <a:tcPr marL="22444" marR="22444" marT="0" marB="0" anchor="ctr">
                    <a:solidFill>
                      <a:srgbClr val="87C0D5"/>
                    </a:solidFill>
                  </a:tcPr>
                </a:tc>
                <a:tc>
                  <a:txBody>
                    <a:bodyPr/>
                    <a:lstStyle/>
                    <a:p>
                      <a:pPr algn="ctr">
                        <a:spcAft>
                          <a:spcPts val="0"/>
                        </a:spcAft>
                      </a:pPr>
                      <a:r>
                        <a:rPr lang="es-GT" sz="1400" b="1" dirty="0" smtClean="0">
                          <a:latin typeface="Arial Narrow" panose="020B0606020202030204" pitchFamily="34" charset="0"/>
                        </a:rPr>
                        <a:t>CAUSA PRINCIPAL</a:t>
                      </a:r>
                      <a:endParaRPr lang="es-ES" sz="1400" b="1" dirty="0">
                        <a:latin typeface="Arial Narrow" panose="020B0606020202030204" pitchFamily="34" charset="0"/>
                        <a:ea typeface="Calibri" panose="020F0502020204030204"/>
                        <a:cs typeface="Times New Roman" panose="02020603050405020304"/>
                      </a:endParaRPr>
                    </a:p>
                  </a:txBody>
                  <a:tcPr marL="22444" marR="22444" marT="0" marB="0" anchor="ctr">
                    <a:solidFill>
                      <a:srgbClr val="87C0D5"/>
                    </a:solidFill>
                  </a:tcPr>
                </a:tc>
                <a:tc>
                  <a:txBody>
                    <a:bodyPr/>
                    <a:lstStyle/>
                    <a:p>
                      <a:pPr algn="ctr">
                        <a:spcAft>
                          <a:spcPts val="0"/>
                        </a:spcAft>
                      </a:pPr>
                      <a:r>
                        <a:rPr lang="es-GT" sz="1400" b="1" dirty="0" smtClean="0">
                          <a:latin typeface="Arial Narrow" panose="020B0606020202030204" pitchFamily="34" charset="0"/>
                        </a:rPr>
                        <a:t>IMPLICACIÓN PARA EL PLAN</a:t>
                      </a:r>
                      <a:endParaRPr lang="es-ES" sz="1400" b="1" dirty="0">
                        <a:latin typeface="Arial Narrow" panose="020B0606020202030204" pitchFamily="34" charset="0"/>
                        <a:ea typeface="Calibri" panose="020F0502020204030204"/>
                        <a:cs typeface="Times New Roman" panose="02020603050405020304"/>
                      </a:endParaRPr>
                    </a:p>
                  </a:txBody>
                  <a:tcPr marL="22444" marR="22444" marT="0" marB="0" anchor="ctr">
                    <a:solidFill>
                      <a:srgbClr val="87C0D5"/>
                    </a:solidFill>
                  </a:tcPr>
                </a:tc>
              </a:tr>
              <a:tr h="598026">
                <a:tc>
                  <a:txBody>
                    <a:bodyPr/>
                    <a:lstStyle/>
                    <a:p>
                      <a:pPr>
                        <a:spcAft>
                          <a:spcPts val="0"/>
                        </a:spcAft>
                      </a:pPr>
                      <a:r>
                        <a:rPr lang="es-GT" sz="1400" dirty="0">
                          <a:latin typeface="Arial Narrow" panose="020B0606020202030204" pitchFamily="34" charset="0"/>
                        </a:rPr>
                        <a:t>Cobertura de agua</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Cerca de 89 % de hogares con acceso mediante tubería según Censo 2018</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Persisten hogares sin acceso y fuertes diferencias territoriales</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Déficit de infraestructura y desigualdad territorial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Ampliación focalizada de cobertura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348390">
                <a:tc>
                  <a:txBody>
                    <a:bodyPr/>
                    <a:lstStyle/>
                    <a:p>
                      <a:pPr>
                        <a:spcAft>
                          <a:spcPts val="0"/>
                        </a:spcAft>
                      </a:pPr>
                      <a:r>
                        <a:rPr lang="es-GT" sz="1400" dirty="0">
                          <a:latin typeface="Arial Narrow" panose="020B0606020202030204" pitchFamily="34" charset="0"/>
                        </a:rPr>
                        <a:t>Dimensión</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Situación identificada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Brecha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Causa principal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Implicación para el Plan</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dirty="0">
                          <a:latin typeface="Arial Narrow" panose="020B0606020202030204" pitchFamily="34" charset="0"/>
                        </a:rPr>
                        <a:t>Saneamiento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45 % conectado a drenajes y 11 % a fosa séptica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44 % utiliza excusado, letrina/pozo ciego o no tiene servicio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Déficit de infraestructura y tratamiento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Ampliar saneamiento y gestionar toda la cadena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398684">
                <a:tc>
                  <a:txBody>
                    <a:bodyPr/>
                    <a:lstStyle/>
                    <a:p>
                      <a:pPr>
                        <a:spcAft>
                          <a:spcPts val="0"/>
                        </a:spcAft>
                      </a:pPr>
                      <a:r>
                        <a:rPr lang="es-GT" sz="1400" dirty="0">
                          <a:latin typeface="Arial Narrow" panose="020B0606020202030204" pitchFamily="34" charset="0"/>
                        </a:rPr>
                        <a:t>Calidad del agua</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62 % de sistemas monitoreados cumplen cloro residual</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37.6 % no cumple</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Deficiencias de desinfección, operación y control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Fortalecer calidad y vigilancia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dirty="0">
                          <a:latin typeface="Arial Narrow" panose="020B0606020202030204" pitchFamily="34" charset="0"/>
                        </a:rPr>
                        <a:t>Calidad microbiológica</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51 % de fuentes monitoreadas cumplen</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Persisten fuentes con incumplimiento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Contaminación y deficiencias de tratamiento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Fortalecer vigilancia, tratamiento y protección de fuentes</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dirty="0">
                          <a:latin typeface="Arial Narrow" panose="020B0606020202030204" pitchFamily="34" charset="0"/>
                        </a:rPr>
                        <a:t>Continuidad</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67 % de servicios públicos estudiados tienen agua continua 24 horas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33 % presenta alguna limitación</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Infraestructura, operación y mantenimiento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Incorporar continuidad como indicador del servicio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398684">
                <a:tc>
                  <a:txBody>
                    <a:bodyPr/>
                    <a:lstStyle/>
                    <a:p>
                      <a:pPr>
                        <a:spcAft>
                          <a:spcPts val="0"/>
                        </a:spcAft>
                      </a:pPr>
                      <a:r>
                        <a:rPr lang="es-GT" sz="1400" dirty="0">
                          <a:latin typeface="Arial Narrow" panose="020B0606020202030204" pitchFamily="34" charset="0"/>
                        </a:rPr>
                        <a:t>Saneamiento/tratamiento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Insuficiente cobertura de tratamiento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Descargas sin tratamiento adecuado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Déficit de infraestructura y capacidades</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Priorizar tratamiento y control de descargas</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dirty="0">
                          <a:latin typeface="Arial Narrow" panose="020B0606020202030204" pitchFamily="34" charset="0"/>
                        </a:rPr>
                        <a:t>Financiamiento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Q6,500 millones ejecutados 2020-mayo 2023</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Recursos insuficientes frente a necesidades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Dependencia de financiamiento público/subnacional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Nueva estrategia de financiamiento</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a:latin typeface="Arial Narrow" panose="020B0606020202030204" pitchFamily="34" charset="0"/>
                        </a:rPr>
                        <a:t>Operación y mantenimiento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Inversión concentrada en infraestructura nueva</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Insuficiente financiamiento de O&amp;M y rehabilitación</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Enfoque de inversión centrado en obra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Financiar ciclo de vida completo</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398684">
                <a:tc>
                  <a:txBody>
                    <a:bodyPr/>
                    <a:lstStyle/>
                    <a:p>
                      <a:pPr>
                        <a:spcAft>
                          <a:spcPts val="0"/>
                        </a:spcAft>
                      </a:pPr>
                      <a:r>
                        <a:rPr lang="es-GT" sz="1400">
                          <a:latin typeface="Arial Narrow" panose="020B0606020202030204" pitchFamily="34" charset="0"/>
                        </a:rPr>
                        <a:t>Sostenibilidad económica</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Necesidades de inversión superiores a la capacidad actual</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Riesgo de prolongar el cierre de brechas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Insuficiente capacidad financiera</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a:latin typeface="Arial Narrow" panose="020B0606020202030204" pitchFamily="34" charset="0"/>
                        </a:rPr>
                        <a:t>Modelo financiero plurianual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r h="598026">
                <a:tc>
                  <a:txBody>
                    <a:bodyPr/>
                    <a:lstStyle/>
                    <a:p>
                      <a:pPr>
                        <a:spcAft>
                          <a:spcPts val="0"/>
                        </a:spcAft>
                      </a:pPr>
                      <a:r>
                        <a:rPr lang="es-GT" sz="1400">
                          <a:latin typeface="Arial Narrow" panose="020B0606020202030204" pitchFamily="34" charset="0"/>
                        </a:rPr>
                        <a:t>Capacidad municipal</a:t>
                      </a:r>
                      <a:endParaRPr lang="es-ES" sz="140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Diferencias importantes entre territorios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Prestadores con capacidades técnicas y financieras desiguales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Limitaciones institucionales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c>
                  <a:txBody>
                    <a:bodyPr/>
                    <a:lstStyle/>
                    <a:p>
                      <a:pPr>
                        <a:spcAft>
                          <a:spcPts val="0"/>
                        </a:spcAft>
                      </a:pPr>
                      <a:r>
                        <a:rPr lang="es-GT" sz="1400" dirty="0">
                          <a:latin typeface="Arial Narrow" panose="020B0606020202030204" pitchFamily="34" charset="0"/>
                        </a:rPr>
                        <a:t>Fortalecimiento de prestadores</a:t>
                      </a:r>
                      <a:endParaRPr lang="es-ES" sz="1400" dirty="0">
                        <a:latin typeface="Arial Narrow" panose="020B0606020202030204" pitchFamily="34" charset="0"/>
                        <a:ea typeface="Calibri" panose="020F0502020204030204"/>
                        <a:cs typeface="Times New Roman" panose="02020603050405020304"/>
                      </a:endParaRPr>
                    </a:p>
                  </a:txBody>
                  <a:tcPr marL="22444" marR="22444" marT="0" marB="0" anchor="ctr">
                    <a:solidFill>
                      <a:schemeClr val="accent5">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CuadroTexto"/>
          <p:cNvSpPr txBox="1"/>
          <p:nvPr/>
        </p:nvSpPr>
        <p:spPr>
          <a:xfrm>
            <a:off x="1682496" y="914400"/>
            <a:ext cx="8546592" cy="584775"/>
          </a:xfrm>
          <a:prstGeom prst="rect">
            <a:avLst/>
          </a:prstGeom>
          <a:noFill/>
        </p:spPr>
        <p:txBody>
          <a:bodyPr wrap="square" rtlCol="0">
            <a:spAutoFit/>
          </a:bodyPr>
          <a:lstStyle/>
          <a:p>
            <a:pPr algn="ctr"/>
            <a:r>
              <a:rPr lang="es-ES" sz="3200" dirty="0" smtClean="0">
                <a:solidFill>
                  <a:schemeClr val="bg1"/>
                </a:solidFill>
              </a:rPr>
              <a:t>Brechas de cobertura</a:t>
            </a:r>
          </a:p>
        </p:txBody>
      </p:sp>
      <p:graphicFrame>
        <p:nvGraphicFramePr>
          <p:cNvPr id="12" name="11 Tabla"/>
          <p:cNvGraphicFramePr>
            <a:graphicFrameLocks noGrp="1"/>
          </p:cNvGraphicFramePr>
          <p:nvPr/>
        </p:nvGraphicFramePr>
        <p:xfrm>
          <a:off x="658368" y="1800257"/>
          <a:ext cx="10753344" cy="3356959"/>
        </p:xfrm>
        <a:graphic>
          <a:graphicData uri="http://schemas.openxmlformats.org/drawingml/2006/table">
            <a:tbl>
              <a:tblPr>
                <a:tableStyleId>{D7AC3CCA-C797-4891-BE02-D94E43425B78}</a:tableStyleId>
              </a:tblPr>
              <a:tblGrid>
                <a:gridCol w="6328866"/>
                <a:gridCol w="2813625"/>
                <a:gridCol w="1610853"/>
              </a:tblGrid>
              <a:tr h="375958">
                <a:tc gridSpan="3">
                  <a:txBody>
                    <a:bodyPr/>
                    <a:lstStyle/>
                    <a:p>
                      <a:pPr algn="ctr" fontAlgn="b"/>
                      <a:r>
                        <a:rPr lang="es-ES" sz="3200" b="1" dirty="0" smtClean="0"/>
                        <a:t>Departamentos y municipios con mayores</a:t>
                      </a:r>
                      <a:r>
                        <a:rPr lang="es-ES" sz="3200" b="1" baseline="0" dirty="0" smtClean="0"/>
                        <a:t> brechas</a:t>
                      </a:r>
                      <a:endParaRPr lang="es-ES" sz="3200" b="1" i="0" u="none" strike="noStrike" dirty="0">
                        <a:solidFill>
                          <a:schemeClr val="tx1"/>
                        </a:solidFill>
                        <a:latin typeface="Arial Narrow" panose="020B0606020202030204" pitchFamily="34" charset="0"/>
                      </a:endParaRPr>
                    </a:p>
                  </a:txBody>
                  <a:tcPr marL="0" marR="0" marT="0" marB="0" anchor="b">
                    <a:solidFill>
                      <a:schemeClr val="accent5">
                        <a:lumMod val="60000"/>
                        <a:lumOff val="40000"/>
                      </a:schemeClr>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c hMerge="1">
                  <a:txBody>
                    <a:bodyPr/>
                    <a:lstStyle/>
                    <a:p>
                      <a:endParaRPr lang="es-GT"/>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D9EAF7"/>
                    </a:solidFill>
                  </a:tcPr>
                </a:tc>
              </a:tr>
              <a:tr h="430879">
                <a:tc>
                  <a:txBody>
                    <a:bodyPr/>
                    <a:lstStyle/>
                    <a:p>
                      <a:pPr algn="ctr" fontAlgn="b"/>
                      <a:r>
                        <a:rPr lang="es-ES" sz="2400" b="1" u="none" strike="noStrike" dirty="0" smtClean="0"/>
                        <a:t>DEPARTAMENTOS                                                                  </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c>
                  <a:txBody>
                    <a:bodyPr/>
                    <a:lstStyle/>
                    <a:p>
                      <a:pPr algn="ctr" fontAlgn="b"/>
                      <a:r>
                        <a:rPr lang="es-ES" sz="2400" b="1" u="none" strike="noStrike" dirty="0" smtClean="0"/>
                        <a:t>Municipios</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s-ES" sz="2400" b="1" u="none" strike="noStrike" baseline="0" dirty="0" smtClean="0"/>
                        <a:t>P</a:t>
                      </a:r>
                      <a:r>
                        <a:rPr lang="es-ES" sz="2400" b="1" u="none" strike="noStrike" dirty="0" smtClean="0"/>
                        <a:t>orcentaje </a:t>
                      </a:r>
                      <a:endParaRPr lang="es-ES" sz="2400" b="1" i="0" u="none" strike="noStrike" dirty="0">
                        <a:solidFill>
                          <a:schemeClr val="bg1"/>
                        </a:solidFill>
                        <a:latin typeface="Calibri" panose="020F0502020204030204"/>
                      </a:endParaRPr>
                    </a:p>
                  </a:txBody>
                  <a:tcPr marL="0" marR="0" marT="0" marB="0">
                    <a:solidFill>
                      <a:schemeClr val="accent5">
                        <a:lumMod val="60000"/>
                        <a:lumOff val="40000"/>
                      </a:schemeClr>
                    </a:solidFill>
                  </a:tcPr>
                </a:tc>
              </a:tr>
              <a:tr h="358055">
                <a:tc rowSpan="2">
                  <a:txBody>
                    <a:bodyPr/>
                    <a:lstStyle/>
                    <a:p>
                      <a:pPr algn="ctr" fontAlgn="b"/>
                      <a:r>
                        <a:rPr lang="es-GT" sz="2000" dirty="0" smtClean="0"/>
                        <a:t>  </a:t>
                      </a:r>
                      <a:r>
                        <a:rPr lang="es-GT" sz="3200" b="0" dirty="0" smtClean="0"/>
                        <a:t>Alta Verapaz</a:t>
                      </a:r>
                      <a:endParaRPr lang="es-ES" sz="3200" b="0"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b="1" dirty="0" smtClean="0"/>
                        <a:t>San Pedro Carcha,   </a:t>
                      </a:r>
                      <a:r>
                        <a:rPr lang="es-GT" sz="2000" dirty="0" smtClean="0"/>
                        <a:t>                   con  &lt; coberturas a nivel nacional.</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b="1" dirty="0" smtClean="0"/>
                        <a:t>79.63</a:t>
                      </a:r>
                      <a:r>
                        <a:rPr lang="es-GT" sz="2000" dirty="0" smtClean="0"/>
                        <a:t>              de viviendas sin acceso a agua.</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r h="358055">
                <a:tc vMerge="1">
                  <a:txBody>
                    <a:bodyPr/>
                    <a:lstStyle/>
                    <a:p>
                      <a:endParaRPr lang="es-GT"/>
                    </a:p>
                  </a:txBody>
                  <a:tcPr marL="0" marR="0" marT="0" marB="0" anchor="b">
                    <a:solidFill>
                      <a:schemeClr val="accent5">
                        <a:lumMod val="60000"/>
                        <a:lumOff val="40000"/>
                      </a:schemeClr>
                    </a:solidFill>
                  </a:tcPr>
                </a:tc>
                <a:tc>
                  <a:txBody>
                    <a:bodyPr/>
                    <a:lstStyle/>
                    <a:p>
                      <a:pPr algn="ctr" fontAlgn="b"/>
                      <a:r>
                        <a:rPr lang="es-GT" sz="2000" dirty="0" smtClean="0"/>
                        <a:t>San Agustín Lanquín, Senahú, Santa Catarina Cahabón, Chahal, San Cristóbal Verapaz</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graphicFrame>
        <p:nvGraphicFramePr>
          <p:cNvPr id="15" name="14 Tabla"/>
          <p:cNvGraphicFramePr>
            <a:graphicFrameLocks noGrp="1"/>
          </p:cNvGraphicFramePr>
          <p:nvPr/>
        </p:nvGraphicFramePr>
        <p:xfrm>
          <a:off x="658368" y="5157216"/>
          <a:ext cx="10753344" cy="716110"/>
        </p:xfrm>
        <a:graphic>
          <a:graphicData uri="http://schemas.openxmlformats.org/drawingml/2006/table">
            <a:tbl>
              <a:tblPr>
                <a:tableStyleId>{D7AC3CCA-C797-4891-BE02-D94E43425B78}</a:tableStyleId>
              </a:tblPr>
              <a:tblGrid>
                <a:gridCol w="6328866"/>
                <a:gridCol w="2813625"/>
                <a:gridCol w="1610853"/>
              </a:tblGrid>
              <a:tr h="716110">
                <a:tc>
                  <a:txBody>
                    <a:bodyPr/>
                    <a:lstStyle/>
                    <a:p>
                      <a:pPr algn="ctr" fontAlgn="b"/>
                      <a:r>
                        <a:rPr lang="es-GT" sz="3200" b="0" dirty="0" smtClean="0"/>
                        <a:t>San Marcos</a:t>
                      </a:r>
                      <a:endParaRPr lang="es-ES" sz="3200" b="0"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r>
                        <a:rPr lang="es-GT" sz="2000" dirty="0" smtClean="0"/>
                        <a:t>Catarina, San Pablo y Malacatán </a:t>
                      </a:r>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c>
                  <a:txBody>
                    <a:bodyPr/>
                    <a:lstStyle/>
                    <a:p>
                      <a:pPr algn="ctr" fontAlgn="b"/>
                      <a:endParaRPr lang="es-ES" sz="2000" b="1" i="0" u="none" strike="noStrike" dirty="0">
                        <a:solidFill>
                          <a:schemeClr val="bg1"/>
                        </a:solidFill>
                        <a:latin typeface="Calibri" panose="020F0502020204030204"/>
                      </a:endParaRPr>
                    </a:p>
                  </a:txBody>
                  <a:tcPr marL="0" marR="0" marT="0" marB="0" anchor="ctr">
                    <a:solidFill>
                      <a:schemeClr val="accent5">
                        <a:lumMod val="60000"/>
                        <a:lumOff val="4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Rectángulo"/>
          <p:cNvSpPr/>
          <p:nvPr/>
        </p:nvSpPr>
        <p:spPr>
          <a:xfrm>
            <a:off x="1271905" y="1067435"/>
            <a:ext cx="9934575" cy="4246245"/>
          </a:xfrm>
          <a:prstGeom prst="rect">
            <a:avLst/>
          </a:prstGeom>
        </p:spPr>
        <p:txBody>
          <a:bodyPr wrap="square">
            <a:spAutoFit/>
          </a:bodyPr>
          <a:lstStyle/>
          <a:p>
            <a:pPr algn="just"/>
            <a:endParaRPr lang="es-MX" altLang="es-ES" dirty="0" smtClean="0">
              <a:solidFill>
                <a:schemeClr val="bg1"/>
              </a:solidFill>
            </a:endParaRPr>
          </a:p>
          <a:p>
            <a:pPr algn="just"/>
            <a:r>
              <a:rPr lang="es-MX" altLang="es-ES" sz="2800" dirty="0" smtClean="0">
                <a:solidFill>
                  <a:schemeClr val="bg1"/>
                </a:solidFill>
              </a:rPr>
              <a:t>P</a:t>
            </a:r>
            <a:r>
              <a:rPr lang="es-ES" sz="2800" dirty="0" smtClean="0">
                <a:solidFill>
                  <a:schemeClr val="bg1"/>
                </a:solidFill>
              </a:rPr>
              <a:t>ara el cálculo de brechas de cobertura también se tomó los datos del XII Censo</a:t>
            </a:r>
            <a:r>
              <a:rPr lang="es-MX" altLang="es-ES" sz="2800" dirty="0" smtClean="0">
                <a:solidFill>
                  <a:schemeClr val="bg1"/>
                </a:solidFill>
              </a:rPr>
              <a:t> </a:t>
            </a:r>
            <a:r>
              <a:rPr lang="es-ES" sz="2800" dirty="0" smtClean="0">
                <a:solidFill>
                  <a:schemeClr val="bg1"/>
                </a:solidFill>
              </a:rPr>
              <a:t>Nacional de Población y VII de Vivienda 2018, del Instituto Nacional de</a:t>
            </a:r>
            <a:r>
              <a:rPr lang="es-MX" altLang="es-ES" sz="2800" dirty="0" smtClean="0">
                <a:solidFill>
                  <a:schemeClr val="bg1"/>
                </a:solidFill>
              </a:rPr>
              <a:t> </a:t>
            </a:r>
            <a:r>
              <a:rPr lang="es-ES" sz="2800" dirty="0" smtClean="0">
                <a:solidFill>
                  <a:schemeClr val="bg1"/>
                </a:solidFill>
              </a:rPr>
              <a:t>Estadística, </a:t>
            </a:r>
          </a:p>
          <a:p>
            <a:pPr algn="just"/>
            <a:endParaRPr lang="es-ES" sz="2800" dirty="0" smtClean="0">
              <a:solidFill>
                <a:schemeClr val="bg1"/>
              </a:solidFill>
            </a:endParaRPr>
          </a:p>
          <a:p>
            <a:pPr algn="just"/>
            <a:r>
              <a:rPr lang="es-MX" altLang="es-ES" sz="2800" dirty="0" smtClean="0">
                <a:solidFill>
                  <a:schemeClr val="bg1"/>
                </a:solidFill>
              </a:rPr>
              <a:t>D</a:t>
            </a:r>
            <a:r>
              <a:rPr lang="es-ES" sz="2800" dirty="0" smtClean="0">
                <a:solidFill>
                  <a:schemeClr val="bg1"/>
                </a:solidFill>
              </a:rPr>
              <a:t>atos:</a:t>
            </a:r>
            <a:r>
              <a:rPr lang="es-MX" altLang="es-ES" sz="2800" dirty="0" smtClean="0">
                <a:solidFill>
                  <a:schemeClr val="bg1"/>
                </a:solidFill>
              </a:rPr>
              <a:t> </a:t>
            </a:r>
            <a:r>
              <a:rPr lang="es-ES" sz="2800" dirty="0" smtClean="0">
                <a:solidFill>
                  <a:schemeClr val="bg1"/>
                </a:solidFill>
              </a:rPr>
              <a:t>El acceso universal al agua potable, saneamiento y servicios de higiene continúa</a:t>
            </a:r>
            <a:r>
              <a:rPr lang="es-MX" altLang="es-ES" sz="2800" dirty="0" smtClean="0">
                <a:solidFill>
                  <a:schemeClr val="bg1"/>
                </a:solidFill>
              </a:rPr>
              <a:t> </a:t>
            </a:r>
            <a:r>
              <a:rPr lang="es-ES" sz="2800" dirty="0" smtClean="0">
                <a:solidFill>
                  <a:schemeClr val="bg1"/>
                </a:solidFill>
              </a:rPr>
              <a:t>siendo uno de los principales desafíos estructurales del país. el 89% cuentan con</a:t>
            </a:r>
            <a:r>
              <a:rPr lang="es-MX" altLang="es-ES" sz="2800" dirty="0" smtClean="0">
                <a:solidFill>
                  <a:schemeClr val="bg1"/>
                </a:solidFill>
              </a:rPr>
              <a:t> </a:t>
            </a:r>
            <a:r>
              <a:rPr lang="es-ES" sz="2800" dirty="0" smtClean="0">
                <a:solidFill>
                  <a:schemeClr val="bg1"/>
                </a:solidFill>
              </a:rPr>
              <a:t>acceso a agua, ya sea con tubería dentro del hogar, fuera del hogar, chorro</a:t>
            </a:r>
            <a:r>
              <a:rPr lang="es-MX" altLang="es-ES" sz="2800" dirty="0" smtClean="0">
                <a:solidFill>
                  <a:schemeClr val="bg1"/>
                </a:solidFill>
              </a:rPr>
              <a:t> </a:t>
            </a:r>
            <a:r>
              <a:rPr lang="es-ES" sz="2800" dirty="0" smtClean="0">
                <a:solidFill>
                  <a:schemeClr val="bg1"/>
                </a:solidFill>
              </a:rPr>
              <a:t>público o pozo perforado.</a:t>
            </a:r>
            <a:endParaRPr lang="es-ES" sz="2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15570" y="-332740"/>
            <a:ext cx="12307570" cy="7273925"/>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0" name="9 Rectángulo"/>
          <p:cNvSpPr/>
          <p:nvPr/>
        </p:nvSpPr>
        <p:spPr>
          <a:xfrm>
            <a:off x="1251585" y="721995"/>
            <a:ext cx="10062845" cy="5414010"/>
          </a:xfrm>
          <a:prstGeom prst="rect">
            <a:avLst/>
          </a:prstGeom>
        </p:spPr>
        <p:txBody>
          <a:bodyPr wrap="square">
            <a:noAutofit/>
          </a:bodyPr>
          <a:lstStyle/>
          <a:p>
            <a:pPr algn="just">
              <a:lnSpc>
                <a:spcPct val="100000"/>
              </a:lnSpc>
            </a:pPr>
            <a:r>
              <a:rPr lang="es-ES" sz="2400" b="1" dirty="0" smtClean="0">
                <a:solidFill>
                  <a:schemeClr val="bg1"/>
                </a:solidFill>
              </a:rPr>
              <a:t>Alta Verapaz: San Pedro Carchá, San Agustín Lanquín, Senahú, Santa María,  Cahabón, Cobán, Chisec, Chahal, Raxruhá, Fray Bartolomé de Las</a:t>
            </a:r>
            <a:r>
              <a:rPr lang="es-MX" altLang="es-ES" sz="2400" b="1" dirty="0" smtClean="0">
                <a:solidFill>
                  <a:schemeClr val="bg1"/>
                </a:solidFill>
              </a:rPr>
              <a:t> </a:t>
            </a:r>
            <a:r>
              <a:rPr lang="es-ES" sz="2400" b="1" dirty="0" smtClean="0">
                <a:solidFill>
                  <a:schemeClr val="bg1"/>
                </a:solidFill>
              </a:rPr>
              <a:t>Casas </a:t>
            </a: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Chiquimula: Jocotán, Olopa</a:t>
            </a:r>
            <a:r>
              <a:rPr lang="es-MX" altLang="es-ES" sz="2400" b="1" dirty="0" smtClean="0">
                <a:solidFill>
                  <a:schemeClr val="bg1"/>
                </a:solidFill>
              </a:rPr>
              <a:t> San Juan Ermita</a:t>
            </a:r>
            <a:endParaRPr lang="es-ES" sz="2400" b="1" dirty="0" smtClean="0">
              <a:solidFill>
                <a:schemeClr val="bg1"/>
              </a:solidFill>
            </a:endParaRP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Baja Verapaz: Purulhá.</a:t>
            </a: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Huehuetenango: San Juan Ixcoy, Santa Eulalia, Santa Bárbara.</a:t>
            </a: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Quiché: Chicamán, Canillá</a:t>
            </a: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Jalapa: San José La Arada.</a:t>
            </a:r>
          </a:p>
          <a:p>
            <a:pPr algn="just">
              <a:lnSpc>
                <a:spcPct val="100000"/>
              </a:lnSpc>
            </a:pPr>
            <a:endParaRPr lang="es-ES" sz="2400" b="1" dirty="0" smtClean="0">
              <a:solidFill>
                <a:schemeClr val="bg1"/>
              </a:solidFill>
            </a:endParaRPr>
          </a:p>
          <a:p>
            <a:pPr algn="just">
              <a:lnSpc>
                <a:spcPct val="100000"/>
              </a:lnSpc>
            </a:pPr>
            <a:r>
              <a:rPr lang="es-ES" sz="2400" b="1" dirty="0" smtClean="0">
                <a:solidFill>
                  <a:schemeClr val="bg1"/>
                </a:solidFill>
              </a:rPr>
              <a:t>Totonicapán: Santa Lucía La Reforma.</a:t>
            </a:r>
          </a:p>
          <a:p>
            <a:pPr algn="just"/>
            <a:endParaRPr lang="es-ES" sz="2400" b="1" dirty="0">
              <a:solidFill>
                <a:schemeClr val="bg1"/>
              </a:solidFill>
            </a:endParaRPr>
          </a:p>
        </p:txBody>
      </p:sp>
      <p:sp>
        <p:nvSpPr>
          <p:cNvPr id="4" name="Cuadro de texto 3"/>
          <p:cNvSpPr txBox="1"/>
          <p:nvPr/>
        </p:nvSpPr>
        <p:spPr>
          <a:xfrm>
            <a:off x="2287270" y="0"/>
            <a:ext cx="6924675" cy="636270"/>
          </a:xfrm>
          <a:prstGeom prst="rect">
            <a:avLst/>
          </a:prstGeom>
          <a:noFill/>
        </p:spPr>
        <p:txBody>
          <a:bodyPr wrap="square" rtlCol="0">
            <a:noAutofit/>
          </a:bodyPr>
          <a:lstStyle/>
          <a:p>
            <a:r>
              <a:rPr lang="es-ES" sz="3200" b="1" dirty="0" smtClean="0">
                <a:solidFill>
                  <a:schemeClr val="bg1"/>
                </a:solidFill>
                <a:sym typeface="+mn-ea"/>
              </a:rPr>
              <a:t>20 municipios con menor acceso </a:t>
            </a:r>
            <a:r>
              <a:rPr lang="es-MX" altLang="es-ES" sz="3200" b="1" dirty="0" smtClean="0">
                <a:solidFill>
                  <a:schemeClr val="bg1"/>
                </a:solidFill>
                <a:sym typeface="+mn-ea"/>
              </a:rPr>
              <a:t>agua.</a:t>
            </a:r>
            <a:endParaRPr lang="es-ES" sz="3200" b="1" dirty="0" smtClean="0">
              <a:solidFill>
                <a:schemeClr val="bg1"/>
              </a:solidFill>
            </a:endParaRPr>
          </a:p>
          <a:p>
            <a:endParaRPr lang="es-ES" b="1" dirty="0" smtClean="0">
              <a:solidFill>
                <a:schemeClr val="bg1"/>
              </a:solidFill>
            </a:endParaRPr>
          </a:p>
          <a:p>
            <a:endParaRPr lang="es-MX" altLang="en-US" b="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4747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9" name="8 Rectángulo"/>
          <p:cNvSpPr/>
          <p:nvPr/>
        </p:nvSpPr>
        <p:spPr>
          <a:xfrm>
            <a:off x="1584833" y="664639"/>
            <a:ext cx="9204960" cy="4801314"/>
          </a:xfrm>
          <a:prstGeom prst="rect">
            <a:avLst/>
          </a:prstGeom>
        </p:spPr>
        <p:txBody>
          <a:bodyPr wrap="square">
            <a:spAutoFit/>
          </a:bodyPr>
          <a:lstStyle/>
          <a:p>
            <a:pPr algn="just"/>
            <a:r>
              <a:rPr lang="es-ES" dirty="0" smtClean="0">
                <a:solidFill>
                  <a:schemeClr val="bg1"/>
                </a:solidFill>
              </a:rPr>
              <a:t>Este dato varía, al definir el acceso a agua con tubería en la vivienda, ya que 58.9% de los hogares cuenta con este servicio, que se puede considerar como el acceso universal. El resto depende de ríos, manantiales u otras fuentes no domiciliarias, lo que implica mayores tiempos de acarreo, riesgos sanitarios y desigualdades territoriales (INE, 2018).</a:t>
            </a:r>
          </a:p>
          <a:p>
            <a:pPr algn="just"/>
            <a:endParaRPr lang="es-ES" dirty="0" smtClean="0">
              <a:solidFill>
                <a:schemeClr val="bg1"/>
              </a:solidFill>
            </a:endParaRPr>
          </a:p>
          <a:p>
            <a:pPr algn="just"/>
            <a:r>
              <a:rPr lang="es-ES" dirty="0" smtClean="0">
                <a:solidFill>
                  <a:schemeClr val="bg1"/>
                </a:solidFill>
              </a:rPr>
              <a:t>Ya que 180 municipios se encuentran debajo de este promedio, siendo uno de los mayores rezagos el acceso de agua con tuberías dentro de la vivienda.</a:t>
            </a:r>
          </a:p>
          <a:p>
            <a:pPr algn="just"/>
            <a:endParaRPr lang="es-ES" dirty="0" smtClean="0">
              <a:solidFill>
                <a:schemeClr val="bg1"/>
              </a:solidFill>
            </a:endParaRPr>
          </a:p>
          <a:p>
            <a:pPr algn="just"/>
            <a:r>
              <a:rPr lang="es-ES" dirty="0" smtClean="0">
                <a:solidFill>
                  <a:schemeClr val="bg1"/>
                </a:solidFill>
              </a:rPr>
              <a:t>En saneamiento, el rezago es aún más marcado. Según los datos obtenidos en el 2025, por el MSPAS, del total de viviendas censadas 1,609,257,   982,768, representando el 71% de las viviendas, cuentan con letrinas y 366,538 representando el 40% cuentan con  alcantarillado, siendo este un rezago</a:t>
            </a:r>
          </a:p>
          <a:p>
            <a:pPr algn="just"/>
            <a:r>
              <a:rPr lang="es-ES" dirty="0" smtClean="0">
                <a:solidFill>
                  <a:schemeClr val="bg1"/>
                </a:solidFill>
              </a:rPr>
              <a:t>importante.</a:t>
            </a:r>
          </a:p>
          <a:p>
            <a:pPr algn="just"/>
            <a:r>
              <a:rPr lang="es-ES" dirty="0" smtClean="0">
                <a:solidFill>
                  <a:schemeClr val="bg1"/>
                </a:solidFill>
              </a:rPr>
              <a:t>El Censo 2018 indica que el 58% cuenta saneamiento, considerando las siguientes: sanitario conectado a una red de drenaje, conectado a una fosa séptica, excusado lavable, para la Política Nacional de Agua, Saneamiento e Higiene, en construcción, no se tomó en cuenta la letrina y pozo ciego, ya que de desconocer el manejo del pozo ciego.</a:t>
            </a:r>
            <a:endParaRPr lang="es-E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7411" name="Rectangle 3"/>
          <p:cNvSpPr>
            <a:spLocks noChangeArrowheads="1"/>
          </p:cNvSpPr>
          <p:nvPr/>
        </p:nvSpPr>
        <p:spPr bwMode="auto">
          <a:xfrm>
            <a:off x="3141345" y="-254"/>
            <a:ext cx="6620256" cy="923281"/>
          </a:xfrm>
          <a:prstGeom prst="rect">
            <a:avLst/>
          </a:prstGeom>
          <a:noFill/>
          <a:ln w="9525">
            <a:noFill/>
            <a:miter lim="800000"/>
          </a:ln>
          <a:effectLst/>
        </p:spPr>
        <p:txBody>
          <a:bodyPr vert="horz" wrap="square" lIns="365010" tIns="101568" rIns="91440" bIns="50784" numCol="1" anchor="ctr" anchorCtr="0" compatLnSpc="1">
            <a:spAutoFit/>
          </a:bodyPr>
          <a:lstStyle/>
          <a:p>
            <a:pPr marL="457200" marR="0" lvl="1" indent="0" algn="l" defTabSz="914400" rtl="0" eaLnBrk="1" fontAlgn="base" latinLnBrk="0" hangingPunct="1">
              <a:lnSpc>
                <a:spcPct val="100000"/>
              </a:lnSpc>
              <a:spcBef>
                <a:spcPct val="0"/>
              </a:spcBef>
              <a:spcAft>
                <a:spcPct val="0"/>
              </a:spcAft>
              <a:buClrTx/>
              <a:buSzTx/>
            </a:pPr>
            <a:r>
              <a:rPr kumimoji="0" 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Brechas de financiamiento</a:t>
            </a:r>
            <a:endParaRPr kumimoji="0" lang="es-GT"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pPr>
            <a:endParaRPr kumimoji="0" lang="es-GT"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3" name="12 CuadroTexto"/>
          <p:cNvSpPr txBox="1"/>
          <p:nvPr/>
        </p:nvSpPr>
        <p:spPr>
          <a:xfrm>
            <a:off x="1706880" y="638810"/>
            <a:ext cx="9375775" cy="701040"/>
          </a:xfrm>
          <a:prstGeom prst="rect">
            <a:avLst/>
          </a:prstGeom>
          <a:noFill/>
        </p:spPr>
        <p:txBody>
          <a:bodyPr wrap="square" rtlCol="0">
            <a:noAutofit/>
          </a:bodyPr>
          <a:lstStyle/>
          <a:p>
            <a:pPr algn="just"/>
            <a:r>
              <a:rPr lang="es-ES_tradnl" sz="2000" dirty="0" smtClean="0">
                <a:solidFill>
                  <a:schemeClr val="bg1"/>
                </a:solidFill>
              </a:rPr>
              <a:t>Tabla 3: Necesidades globales de inversión para mejorar el acceso y cobertura universal de agua y saneamiento.</a:t>
            </a:r>
            <a:endParaRPr lang="es-ES" sz="2000" i="1" dirty="0" smtClean="0">
              <a:solidFill>
                <a:schemeClr val="bg1"/>
              </a:solidFill>
            </a:endParaRPr>
          </a:p>
          <a:p>
            <a:endParaRPr lang="es-ES" dirty="0"/>
          </a:p>
        </p:txBody>
      </p:sp>
      <p:graphicFrame>
        <p:nvGraphicFramePr>
          <p:cNvPr id="14" name="13 Tabla"/>
          <p:cNvGraphicFramePr>
            <a:graphicFrameLocks noGrp="1"/>
          </p:cNvGraphicFramePr>
          <p:nvPr>
            <p:custDataLst>
              <p:tags r:id="rId1"/>
            </p:custDataLst>
          </p:nvPr>
        </p:nvGraphicFramePr>
        <p:xfrm>
          <a:off x="2060575" y="1339850"/>
          <a:ext cx="9164320" cy="4388253"/>
        </p:xfrm>
        <a:graphic>
          <a:graphicData uri="http://schemas.openxmlformats.org/drawingml/2006/table">
            <a:tbl>
              <a:tblPr>
                <a:tableStyleId>{69CF1AB2-1976-4502-BF36-3FF5EA218861}</a:tableStyleId>
              </a:tblPr>
              <a:tblGrid>
                <a:gridCol w="2142490"/>
                <a:gridCol w="2165985"/>
                <a:gridCol w="1731645"/>
                <a:gridCol w="1337310"/>
                <a:gridCol w="1786890"/>
              </a:tblGrid>
              <a:tr h="485068">
                <a:tc>
                  <a:txBody>
                    <a:bodyPr/>
                    <a:lstStyle/>
                    <a:p>
                      <a:pPr algn="ctr">
                        <a:lnSpc>
                          <a:spcPct val="115000"/>
                        </a:lnSpc>
                        <a:spcAft>
                          <a:spcPts val="0"/>
                        </a:spcAft>
                      </a:pPr>
                      <a:r>
                        <a:rPr lang="es-ES_tradnl" sz="1600" b="1" dirty="0">
                          <a:solidFill>
                            <a:schemeClr val="tx1"/>
                          </a:solidFill>
                        </a:rPr>
                        <a:t>Servicio</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a:solidFill>
                            <a:schemeClr val="tx1"/>
                          </a:solidFill>
                        </a:rPr>
                        <a:t>Tipo de cobertura</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a:solidFill>
                            <a:schemeClr val="tx1"/>
                          </a:solidFill>
                        </a:rPr>
                        <a:t>Total, de población</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a:solidFill>
                            <a:schemeClr val="tx1"/>
                          </a:solidFill>
                        </a:rPr>
                        <a:t>Tipo de cobertura</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a:solidFill>
                            <a:schemeClr val="tx1"/>
                          </a:solidFill>
                        </a:rPr>
                        <a:t>Costo</a:t>
                      </a:r>
                    </a:p>
                  </a:txBody>
                  <a:tcPr marL="68580" marR="68580" marT="0" marB="0">
                    <a:solidFill>
                      <a:schemeClr val="accent1">
                        <a:lumMod val="60000"/>
                        <a:lumOff val="40000"/>
                      </a:schemeClr>
                    </a:solidFill>
                  </a:tcPr>
                </a:tc>
              </a:tr>
              <a:tr h="970136">
                <a:tc rowSpan="3">
                  <a:txBody>
                    <a:bodyPr/>
                    <a:lstStyle/>
                    <a:p>
                      <a:pPr>
                        <a:lnSpc>
                          <a:spcPct val="115000"/>
                        </a:lnSpc>
                        <a:spcAft>
                          <a:spcPts val="0"/>
                        </a:spcAft>
                      </a:pPr>
                      <a:r>
                        <a:rPr lang="es-ES_tradnl" sz="1600" b="1" dirty="0">
                          <a:solidFill>
                            <a:schemeClr val="tx1"/>
                          </a:solidFill>
                        </a:rPr>
                        <a:t>Cobertura de Agua </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dirty="0">
                          <a:solidFill>
                            <a:schemeClr val="tx1"/>
                          </a:solidFill>
                        </a:rPr>
                        <a:t>Población sin cobertura de agua </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dirty="0">
                          <a:solidFill>
                            <a:schemeClr val="tx1"/>
                          </a:solidFill>
                        </a:rPr>
                        <a:t>1,427,221</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a:solidFill>
                            <a:schemeClr val="tx1"/>
                          </a:solidFill>
                        </a:rPr>
                        <a:t>Contar con algún sistema de cobertura </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a:solidFill>
                            <a:schemeClr val="tx1"/>
                          </a:solidFill>
                        </a:rPr>
                        <a:t>Q. 25,688 millones </a:t>
                      </a:r>
                    </a:p>
                  </a:txBody>
                  <a:tcPr marL="68580" marR="68580" marT="0" marB="0">
                    <a:solidFill>
                      <a:schemeClr val="accent1">
                        <a:lumMod val="60000"/>
                        <a:lumOff val="40000"/>
                      </a:schemeClr>
                    </a:solidFill>
                  </a:tcPr>
                </a:tc>
              </a:tr>
              <a:tr h="1455205">
                <a:tc vMerge="1">
                  <a:txBody>
                    <a:bodyPr/>
                    <a:lstStyle/>
                    <a:p>
                      <a:endParaRPr lang="es-GT"/>
                    </a:p>
                  </a:txBody>
                  <a:tcPr/>
                </a:tc>
                <a:tc>
                  <a:txBody>
                    <a:bodyPr/>
                    <a:lstStyle/>
                    <a:p>
                      <a:pPr>
                        <a:lnSpc>
                          <a:spcPct val="115000"/>
                        </a:lnSpc>
                        <a:spcAft>
                          <a:spcPts val="0"/>
                        </a:spcAft>
                      </a:pPr>
                      <a:r>
                        <a:rPr lang="es-ES_tradnl" sz="1600" b="1" dirty="0">
                          <a:solidFill>
                            <a:schemeClr val="tx1"/>
                          </a:solidFill>
                        </a:rPr>
                        <a:t>Población con cobertura (Agua tubería fuera de vivienda, agua chorro público agua pozo perforado)</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dirty="0">
                          <a:solidFill>
                            <a:schemeClr val="tx1"/>
                          </a:solidFill>
                        </a:rPr>
                        <a:t>8,786,728</a:t>
                      </a:r>
                    </a:p>
                  </a:txBody>
                  <a:tcPr marL="68580" marR="68580" marT="0" marB="0">
                    <a:solidFill>
                      <a:schemeClr val="accent1">
                        <a:lumMod val="60000"/>
                        <a:lumOff val="40000"/>
                      </a:schemeClr>
                    </a:solidFill>
                  </a:tcPr>
                </a:tc>
                <a:tc>
                  <a:txBody>
                    <a:bodyPr/>
                    <a:lstStyle/>
                    <a:p>
                      <a:pPr>
                        <a:lnSpc>
                          <a:spcPct val="115000"/>
                        </a:lnSpc>
                        <a:spcAft>
                          <a:spcPts val="0"/>
                        </a:spcAft>
                      </a:pPr>
                      <a:endParaRPr lang="es-ES_tradnl" sz="1600" b="1">
                        <a:solidFill>
                          <a:schemeClr val="tx1"/>
                        </a:solidFill>
                      </a:endParaRPr>
                    </a:p>
                  </a:txBody>
                  <a:tcPr marL="68580" marR="68580" marT="0" marB="0">
                    <a:solidFill>
                      <a:schemeClr val="accent1">
                        <a:lumMod val="60000"/>
                        <a:lumOff val="40000"/>
                      </a:schemeClr>
                    </a:solidFill>
                  </a:tcPr>
                </a:tc>
                <a:tc>
                  <a:txBody>
                    <a:bodyPr/>
                    <a:lstStyle/>
                    <a:p>
                      <a:pPr>
                        <a:lnSpc>
                          <a:spcPct val="115000"/>
                        </a:lnSpc>
                        <a:spcAft>
                          <a:spcPts val="0"/>
                        </a:spcAft>
                      </a:pPr>
                      <a:endParaRPr lang="es-ES_tradnl" sz="1600" b="1">
                        <a:solidFill>
                          <a:schemeClr val="tx1"/>
                        </a:solidFill>
                      </a:endParaRPr>
                    </a:p>
                  </a:txBody>
                  <a:tcPr marL="68580" marR="68580" marT="0" marB="0">
                    <a:solidFill>
                      <a:schemeClr val="accent1">
                        <a:lumMod val="60000"/>
                        <a:lumOff val="40000"/>
                      </a:schemeClr>
                    </a:solidFill>
                  </a:tcPr>
                </a:tc>
              </a:tr>
              <a:tr h="727602">
                <a:tc vMerge="1">
                  <a:txBody>
                    <a:bodyPr/>
                    <a:lstStyle/>
                    <a:p>
                      <a:endParaRPr lang="es-GT"/>
                    </a:p>
                  </a:txBody>
                  <a:tcPr/>
                </a:tc>
                <a:tc>
                  <a:txBody>
                    <a:bodyPr/>
                    <a:lstStyle/>
                    <a:p>
                      <a:pPr>
                        <a:lnSpc>
                          <a:spcPct val="115000"/>
                        </a:lnSpc>
                        <a:spcAft>
                          <a:spcPts val="0"/>
                        </a:spcAft>
                      </a:pPr>
                      <a:r>
                        <a:rPr lang="es-ES_tradnl" sz="1600" b="1">
                          <a:solidFill>
                            <a:schemeClr val="tx1"/>
                          </a:solidFill>
                        </a:rPr>
                        <a:t>Población con agua en tubería dentro de la vivienda </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dirty="0">
                          <a:solidFill>
                            <a:schemeClr val="tx1"/>
                          </a:solidFill>
                        </a:rPr>
                        <a:t>4,502,471</a:t>
                      </a:r>
                    </a:p>
                  </a:txBody>
                  <a:tcPr marL="68580" marR="68580" marT="0" marB="0">
                    <a:solidFill>
                      <a:schemeClr val="accent1">
                        <a:lumMod val="60000"/>
                        <a:lumOff val="40000"/>
                      </a:schemeClr>
                    </a:solidFill>
                  </a:tcPr>
                </a:tc>
                <a:tc>
                  <a:txBody>
                    <a:bodyPr/>
                    <a:lstStyle/>
                    <a:p>
                      <a:pPr>
                        <a:lnSpc>
                          <a:spcPct val="115000"/>
                        </a:lnSpc>
                        <a:spcAft>
                          <a:spcPts val="0"/>
                        </a:spcAft>
                      </a:pPr>
                      <a:endParaRPr lang="es-ES_tradnl" sz="1600" b="1" dirty="0">
                        <a:solidFill>
                          <a:schemeClr val="tx1"/>
                        </a:solidFill>
                      </a:endParaRPr>
                    </a:p>
                  </a:txBody>
                  <a:tcPr marL="68580" marR="68580" marT="0" marB="0">
                    <a:solidFill>
                      <a:schemeClr val="accent1">
                        <a:lumMod val="60000"/>
                        <a:lumOff val="40000"/>
                      </a:schemeClr>
                    </a:solidFill>
                  </a:tcPr>
                </a:tc>
                <a:tc>
                  <a:txBody>
                    <a:bodyPr/>
                    <a:lstStyle/>
                    <a:p>
                      <a:pPr>
                        <a:lnSpc>
                          <a:spcPct val="115000"/>
                        </a:lnSpc>
                        <a:spcAft>
                          <a:spcPts val="0"/>
                        </a:spcAft>
                      </a:pPr>
                      <a:endParaRPr lang="es-ES_tradnl" sz="1600" b="1" dirty="0">
                        <a:solidFill>
                          <a:schemeClr val="tx1"/>
                        </a:solidFill>
                      </a:endParaRPr>
                    </a:p>
                  </a:txBody>
                  <a:tcPr marL="68580" marR="68580" marT="0" marB="0">
                    <a:solidFill>
                      <a:schemeClr val="accent1">
                        <a:lumMod val="60000"/>
                        <a:lumOff val="40000"/>
                      </a:schemeClr>
                    </a:solidFill>
                  </a:tcPr>
                </a:tc>
              </a:tr>
              <a:tr h="485068">
                <a:tc>
                  <a:txBody>
                    <a:bodyPr/>
                    <a:lstStyle/>
                    <a:p>
                      <a:pPr>
                        <a:lnSpc>
                          <a:spcPct val="115000"/>
                        </a:lnSpc>
                        <a:spcAft>
                          <a:spcPts val="0"/>
                        </a:spcAft>
                      </a:pPr>
                      <a:r>
                        <a:rPr lang="es-ES_tradnl" sz="1600" b="1">
                          <a:solidFill>
                            <a:schemeClr val="tx1"/>
                          </a:solidFill>
                        </a:rPr>
                        <a:t>Saneamiento</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a:solidFill>
                            <a:schemeClr val="tx1"/>
                          </a:solidFill>
                        </a:rPr>
                        <a:t>Población sin saneamiento básico </a:t>
                      </a:r>
                    </a:p>
                  </a:txBody>
                  <a:tcPr marL="68580" marR="68580" marT="0" marB="0">
                    <a:solidFill>
                      <a:schemeClr val="accent1">
                        <a:lumMod val="60000"/>
                        <a:lumOff val="40000"/>
                      </a:schemeClr>
                    </a:solidFill>
                  </a:tcPr>
                </a:tc>
                <a:tc>
                  <a:txBody>
                    <a:bodyPr/>
                    <a:lstStyle/>
                    <a:p>
                      <a:pPr algn="ctr">
                        <a:lnSpc>
                          <a:spcPct val="115000"/>
                        </a:lnSpc>
                        <a:spcAft>
                          <a:spcPts val="0"/>
                        </a:spcAft>
                      </a:pPr>
                      <a:r>
                        <a:rPr lang="es-ES_tradnl" sz="1600" b="1">
                          <a:solidFill>
                            <a:schemeClr val="tx1"/>
                          </a:solidFill>
                        </a:rPr>
                        <a:t>714,018</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a:solidFill>
                            <a:schemeClr val="tx1"/>
                          </a:solidFill>
                        </a:rPr>
                        <a:t>Proveer de Letrina </a:t>
                      </a:r>
                    </a:p>
                  </a:txBody>
                  <a:tcPr marL="68580" marR="68580" marT="0" marB="0">
                    <a:solidFill>
                      <a:schemeClr val="accent1">
                        <a:lumMod val="60000"/>
                        <a:lumOff val="40000"/>
                      </a:schemeClr>
                    </a:solidFill>
                  </a:tcPr>
                </a:tc>
                <a:tc>
                  <a:txBody>
                    <a:bodyPr/>
                    <a:lstStyle/>
                    <a:p>
                      <a:pPr>
                        <a:lnSpc>
                          <a:spcPct val="115000"/>
                        </a:lnSpc>
                        <a:spcAft>
                          <a:spcPts val="0"/>
                        </a:spcAft>
                      </a:pPr>
                      <a:r>
                        <a:rPr lang="es-ES_tradnl" sz="1600" b="1" dirty="0">
                          <a:solidFill>
                            <a:schemeClr val="tx1"/>
                          </a:solidFill>
                        </a:rPr>
                        <a:t>Q. 667 millones </a:t>
                      </a:r>
                    </a:p>
                  </a:txBody>
                  <a:tcPr marL="68580" marR="68580" marT="0" marB="0">
                    <a:solidFill>
                      <a:schemeClr val="accent1">
                        <a:lumMod val="60000"/>
                        <a:lumOff val="40000"/>
                      </a:schemeClr>
                    </a:solidFill>
                  </a:tcPr>
                </a:tc>
              </a:tr>
            </a:tbl>
          </a:graphicData>
        </a:graphic>
      </p:graphicFrame>
      <p:sp>
        <p:nvSpPr>
          <p:cNvPr id="15" name="14 CuadroTexto"/>
          <p:cNvSpPr txBox="1"/>
          <p:nvPr/>
        </p:nvSpPr>
        <p:spPr>
          <a:xfrm>
            <a:off x="2060575" y="5890260"/>
            <a:ext cx="9117330" cy="895985"/>
          </a:xfrm>
          <a:prstGeom prst="rect">
            <a:avLst/>
          </a:prstGeom>
          <a:solidFill>
            <a:schemeClr val="accent5"/>
          </a:solidFill>
        </p:spPr>
        <p:txBody>
          <a:bodyPr wrap="square" rtlCol="0">
            <a:noAutofit/>
          </a:bodyPr>
          <a:lstStyle/>
          <a:p>
            <a:pPr algn="just"/>
            <a:r>
              <a:rPr lang="es-ES_tradnl" sz="1600" dirty="0" smtClean="0">
                <a:solidFill>
                  <a:schemeClr val="tx1"/>
                </a:solidFill>
              </a:rPr>
              <a:t>Fuente</a:t>
            </a:r>
            <a:r>
              <a:rPr lang="es-MX" altLang="es-ES_tradnl" sz="1600" dirty="0" smtClean="0">
                <a:solidFill>
                  <a:schemeClr val="tx1"/>
                </a:solidFill>
              </a:rPr>
              <a:t> de in formación</a:t>
            </a:r>
            <a:r>
              <a:rPr lang="es-ES_tradnl" sz="1600" dirty="0" smtClean="0">
                <a:solidFill>
                  <a:schemeClr val="tx1"/>
                </a:solidFill>
              </a:rPr>
              <a:t>: Los datos de personas fueron calculados según el número de viviendas y un promedio de 4.55 habitantes por vivienda, según promedio de Censo 2018. Los costeos fueron generados según datos de la Gran Cruzada Nacional para la Seguridad Alimentaria.</a:t>
            </a:r>
            <a:endParaRPr lang="es-ES" sz="1600" dirty="0" smtClean="0">
              <a:solidFill>
                <a:schemeClr val="tx1"/>
              </a:solidFill>
            </a:endParaRPr>
          </a:p>
          <a:p>
            <a:endParaRPr lang="es-ES" sz="1600" dirty="0" smtClean="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7411" name="Rectangle 3"/>
          <p:cNvSpPr>
            <a:spLocks noChangeArrowheads="1"/>
          </p:cNvSpPr>
          <p:nvPr/>
        </p:nvSpPr>
        <p:spPr bwMode="auto">
          <a:xfrm>
            <a:off x="3657600" y="414528"/>
            <a:ext cx="6620256" cy="923281"/>
          </a:xfrm>
          <a:prstGeom prst="rect">
            <a:avLst/>
          </a:prstGeom>
          <a:noFill/>
          <a:ln w="9525">
            <a:noFill/>
            <a:miter lim="800000"/>
          </a:ln>
          <a:effectLst/>
        </p:spPr>
        <p:txBody>
          <a:bodyPr vert="horz" wrap="square" lIns="365010" tIns="101568" rIns="91440" bIns="50784" numCol="1" anchor="ctr" anchorCtr="0" compatLnSpc="1">
            <a:spAutoFit/>
          </a:bodyPr>
          <a:lstStyle/>
          <a:p>
            <a:pPr marL="457200" marR="0" lvl="1" indent="0" algn="l" defTabSz="914400" rtl="0" eaLnBrk="1" fontAlgn="base" latinLnBrk="0" hangingPunct="1">
              <a:lnSpc>
                <a:spcPct val="100000"/>
              </a:lnSpc>
              <a:spcBef>
                <a:spcPct val="0"/>
              </a:spcBef>
              <a:spcAft>
                <a:spcPct val="0"/>
              </a:spcAft>
              <a:buClrTx/>
              <a:buSzTx/>
            </a:pPr>
            <a:r>
              <a:rPr kumimoji="0" 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Brechas de financiamiento</a:t>
            </a:r>
            <a:endParaRPr kumimoji="0" lang="es-GT"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pPr>
            <a:endParaRPr kumimoji="0" lang="es-GT"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 name="10 CuadroTexto"/>
          <p:cNvSpPr txBox="1"/>
          <p:nvPr/>
        </p:nvSpPr>
        <p:spPr>
          <a:xfrm>
            <a:off x="1706880" y="1987297"/>
            <a:ext cx="9314688" cy="2031325"/>
          </a:xfrm>
          <a:prstGeom prst="rect">
            <a:avLst/>
          </a:prstGeom>
          <a:noFill/>
        </p:spPr>
        <p:txBody>
          <a:bodyPr wrap="square" rtlCol="0">
            <a:spAutoFit/>
          </a:bodyPr>
          <a:lstStyle/>
          <a:p>
            <a:pPr algn="just"/>
            <a:r>
              <a:rPr lang="es-ES_tradnl" dirty="0" smtClean="0">
                <a:solidFill>
                  <a:schemeClr val="bg1"/>
                </a:solidFill>
              </a:rPr>
              <a:t>Según el informe Invertir en la infancia (2023) de UNICEF Guatemala, para que el Estado guatemalteco garantice cobertura universal de agua entubada, saneamiento, higiene y piso digno a toda la niñez del país, el presupuesto público destinado a estos servicios debe aumentar progresivamente desde aproximadamente 0.2 % del Producto Interno Bruto (PIB) en la actualidad hasta 0.5 % del PIB en 2027 y alrededor de 0.6 % del PIB en 2030. </a:t>
            </a:r>
            <a:endParaRPr lang="es-ES" dirty="0" smtClean="0">
              <a:solidFill>
                <a:schemeClr val="bg1"/>
              </a:solidFill>
            </a:endParaRPr>
          </a:p>
          <a:p>
            <a:r>
              <a:rPr lang="es-ES_tradnl" dirty="0" smtClean="0"/>
              <a:t/>
            </a:r>
            <a:br>
              <a:rPr lang="es-ES_tradnl" dirty="0" smtClean="0"/>
            </a:br>
            <a:endParaRPr lang="es-ES" dirty="0"/>
          </a:p>
        </p:txBody>
      </p:sp>
      <p:sp>
        <p:nvSpPr>
          <p:cNvPr id="15" name="14 CuadroTexto"/>
          <p:cNvSpPr txBox="1"/>
          <p:nvPr/>
        </p:nvSpPr>
        <p:spPr>
          <a:xfrm>
            <a:off x="1706880" y="4018622"/>
            <a:ext cx="9314688" cy="2031325"/>
          </a:xfrm>
          <a:prstGeom prst="rect">
            <a:avLst/>
          </a:prstGeom>
          <a:noFill/>
        </p:spPr>
        <p:txBody>
          <a:bodyPr wrap="square" rtlCol="0">
            <a:spAutoFit/>
          </a:bodyPr>
          <a:lstStyle/>
          <a:p>
            <a:pPr algn="just"/>
            <a:r>
              <a:rPr lang="es-ES_tradnl" dirty="0" smtClean="0">
                <a:solidFill>
                  <a:schemeClr val="bg1"/>
                </a:solidFill>
              </a:rPr>
              <a:t>Si se toma como referencia que el valor nominal del PIB de Guatemala fue de aproximadamente USD 113.2 mil millones en 2024, entonces 0.6 % del PIB equivaldría a cerca de USD 679 millones al año para agua y saneamiento al alcanzar la meta en 2030. En conjunto, esta estrategia de inversión, que eleva gradualmente la proporción del PIB destinada al eje ASH, busca asegurar que todos los niños y niñas en Guatemala puedan acceder a servicios básicos de agua y saneamiento necesarias para su desarrollo y salud</a:t>
            </a:r>
            <a:endParaRPr lang="es-ES" dirty="0" smtClean="0">
              <a:solidFill>
                <a:schemeClr val="bg1"/>
              </a:solidFill>
            </a:endParaRPr>
          </a:p>
          <a:p>
            <a:endParaRPr lang="es-E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7411" name="Rectangle 3"/>
          <p:cNvSpPr>
            <a:spLocks noChangeArrowheads="1"/>
          </p:cNvSpPr>
          <p:nvPr/>
        </p:nvSpPr>
        <p:spPr bwMode="auto">
          <a:xfrm>
            <a:off x="3657600" y="414528"/>
            <a:ext cx="6620256" cy="923281"/>
          </a:xfrm>
          <a:prstGeom prst="rect">
            <a:avLst/>
          </a:prstGeom>
          <a:noFill/>
          <a:ln w="9525">
            <a:noFill/>
            <a:miter lim="800000"/>
          </a:ln>
          <a:effectLst/>
        </p:spPr>
        <p:txBody>
          <a:bodyPr vert="horz" wrap="square" lIns="365010" tIns="101568" rIns="91440" bIns="50784" numCol="1" anchor="ctr" anchorCtr="0" compatLnSpc="1">
            <a:spAutoFit/>
          </a:bodyPr>
          <a:lstStyle/>
          <a:p>
            <a:pPr marL="457200" marR="0" lvl="1" indent="0" algn="l" defTabSz="914400" rtl="0" eaLnBrk="1" fontAlgn="base" latinLnBrk="0" hangingPunct="1">
              <a:lnSpc>
                <a:spcPct val="100000"/>
              </a:lnSpc>
              <a:spcBef>
                <a:spcPct val="0"/>
              </a:spcBef>
              <a:spcAft>
                <a:spcPct val="0"/>
              </a:spcAft>
              <a:buClrTx/>
              <a:buSzTx/>
            </a:pPr>
            <a:r>
              <a:rPr kumimoji="0" 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Brechas de financiamiento</a:t>
            </a:r>
            <a:endParaRPr kumimoji="0" lang="es-GT"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pPr>
            <a:endParaRPr kumimoji="0" lang="es-GT"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1" name="10 CuadroTexto"/>
          <p:cNvSpPr txBox="1"/>
          <p:nvPr/>
        </p:nvSpPr>
        <p:spPr>
          <a:xfrm>
            <a:off x="1706880" y="1337809"/>
            <a:ext cx="9814560" cy="1477328"/>
          </a:xfrm>
          <a:prstGeom prst="rect">
            <a:avLst/>
          </a:prstGeom>
          <a:noFill/>
        </p:spPr>
        <p:txBody>
          <a:bodyPr wrap="square" rtlCol="0">
            <a:spAutoFit/>
          </a:bodyPr>
          <a:lstStyle/>
          <a:p>
            <a:pPr algn="just"/>
            <a:r>
              <a:rPr lang="es-ES_tradnl" dirty="0" smtClean="0">
                <a:solidFill>
                  <a:schemeClr val="bg1"/>
                </a:solidFill>
              </a:rPr>
              <a:t>Aunque el sector ha recibido inversiones públicas relevantes, persisten brechas significativas de financiamiento, eficiencia y sostenibilidad. Datos del SNIP/SEGEPLAN muestran que entre 2020 y mayo de 2023 se ejecutaron aproximadamente Q 6,500 millones en proyectos de agua y saneamiento, distribuidos en más de 4,400 intervenciones a nivel nacional (SEGEPLAN, 2023).</a:t>
            </a:r>
            <a:br>
              <a:rPr lang="es-ES_tradnl" dirty="0" smtClean="0">
                <a:solidFill>
                  <a:schemeClr val="bg1"/>
                </a:solidFill>
              </a:rPr>
            </a:br>
            <a:endParaRPr lang="es-ES" dirty="0">
              <a:solidFill>
                <a:schemeClr val="bg1"/>
              </a:solidFill>
            </a:endParaRPr>
          </a:p>
        </p:txBody>
      </p:sp>
      <p:sp>
        <p:nvSpPr>
          <p:cNvPr id="10" name="9 CuadroTexto"/>
          <p:cNvSpPr txBox="1"/>
          <p:nvPr/>
        </p:nvSpPr>
        <p:spPr>
          <a:xfrm>
            <a:off x="1706880" y="2842387"/>
            <a:ext cx="9814560" cy="1754326"/>
          </a:xfrm>
          <a:prstGeom prst="rect">
            <a:avLst/>
          </a:prstGeom>
          <a:noFill/>
        </p:spPr>
        <p:txBody>
          <a:bodyPr wrap="square" rtlCol="0">
            <a:spAutoFit/>
          </a:bodyPr>
          <a:lstStyle/>
          <a:p>
            <a:pPr algn="just"/>
            <a:r>
              <a:rPr lang="es-ES_tradnl" dirty="0" smtClean="0">
                <a:solidFill>
                  <a:schemeClr val="bg1"/>
                </a:solidFill>
              </a:rPr>
              <a:t>Sin embargo, más del 54% de esta inversión fue ejecutada a través de CODEDE y alrededor del 38% por gobiernos municipales, lo que refleja una fuerte dependencia del nivel subnacional, con marcadas diferencias en capacidades técnicas, administrativas y financieras entre territorios. Además, la inversión se concentra mayoritariamente en infraestructura nueva, con insuficiente asignación para operación, mantenimiento, rehabilitación y fortalecimiento institucional, lo que compromete la sostenibilidad de los servicios</a:t>
            </a:r>
            <a:endParaRPr lang="es-ES" dirty="0">
              <a:solidFill>
                <a:schemeClr val="bg1"/>
              </a:solidFill>
            </a:endParaRPr>
          </a:p>
        </p:txBody>
      </p:sp>
      <p:sp>
        <p:nvSpPr>
          <p:cNvPr id="12" name="11 CuadroTexto"/>
          <p:cNvSpPr txBox="1"/>
          <p:nvPr/>
        </p:nvSpPr>
        <p:spPr>
          <a:xfrm>
            <a:off x="1706880" y="4864608"/>
            <a:ext cx="9814560" cy="1200329"/>
          </a:xfrm>
          <a:prstGeom prst="rect">
            <a:avLst/>
          </a:prstGeom>
          <a:noFill/>
        </p:spPr>
        <p:txBody>
          <a:bodyPr wrap="square" rtlCol="0">
            <a:spAutoFit/>
          </a:bodyPr>
          <a:lstStyle/>
          <a:p>
            <a:pPr algn="just"/>
            <a:r>
              <a:rPr lang="es-ES_tradnl" dirty="0" smtClean="0">
                <a:solidFill>
                  <a:schemeClr val="bg1"/>
                </a:solidFill>
              </a:rPr>
              <a:t>Organismos internacionales han señalado que la inversión en agua y saneamiento en Guatemala representa menos del 1% del PIB, nivel insuficiente para cerrar las brechas de acceso, calidad y resiliencia climática en el corto y mediano plazo (Naciones Unidas).  </a:t>
            </a:r>
            <a:endParaRPr lang="es-ES" dirty="0" smtClean="0">
              <a:solidFill>
                <a:schemeClr val="bg1"/>
              </a:solidFill>
            </a:endParaRPr>
          </a:p>
          <a:p>
            <a:endParaRPr lang="es-E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dirty="0"/>
          </a:p>
        </p:txBody>
      </p:sp>
      <p:grpSp>
        <p:nvGrpSpPr>
          <p:cNvPr id="2"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
        <p:nvSpPr>
          <p:cNvPr id="17411" name="Rectangle 3"/>
          <p:cNvSpPr>
            <a:spLocks noChangeArrowheads="1"/>
          </p:cNvSpPr>
          <p:nvPr/>
        </p:nvSpPr>
        <p:spPr bwMode="auto">
          <a:xfrm>
            <a:off x="2089785" y="545465"/>
            <a:ext cx="9467850" cy="1412875"/>
          </a:xfrm>
          <a:prstGeom prst="rect">
            <a:avLst/>
          </a:prstGeom>
          <a:noFill/>
          <a:ln w="9525">
            <a:noFill/>
            <a:miter lim="800000"/>
          </a:ln>
          <a:effectLst/>
        </p:spPr>
        <p:txBody>
          <a:bodyPr vert="horz" wrap="square" lIns="365010" tIns="101568" rIns="91440" bIns="50784" numCol="1" anchor="ctr" anchorCtr="0" compatLnSpc="1">
            <a:spAutoFit/>
          </a:bodyPr>
          <a:lstStyle/>
          <a:p>
            <a:pPr marL="457200" marR="0" lvl="1" indent="0" algn="ctr" defTabSz="914400" rtl="0" eaLnBrk="1" fontAlgn="base" latinLnBrk="0" hangingPunct="1">
              <a:lnSpc>
                <a:spcPct val="100000"/>
              </a:lnSpc>
              <a:spcBef>
                <a:spcPct val="0"/>
              </a:spcBef>
              <a:spcAft>
                <a:spcPct val="0"/>
              </a:spcAft>
              <a:buClrTx/>
              <a:buSzTx/>
            </a:pPr>
            <a:r>
              <a:rPr kumimoji="0" lang="es-MX" alt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Conclusión de </a:t>
            </a:r>
            <a:r>
              <a:rPr kumimoji="0" 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Brechas de financiamiento</a:t>
            </a:r>
            <a:r>
              <a:rPr kumimoji="0" lang="es-MX" altLang="es-ES_tradnl"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rPr>
              <a:t> segun el tiempo</a:t>
            </a:r>
            <a:endParaRPr kumimoji="0" lang="es-GT" sz="3200" b="1" i="0" u="none" strike="noStrike" cap="none" normalizeH="0" baseline="0" dirty="0" smtClean="0">
              <a:ln>
                <a:noFill/>
              </a:ln>
              <a:solidFill>
                <a:schemeClr val="bg1"/>
              </a:solidFill>
              <a:effectLst/>
              <a:latin typeface="Arial" panose="020B0604020202020204" pitchFamily="34" charset="0"/>
              <a:ea typeface="Arial" panose="020B0604020202020204" pitchFamily="34" charset="0"/>
              <a:cs typeface="Arial" panose="020B0604020202020204" pitchFamily="34" charset="0"/>
            </a:endParaRPr>
          </a:p>
          <a:p>
            <a:pPr marL="457200" marR="0" lvl="1" indent="0" algn="ctr" defTabSz="914400" rtl="0" eaLnBrk="1" fontAlgn="base" latinLnBrk="0" hangingPunct="1">
              <a:lnSpc>
                <a:spcPct val="100000"/>
              </a:lnSpc>
              <a:spcBef>
                <a:spcPct val="0"/>
              </a:spcBef>
              <a:spcAft>
                <a:spcPct val="0"/>
              </a:spcAft>
              <a:buClrTx/>
              <a:buSzTx/>
              <a:buFontTx/>
              <a:buAutoNum type="arabicPeriod"/>
            </a:pPr>
            <a:endParaRPr kumimoji="0" lang="es-GT"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3" name="12 CuadroTexto"/>
          <p:cNvSpPr txBox="1"/>
          <p:nvPr/>
        </p:nvSpPr>
        <p:spPr>
          <a:xfrm>
            <a:off x="1780794" y="2261433"/>
            <a:ext cx="9375648" cy="3139321"/>
          </a:xfrm>
          <a:prstGeom prst="rect">
            <a:avLst/>
          </a:prstGeom>
          <a:noFill/>
        </p:spPr>
        <p:txBody>
          <a:bodyPr wrap="square" rtlCol="0">
            <a:spAutoFit/>
          </a:bodyPr>
          <a:lstStyle/>
          <a:p>
            <a:pPr algn="just"/>
            <a:r>
              <a:rPr lang="es-ES_tradnl" sz="3600" dirty="0" smtClean="0">
                <a:solidFill>
                  <a:schemeClr val="bg1"/>
                </a:solidFill>
              </a:rPr>
              <a:t>Si se mantiene una escala de inversión como la que se mantuvo del 2020 al 2023, será necesario 16 años para cubrir la cobertura universal de agua y saneamiento.</a:t>
            </a:r>
            <a:endParaRPr lang="es-ES" sz="3600" dirty="0" smtClean="0">
              <a:solidFill>
                <a:schemeClr val="bg1"/>
              </a:solidFill>
            </a:endParaRPr>
          </a:p>
          <a:p>
            <a:pPr algn="just"/>
            <a:r>
              <a:rPr lang="es-ES_tradnl" sz="3600" dirty="0" smtClean="0"/>
              <a:t> </a:t>
            </a:r>
            <a:endParaRPr lang="es-ES" sz="3600" dirty="0" smtClean="0"/>
          </a:p>
          <a:p>
            <a:endParaRPr lang="es-E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838200" y="557189"/>
            <a:ext cx="8987444" cy="958574"/>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lang="es-GT" sz="5200" dirty="0" smtClean="0">
                <a:solidFill>
                  <a:schemeClr val="bg1"/>
                </a:solidFill>
                <a:latin typeface="Aptos Display" panose="02110004020202020204"/>
              </a:rPr>
              <a:t>Circulo de actores del sector APS </a:t>
            </a:r>
            <a:endParaRPr kumimoji="0" lang="es-GT" sz="5200" b="0" i="0" u="none" strike="noStrike" kern="1200" cap="none" spc="0" normalizeH="0" baseline="0" noProof="0" dirty="0">
              <a:ln>
                <a:noFill/>
              </a:ln>
              <a:solidFill>
                <a:schemeClr val="bg1"/>
              </a:solidFill>
              <a:effectLst/>
              <a:uLnTx/>
              <a:uFillTx/>
              <a:latin typeface="Aptos Display" panose="02110004020202020204"/>
            </a:endParaRPr>
          </a:p>
        </p:txBody>
      </p:sp>
      <p:pic>
        <p:nvPicPr>
          <p:cNvPr id="11" name="image1.jpg" descr="Imagen que contiene Diagrama&#10;&#10;El contenido generado por IA puede ser incorrecto."/>
          <p:cNvPicPr/>
          <p:nvPr/>
        </p:nvPicPr>
        <p:blipFill>
          <a:blip r:embed="rId3"/>
          <a:srcRect/>
          <a:stretch>
            <a:fillRect/>
          </a:stretch>
        </p:blipFill>
        <p:spPr>
          <a:xfrm>
            <a:off x="2064750" y="1515763"/>
            <a:ext cx="7760894" cy="52310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2111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838200" y="557189"/>
            <a:ext cx="8987444" cy="95857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endParaRPr kumimoji="0" lang="es-GT" sz="5200" b="0" i="0" u="none" strike="noStrike" kern="1200" cap="none" spc="0" normalizeH="0" baseline="0" noProof="0" dirty="0">
              <a:ln>
                <a:noFill/>
              </a:ln>
              <a:solidFill>
                <a:schemeClr val="bg1"/>
              </a:solidFill>
              <a:effectLst/>
              <a:uLnTx/>
              <a:uFillTx/>
              <a:latin typeface="Aptos Display" panose="02110004020202020204"/>
            </a:endParaRPr>
          </a:p>
        </p:txBody>
      </p:sp>
      <p:sp>
        <p:nvSpPr>
          <p:cNvPr id="16" name="15 Rectángulo"/>
          <p:cNvSpPr/>
          <p:nvPr/>
        </p:nvSpPr>
        <p:spPr>
          <a:xfrm>
            <a:off x="1282920" y="557189"/>
            <a:ext cx="8542724" cy="1200329"/>
          </a:xfrm>
          <a:prstGeom prst="rect">
            <a:avLst/>
          </a:prstGeom>
        </p:spPr>
        <p:txBody>
          <a:bodyPr wrap="none">
            <a:spAutoFit/>
          </a:bodyPr>
          <a:lstStyle/>
          <a:p>
            <a:pPr lvl="0" algn="ctr">
              <a:lnSpc>
                <a:spcPct val="90000"/>
              </a:lnSpc>
              <a:spcBef>
                <a:spcPct val="0"/>
              </a:spcBef>
              <a:defRPr/>
            </a:pPr>
            <a:r>
              <a:rPr lang="es-GT" sz="4000" dirty="0" smtClean="0">
                <a:solidFill>
                  <a:schemeClr val="bg1"/>
                </a:solidFill>
                <a:latin typeface="Aptos Display" panose="02110004020202020204"/>
              </a:rPr>
              <a:t>Brechas de coberturas según censo </a:t>
            </a:r>
          </a:p>
          <a:p>
            <a:pPr lvl="0" algn="ctr">
              <a:lnSpc>
                <a:spcPct val="90000"/>
              </a:lnSpc>
              <a:spcBef>
                <a:spcPct val="0"/>
              </a:spcBef>
              <a:defRPr/>
            </a:pPr>
            <a:r>
              <a:rPr lang="es-GT" sz="4000" dirty="0" smtClean="0">
                <a:solidFill>
                  <a:schemeClr val="bg1"/>
                </a:solidFill>
                <a:latin typeface="Aptos Display" panose="02110004020202020204"/>
              </a:rPr>
              <a:t>población y vivienda 2018. INE. </a:t>
            </a:r>
            <a:endParaRPr lang="es-GT" sz="4000" dirty="0">
              <a:solidFill>
                <a:schemeClr val="bg1"/>
              </a:solidFill>
              <a:latin typeface="Aptos Display" panose="02110004020202020204"/>
            </a:endParaRPr>
          </a:p>
        </p:txBody>
      </p:sp>
      <p:sp>
        <p:nvSpPr>
          <p:cNvPr id="32771" name="Rectangle 3"/>
          <p:cNvSpPr>
            <a:spLocks noChangeArrowheads="1"/>
          </p:cNvSpPr>
          <p:nvPr/>
        </p:nvSpPr>
        <p:spPr bwMode="auto">
          <a:xfrm>
            <a:off x="0" y="0"/>
            <a:ext cx="4022725" cy="6350"/>
          </a:xfrm>
          <a:prstGeom prst="rect">
            <a:avLst/>
          </a:prstGeom>
          <a:solidFill>
            <a:srgbClr val="000000"/>
          </a:solidFill>
          <a:ln w="9525">
            <a:solidFill>
              <a:schemeClr val="tx1"/>
            </a:solidFill>
            <a:prstDash val="solid"/>
            <a:miter lim="800000"/>
          </a:ln>
          <a:effectLst/>
        </p:spPr>
        <p:txBody>
          <a:bodyPr vert="horz" wrap="none" lIns="91440" tIns="45720" rIns="91440" bIns="45720" numCol="1" anchor="ctr" anchorCtr="0" compatLnSpc="1">
            <a:spAutoFit/>
          </a:bodyPr>
          <a:lstStyle/>
          <a:p>
            <a:endParaRPr lang="es-ES"/>
          </a:p>
        </p:txBody>
      </p:sp>
      <p:sp>
        <p:nvSpPr>
          <p:cNvPr id="32772" name="Rectangle 4"/>
          <p:cNvSpPr>
            <a:spLocks noChangeArrowheads="1"/>
          </p:cNvSpPr>
          <p:nvPr/>
        </p:nvSpPr>
        <p:spPr bwMode="auto">
          <a:xfrm>
            <a:off x="0" y="635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s-ES" sz="8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s-ES" sz="8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
              </a:rPr>
              <a:t>[AS1]</a:t>
            </a:r>
            <a:r>
              <a:rPr kumimoji="0" lang="es-GT"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Ahora está la U Internaciones formando ingenieros sanitarios a nivel de maestría</a:t>
            </a:r>
            <a:endParaRPr kumimoji="0" lang="es-GT"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pic>
        <p:nvPicPr>
          <p:cNvPr id="36867" name="Picture 3"/>
          <p:cNvPicPr>
            <a:picLocks noChangeAspect="1" noChangeArrowheads="1"/>
          </p:cNvPicPr>
          <p:nvPr/>
        </p:nvPicPr>
        <p:blipFill>
          <a:blip r:embed="rId3"/>
          <a:srcRect r="13324"/>
          <a:stretch>
            <a:fillRect/>
          </a:stretch>
        </p:blipFill>
        <p:spPr bwMode="auto">
          <a:xfrm>
            <a:off x="3300032" y="1757518"/>
            <a:ext cx="4927458" cy="1205395"/>
          </a:xfrm>
          <a:prstGeom prst="rect">
            <a:avLst/>
          </a:prstGeom>
          <a:noFill/>
          <a:ln w="9525">
            <a:noFill/>
            <a:miter lim="800000"/>
            <a:headEnd/>
            <a:tailEnd/>
          </a:ln>
          <a:effectLst/>
        </p:spPr>
      </p:pic>
      <p:pic>
        <p:nvPicPr>
          <p:cNvPr id="36868" name="Picture 4"/>
          <p:cNvPicPr>
            <a:picLocks noChangeAspect="1" noChangeArrowheads="1"/>
          </p:cNvPicPr>
          <p:nvPr/>
        </p:nvPicPr>
        <p:blipFill>
          <a:blip r:embed="rId4"/>
          <a:srcRect/>
          <a:stretch>
            <a:fillRect/>
          </a:stretch>
        </p:blipFill>
        <p:spPr bwMode="auto">
          <a:xfrm>
            <a:off x="780288" y="5589558"/>
            <a:ext cx="10741152" cy="565211"/>
          </a:xfrm>
          <a:prstGeom prst="rect">
            <a:avLst/>
          </a:prstGeom>
          <a:noFill/>
          <a:ln w="9525">
            <a:noFill/>
            <a:miter lim="800000"/>
            <a:headEnd/>
            <a:tailEnd/>
          </a:ln>
          <a:effectLst/>
        </p:spPr>
      </p:pic>
      <p:pic>
        <p:nvPicPr>
          <p:cNvPr id="36869" name="Picture 5"/>
          <p:cNvPicPr>
            <a:picLocks noChangeAspect="1" noChangeArrowheads="1"/>
          </p:cNvPicPr>
          <p:nvPr/>
        </p:nvPicPr>
        <p:blipFill>
          <a:blip r:embed="rId5"/>
          <a:srcRect/>
          <a:stretch>
            <a:fillRect/>
          </a:stretch>
        </p:blipFill>
        <p:spPr bwMode="auto">
          <a:xfrm>
            <a:off x="758801" y="3221665"/>
            <a:ext cx="10762639" cy="1984319"/>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148281"/>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838200" y="557189"/>
            <a:ext cx="8987444" cy="95857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endParaRPr kumimoji="0" lang="es-GT" sz="5200" b="0" i="0" u="none" strike="noStrike" kern="1200" cap="none" spc="0" normalizeH="0" baseline="0" noProof="0" dirty="0">
              <a:ln>
                <a:noFill/>
              </a:ln>
              <a:solidFill>
                <a:schemeClr val="bg1"/>
              </a:solidFill>
              <a:effectLst/>
              <a:uLnTx/>
              <a:uFillTx/>
              <a:latin typeface="Aptos Display" panose="02110004020202020204"/>
            </a:endParaRPr>
          </a:p>
        </p:txBody>
      </p:sp>
      <p:sp>
        <p:nvSpPr>
          <p:cNvPr id="16" name="15 Rectángulo"/>
          <p:cNvSpPr/>
          <p:nvPr/>
        </p:nvSpPr>
        <p:spPr>
          <a:xfrm>
            <a:off x="1282920" y="557189"/>
            <a:ext cx="7800532" cy="1200329"/>
          </a:xfrm>
          <a:prstGeom prst="rect">
            <a:avLst/>
          </a:prstGeom>
        </p:spPr>
        <p:txBody>
          <a:bodyPr wrap="none">
            <a:spAutoFit/>
          </a:bodyPr>
          <a:lstStyle/>
          <a:p>
            <a:pPr lvl="0" algn="ctr">
              <a:lnSpc>
                <a:spcPct val="90000"/>
              </a:lnSpc>
              <a:spcBef>
                <a:spcPct val="0"/>
              </a:spcBef>
              <a:defRPr/>
            </a:pPr>
            <a:r>
              <a:rPr lang="es-GT" sz="4000" dirty="0" smtClean="0">
                <a:solidFill>
                  <a:schemeClr val="bg1"/>
                </a:solidFill>
                <a:latin typeface="Aptos Display" panose="02110004020202020204"/>
              </a:rPr>
              <a:t>Coberturas y Brechas de censo </a:t>
            </a:r>
          </a:p>
          <a:p>
            <a:pPr lvl="0" algn="ctr">
              <a:lnSpc>
                <a:spcPct val="90000"/>
              </a:lnSpc>
              <a:spcBef>
                <a:spcPct val="0"/>
              </a:spcBef>
              <a:defRPr/>
            </a:pPr>
            <a:r>
              <a:rPr lang="es-GT" sz="4000" dirty="0" smtClean="0">
                <a:solidFill>
                  <a:schemeClr val="bg1"/>
                </a:solidFill>
                <a:latin typeface="Aptos Display" panose="02110004020202020204"/>
              </a:rPr>
              <a:t>población y vivienda 2018. INE. </a:t>
            </a:r>
            <a:endParaRPr lang="es-GT" sz="4000" dirty="0">
              <a:solidFill>
                <a:schemeClr val="bg1"/>
              </a:solidFill>
              <a:latin typeface="Aptos Display" panose="02110004020202020204"/>
            </a:endParaRPr>
          </a:p>
        </p:txBody>
      </p:sp>
      <p:sp>
        <p:nvSpPr>
          <p:cNvPr id="32771" name="Rectangle 3"/>
          <p:cNvSpPr>
            <a:spLocks noChangeArrowheads="1"/>
          </p:cNvSpPr>
          <p:nvPr/>
        </p:nvSpPr>
        <p:spPr bwMode="auto">
          <a:xfrm>
            <a:off x="0" y="0"/>
            <a:ext cx="4022725" cy="6350"/>
          </a:xfrm>
          <a:prstGeom prst="rect">
            <a:avLst/>
          </a:prstGeom>
          <a:solidFill>
            <a:srgbClr val="000000"/>
          </a:solidFill>
          <a:ln w="9525">
            <a:solidFill>
              <a:schemeClr val="tx1"/>
            </a:solidFill>
            <a:prstDash val="solid"/>
            <a:miter lim="800000"/>
          </a:ln>
          <a:effectLst/>
        </p:spPr>
        <p:txBody>
          <a:bodyPr vert="horz" wrap="none" lIns="91440" tIns="45720" rIns="91440" bIns="45720" numCol="1" anchor="ctr" anchorCtr="0" compatLnSpc="1">
            <a:spAutoFit/>
          </a:bodyPr>
          <a:lstStyle/>
          <a:p>
            <a:endParaRPr lang="es-ES"/>
          </a:p>
        </p:txBody>
      </p:sp>
      <p:sp>
        <p:nvSpPr>
          <p:cNvPr id="32772" name="Rectangle 4"/>
          <p:cNvSpPr>
            <a:spLocks noChangeArrowheads="1"/>
          </p:cNvSpPr>
          <p:nvPr/>
        </p:nvSpPr>
        <p:spPr bwMode="auto">
          <a:xfrm>
            <a:off x="0" y="6350"/>
            <a:ext cx="12192000" cy="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s-ES" sz="8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s-ES" sz="8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
              </a:rPr>
              <a:t>[AS1]</a:t>
            </a:r>
            <a:r>
              <a:rPr kumimoji="0" lang="es-GT"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Ahora está la U Internaciones formando ingenieros sanitarios a nivel de maestría</a:t>
            </a:r>
            <a:endParaRPr kumimoji="0" lang="es-GT"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graphicFrame>
        <p:nvGraphicFramePr>
          <p:cNvPr id="18" name="17 Tabla"/>
          <p:cNvGraphicFramePr>
            <a:graphicFrameLocks noGrp="1"/>
          </p:cNvGraphicFramePr>
          <p:nvPr/>
        </p:nvGraphicFramePr>
        <p:xfrm>
          <a:off x="1490184" y="3725809"/>
          <a:ext cx="9767888" cy="959119"/>
        </p:xfrm>
        <a:graphic>
          <a:graphicData uri="http://schemas.openxmlformats.org/drawingml/2006/table">
            <a:tbl>
              <a:tblPr>
                <a:tableStyleId>{22838BEF-8BB2-4498-84A7-C5851F593DF1}</a:tableStyleId>
              </a:tblPr>
              <a:tblGrid>
                <a:gridCol w="1974898"/>
                <a:gridCol w="2154434"/>
                <a:gridCol w="1346521"/>
                <a:gridCol w="1598993"/>
                <a:gridCol w="1346521"/>
                <a:gridCol w="1346521"/>
              </a:tblGrid>
              <a:tr h="959119">
                <a:tc>
                  <a:txBody>
                    <a:bodyPr/>
                    <a:lstStyle/>
                    <a:p>
                      <a:pPr algn="ctr" fontAlgn="t"/>
                      <a:r>
                        <a:rPr lang="es-ES" sz="2000" u="none" strike="noStrike" dirty="0"/>
                        <a:t>TOTAL BRECHAS </a:t>
                      </a:r>
                    </a:p>
                  </a:txBody>
                  <a:tcPr marL="9525" marR="9525" marT="9525" marB="0" anchor="ctr"/>
                </a:tc>
                <a:tc>
                  <a:txBody>
                    <a:bodyPr/>
                    <a:lstStyle/>
                    <a:p>
                      <a:pPr algn="ctr" fontAlgn="b"/>
                      <a:r>
                        <a:rPr lang="es-ES" sz="2000" u="none" strike="noStrike" dirty="0"/>
                        <a:t> </a:t>
                      </a:r>
                    </a:p>
                  </a:txBody>
                  <a:tcPr marL="9525" marR="9525" marT="9525" marB="0" anchor="ctr"/>
                </a:tc>
                <a:tc>
                  <a:txBody>
                    <a:bodyPr/>
                    <a:lstStyle/>
                    <a:p>
                      <a:pPr algn="ctr" fontAlgn="b"/>
                      <a:r>
                        <a:rPr lang="es-ES" sz="2000" u="none" strike="noStrike" dirty="0"/>
                        <a:t>438,116</a:t>
                      </a:r>
                    </a:p>
                  </a:txBody>
                  <a:tcPr marL="9525" marR="9525" marT="9525" marB="0" anchor="ctr"/>
                </a:tc>
                <a:tc>
                  <a:txBody>
                    <a:bodyPr/>
                    <a:lstStyle/>
                    <a:p>
                      <a:pPr algn="ctr" fontAlgn="b"/>
                      <a:r>
                        <a:rPr lang="es-ES" sz="2000" u="none" strike="noStrike" dirty="0"/>
                        <a:t>71,279</a:t>
                      </a:r>
                    </a:p>
                  </a:txBody>
                  <a:tcPr marL="9525" marR="9525" marT="9525" marB="0" anchor="ctr"/>
                </a:tc>
                <a:tc>
                  <a:txBody>
                    <a:bodyPr/>
                    <a:lstStyle/>
                    <a:p>
                      <a:pPr algn="ctr" fontAlgn="b"/>
                      <a:r>
                        <a:rPr lang="es-ES" sz="2000" u="none" strike="noStrike" dirty="0"/>
                        <a:t>366,837</a:t>
                      </a:r>
                    </a:p>
                  </a:txBody>
                  <a:tcPr marL="9525" marR="9525" marT="9525" marB="0" anchor="ctr"/>
                </a:tc>
                <a:tc>
                  <a:txBody>
                    <a:bodyPr/>
                    <a:lstStyle/>
                    <a:p>
                      <a:pPr algn="ctr" fontAlgn="b"/>
                      <a:r>
                        <a:rPr lang="es-ES" sz="2000" u="none" strike="noStrike" dirty="0"/>
                        <a:t>83.73%</a:t>
                      </a:r>
                    </a:p>
                  </a:txBody>
                  <a:tcPr marL="9525" marR="9525" marT="9525" marB="0" anchor="ctr"/>
                </a:tc>
              </a:tr>
            </a:tbl>
          </a:graphicData>
        </a:graphic>
      </p:graphicFrame>
      <p:graphicFrame>
        <p:nvGraphicFramePr>
          <p:cNvPr id="19" name="18 Tabla"/>
          <p:cNvGraphicFramePr>
            <a:graphicFrameLocks noGrp="1"/>
          </p:cNvGraphicFramePr>
          <p:nvPr/>
        </p:nvGraphicFramePr>
        <p:xfrm>
          <a:off x="1490184" y="4684928"/>
          <a:ext cx="9767888" cy="959119"/>
        </p:xfrm>
        <a:graphic>
          <a:graphicData uri="http://schemas.openxmlformats.org/drawingml/2006/table">
            <a:tbl>
              <a:tblPr>
                <a:tableStyleId>{22838BEF-8BB2-4498-84A7-C5851F593DF1}</a:tableStyleId>
              </a:tblPr>
              <a:tblGrid>
                <a:gridCol w="1974898"/>
                <a:gridCol w="2154434"/>
                <a:gridCol w="1346521"/>
                <a:gridCol w="1598993"/>
                <a:gridCol w="1346521"/>
                <a:gridCol w="1346521"/>
              </a:tblGrid>
              <a:tr h="959119">
                <a:tc>
                  <a:txBody>
                    <a:bodyPr/>
                    <a:lstStyle/>
                    <a:p>
                      <a:pPr algn="ctr" fontAlgn="t"/>
                      <a:r>
                        <a:rPr lang="es-ES" sz="2000" u="none" strike="noStrike" dirty="0" smtClean="0"/>
                        <a:t>% COBERTURAS</a:t>
                      </a:r>
                      <a:r>
                        <a:rPr lang="es-ES" sz="2000" u="none" strike="noStrike" baseline="0" dirty="0" smtClean="0"/>
                        <a:t> Y </a:t>
                      </a:r>
                      <a:r>
                        <a:rPr lang="es-ES" sz="2000" u="none" strike="noStrike" dirty="0" smtClean="0"/>
                        <a:t>BRECHAS </a:t>
                      </a:r>
                    </a:p>
                  </a:txBody>
                  <a:tcPr marL="9525" marR="9525" marT="9525" marB="0" anchor="ctr"/>
                </a:tc>
                <a:tc>
                  <a:txBody>
                    <a:bodyPr/>
                    <a:lstStyle/>
                    <a:p>
                      <a:pPr algn="ctr" fontAlgn="b"/>
                      <a:r>
                        <a:rPr lang="es-ES" sz="2000" u="none" strike="noStrike" dirty="0"/>
                        <a:t> </a:t>
                      </a:r>
                    </a:p>
                  </a:txBody>
                  <a:tcPr marL="9525" marR="9525" marT="9525" marB="0" anchor="ctr"/>
                </a:tc>
                <a:tc>
                  <a:txBody>
                    <a:bodyPr/>
                    <a:lstStyle/>
                    <a:p>
                      <a:pPr algn="ctr" fontAlgn="b"/>
                      <a:endParaRPr lang="es-ES" sz="2000" u="none" strike="noStrike" dirty="0"/>
                    </a:p>
                  </a:txBody>
                  <a:tcPr marL="9525" marR="9525" marT="9525" marB="0" anchor="ctr"/>
                </a:tc>
                <a:tc>
                  <a:txBody>
                    <a:bodyPr/>
                    <a:lstStyle/>
                    <a:p>
                      <a:pPr algn="ctr" fontAlgn="b"/>
                      <a:r>
                        <a:rPr lang="es-ES" sz="2000" u="none" strike="noStrike" dirty="0" smtClean="0"/>
                        <a:t>16.27%</a:t>
                      </a:r>
                    </a:p>
                  </a:txBody>
                  <a:tcPr marL="9525" marR="9525" marT="9525" marB="0" anchor="ctr"/>
                </a:tc>
                <a:tc>
                  <a:txBody>
                    <a:bodyPr/>
                    <a:lstStyle/>
                    <a:p>
                      <a:pPr algn="ctr" fontAlgn="b"/>
                      <a:endParaRPr lang="es-ES" sz="2000" u="none" strike="noStrike" dirty="0"/>
                    </a:p>
                  </a:txBody>
                  <a:tcPr marL="9525" marR="9525" marT="9525" marB="0" anchor="ctr"/>
                </a:tc>
                <a:tc>
                  <a:txBody>
                    <a:bodyPr/>
                    <a:lstStyle/>
                    <a:p>
                      <a:pPr algn="ctr" fontAlgn="b"/>
                      <a:r>
                        <a:rPr lang="es-ES" sz="2000" u="none" strike="noStrike" dirty="0"/>
                        <a:t>83.73%</a:t>
                      </a:r>
                    </a:p>
                  </a:txBody>
                  <a:tcPr marL="9525" marR="9525" marT="9525" marB="0" anchor="ctr"/>
                </a:tc>
              </a:tr>
            </a:tbl>
          </a:graphicData>
        </a:graphic>
      </p:graphicFrame>
      <p:graphicFrame>
        <p:nvGraphicFramePr>
          <p:cNvPr id="20" name="19 Tabla"/>
          <p:cNvGraphicFramePr>
            <a:graphicFrameLocks noGrp="1"/>
          </p:cNvGraphicFramePr>
          <p:nvPr/>
        </p:nvGraphicFramePr>
        <p:xfrm>
          <a:off x="1490182" y="2342463"/>
          <a:ext cx="9767890" cy="1297305"/>
        </p:xfrm>
        <a:graphic>
          <a:graphicData uri="http://schemas.openxmlformats.org/drawingml/2006/table">
            <a:tbl>
              <a:tblPr>
                <a:tableStyleId>{22838BEF-8BB2-4498-84A7-C5851F593DF1}</a:tableStyleId>
              </a:tblPr>
              <a:tblGrid>
                <a:gridCol w="1974898"/>
                <a:gridCol w="2154435"/>
                <a:gridCol w="1346521"/>
                <a:gridCol w="1598994"/>
                <a:gridCol w="1346521"/>
                <a:gridCol w="1346521"/>
              </a:tblGrid>
              <a:tr h="190500">
                <a:tc gridSpan="4">
                  <a:txBody>
                    <a:bodyPr/>
                    <a:lstStyle/>
                    <a:p>
                      <a:pPr algn="l" fontAlgn="b"/>
                      <a:endParaRPr lang="es-ES" sz="1100" u="none" strike="noStrike" dirty="0"/>
                    </a:p>
                  </a:txBody>
                  <a:tcPr marL="9525" marR="9525" marT="9525" marB="0" anchor="b"/>
                </a:tc>
                <a:tc hMerge="1">
                  <a:txBody>
                    <a:bodyPr/>
                    <a:lstStyle/>
                    <a:p>
                      <a:endParaRPr lang="es-GT"/>
                    </a:p>
                  </a:txBody>
                  <a:tcPr/>
                </a:tc>
                <a:tc hMerge="1">
                  <a:txBody>
                    <a:bodyPr/>
                    <a:lstStyle/>
                    <a:p>
                      <a:endParaRPr lang="es-GT"/>
                    </a:p>
                  </a:txBody>
                  <a:tcPr/>
                </a:tc>
                <a:tc hMerge="1">
                  <a:txBody>
                    <a:bodyPr/>
                    <a:lstStyle/>
                    <a:p>
                      <a:endParaRPr lang="es-GT"/>
                    </a:p>
                  </a:txBody>
                  <a:tcPr/>
                </a:tc>
                <a:tc>
                  <a:txBody>
                    <a:bodyPr/>
                    <a:lstStyle/>
                    <a:p>
                      <a:pPr algn="l" fontAlgn="b"/>
                      <a:endParaRPr lang="es-ES" sz="1100" u="none" strike="noStrike"/>
                    </a:p>
                  </a:txBody>
                  <a:tcPr marL="9525" marR="9525" marT="9525" marB="0" anchor="b"/>
                </a:tc>
                <a:tc>
                  <a:txBody>
                    <a:bodyPr/>
                    <a:lstStyle/>
                    <a:p>
                      <a:pPr algn="l" fontAlgn="b"/>
                      <a:endParaRPr lang="es-ES" sz="1100" u="none" strike="noStrike"/>
                    </a:p>
                  </a:txBody>
                  <a:tcPr marL="9525" marR="9525" marT="9525" marB="0" anchor="b"/>
                </a:tc>
              </a:tr>
              <a:tr h="762000">
                <a:tc>
                  <a:txBody>
                    <a:bodyPr/>
                    <a:lstStyle/>
                    <a:p>
                      <a:pPr algn="ctr" fontAlgn="ctr"/>
                      <a:r>
                        <a:rPr lang="es-ES" sz="1800" u="none" strike="noStrike" dirty="0"/>
                        <a:t>Departamento</a:t>
                      </a:r>
                    </a:p>
                  </a:txBody>
                  <a:tcPr marL="9525" marR="9525" marT="9525" marB="0" anchor="ctr"/>
                </a:tc>
                <a:tc>
                  <a:txBody>
                    <a:bodyPr/>
                    <a:lstStyle/>
                    <a:p>
                      <a:pPr algn="ctr" fontAlgn="ctr"/>
                      <a:r>
                        <a:rPr lang="es-ES" sz="1800" u="none" strike="noStrike" dirty="0"/>
                        <a:t>Municipio</a:t>
                      </a:r>
                    </a:p>
                  </a:txBody>
                  <a:tcPr marL="9525" marR="9525" marT="9525" marB="0" anchor="ctr"/>
                </a:tc>
                <a:tc>
                  <a:txBody>
                    <a:bodyPr/>
                    <a:lstStyle/>
                    <a:p>
                      <a:pPr algn="ctr" fontAlgn="ctr"/>
                      <a:r>
                        <a:rPr lang="es-ES" sz="1800" u="none" strike="noStrike" dirty="0"/>
                        <a:t>Total</a:t>
                      </a:r>
                    </a:p>
                  </a:txBody>
                  <a:tcPr marL="9525" marR="9525" marT="9525" marB="0" anchor="ctr"/>
                </a:tc>
                <a:tc>
                  <a:txBody>
                    <a:bodyPr/>
                    <a:lstStyle/>
                    <a:p>
                      <a:pPr algn="ctr" fontAlgn="ctr"/>
                      <a:r>
                        <a:rPr lang="es-ES" sz="1800" u="none" strike="noStrike" dirty="0"/>
                        <a:t>Hogares con Acceso a saneamiento seguro</a:t>
                      </a:r>
                    </a:p>
                  </a:txBody>
                  <a:tcPr marL="9525" marR="9525" marT="9525" marB="0" anchor="ctr"/>
                </a:tc>
                <a:tc>
                  <a:txBody>
                    <a:bodyPr/>
                    <a:lstStyle/>
                    <a:p>
                      <a:pPr algn="ctr" fontAlgn="ctr"/>
                      <a:r>
                        <a:rPr lang="es-ES" sz="1800" u="none" strike="noStrike" dirty="0"/>
                        <a:t>Brecha </a:t>
                      </a:r>
                    </a:p>
                  </a:txBody>
                  <a:tcPr marL="9525" marR="9525" marT="9525" marB="0" anchor="ctr"/>
                </a:tc>
                <a:tc>
                  <a:txBody>
                    <a:bodyPr/>
                    <a:lstStyle/>
                    <a:p>
                      <a:pPr algn="ctr" fontAlgn="ctr"/>
                      <a:r>
                        <a:rPr lang="es-ES" sz="1800" u="none" strike="noStrike" dirty="0"/>
                        <a:t>% Brecha</a:t>
                      </a:r>
                    </a:p>
                  </a:txBody>
                  <a:tcPr marL="9525" marR="9525" marT="9525" marB="0" anchor="ct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1"/>
            <a:ext cx="12307330" cy="7027393"/>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11"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6" name="Title 1"/>
          <p:cNvSpPr txBox="1"/>
          <p:nvPr/>
        </p:nvSpPr>
        <p:spPr>
          <a:xfrm>
            <a:off x="758802" y="556995"/>
            <a:ext cx="9041904" cy="113369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es-GT" sz="4400" b="0" i="0" u="none" strike="noStrike" kern="1200" cap="none" spc="0" normalizeH="0" baseline="0" noProof="0" smtClean="0">
                <a:ln>
                  <a:noFill/>
                </a:ln>
                <a:solidFill>
                  <a:schemeClr val="bg1"/>
                </a:solidFill>
                <a:effectLst/>
                <a:uLnTx/>
                <a:uFillTx/>
                <a:latin typeface="Aptos Display" panose="02110004020202020204"/>
              </a:rPr>
              <a:t>Proceso participativo territorial (validación)</a:t>
            </a:r>
            <a:endParaRPr kumimoji="0" lang="es-GT" sz="440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8" name="Content Placeholder 2"/>
          <p:cNvGraphicFramePr/>
          <p:nvPr/>
        </p:nvGraphicFramePr>
        <p:xfrm>
          <a:off x="838200" y="208332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3832" y="-1"/>
            <a:ext cx="12307330" cy="7027393"/>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graphicFrame>
        <p:nvGraphicFramePr>
          <p:cNvPr id="5" name="Tabla 4"/>
          <p:cNvGraphicFramePr/>
          <p:nvPr/>
        </p:nvGraphicFramePr>
        <p:xfrm>
          <a:off x="1015365" y="278765"/>
          <a:ext cx="4655820" cy="6476365"/>
        </p:xfrm>
        <a:graphic>
          <a:graphicData uri="http://schemas.openxmlformats.org/drawingml/2006/table">
            <a:tbl>
              <a:tblPr>
                <a:tableStyleId>{69CF1AB2-1976-4502-BF36-3FF5EA218861}</a:tableStyleId>
              </a:tblPr>
              <a:tblGrid>
                <a:gridCol w="2266315"/>
                <a:gridCol w="2389505"/>
              </a:tblGrid>
              <a:tr h="239395">
                <a:tc>
                  <a:txBody>
                    <a:bodyPr/>
                    <a:lstStyle/>
                    <a:p>
                      <a:pPr algn="ctr" fontAlgn="b"/>
                      <a:r>
                        <a:rPr sz="1400"/>
                        <a:t>TALLER </a:t>
                      </a:r>
                    </a:p>
                  </a:txBody>
                  <a:tcPr marL="9842" marR="9842" marT="9842" marB="0" anchor="b"/>
                </a:tc>
                <a:tc>
                  <a:txBody>
                    <a:bodyPr/>
                    <a:lstStyle/>
                    <a:p>
                      <a:pPr algn="ctr" fontAlgn="b"/>
                      <a:r>
                        <a:rPr sz="1400"/>
                        <a:t>INSTITUCIÓN </a:t>
                      </a:r>
                    </a:p>
                  </a:txBody>
                  <a:tcPr marL="9842" marR="9842" marT="9842" marB="0" anchor="b"/>
                </a:tc>
              </a:tr>
              <a:tr h="193040">
                <a:tc rowSpan="16">
                  <a:txBody>
                    <a:bodyPr/>
                    <a:lstStyle/>
                    <a:p>
                      <a:pPr algn="ctr" fontAlgn="ctr"/>
                      <a:r>
                        <a:rPr sz="1000"/>
                        <a:t>Alta Verapaz, 10 y 11 de febrero de 2026</a:t>
                      </a:r>
                    </a:p>
                  </a:txBody>
                  <a:tcPr marL="9842" marR="9842" marT="9842" marB="0" anchor="ctr"/>
                </a:tc>
                <a:tc>
                  <a:txBody>
                    <a:bodyPr/>
                    <a:lstStyle/>
                    <a:p>
                      <a:pPr algn="l" fontAlgn="b"/>
                      <a:r>
                        <a:rPr sz="900"/>
                        <a:t>ADRI</a:t>
                      </a:r>
                    </a:p>
                  </a:txBody>
                  <a:tcPr marL="9842" marR="9842" marT="9842" marB="0" anchor="b"/>
                </a:tc>
              </a:tr>
              <a:tr h="194945">
                <a:tc vMerge="1">
                  <a:txBody>
                    <a:bodyPr/>
                    <a:lstStyle/>
                    <a:p>
                      <a:endParaRPr lang="es-GT"/>
                    </a:p>
                  </a:txBody>
                  <a:tcPr/>
                </a:tc>
                <a:tc>
                  <a:txBody>
                    <a:bodyPr/>
                    <a:lstStyle/>
                    <a:p>
                      <a:pPr algn="l" fontAlgn="b"/>
                      <a:r>
                        <a:rPr sz="900"/>
                        <a:t>Comunidad</a:t>
                      </a:r>
                    </a:p>
                  </a:txBody>
                  <a:tcPr marL="9842" marR="9842" marT="9842" marB="0" anchor="b"/>
                </a:tc>
              </a:tr>
              <a:tr h="213995">
                <a:tc vMerge="1">
                  <a:txBody>
                    <a:bodyPr/>
                    <a:lstStyle/>
                    <a:p>
                      <a:endParaRPr lang="es-GT"/>
                    </a:p>
                  </a:txBody>
                  <a:tcPr/>
                </a:tc>
                <a:tc>
                  <a:txBody>
                    <a:bodyPr/>
                    <a:lstStyle/>
                    <a:p>
                      <a:pPr algn="l" fontAlgn="b"/>
                      <a:r>
                        <a:rPr sz="1000"/>
                        <a:t>DAPSSA MSPAS</a:t>
                      </a:r>
                    </a:p>
                  </a:txBody>
                  <a:tcPr marL="9842" marR="9842" marT="9842" marB="0" anchor="b"/>
                </a:tc>
              </a:tr>
              <a:tr h="213995">
                <a:tc vMerge="1">
                  <a:txBody>
                    <a:bodyPr/>
                    <a:lstStyle/>
                    <a:p>
                      <a:endParaRPr lang="es-GT"/>
                    </a:p>
                  </a:txBody>
                  <a:tcPr/>
                </a:tc>
                <a:tc>
                  <a:txBody>
                    <a:bodyPr/>
                    <a:lstStyle/>
                    <a:p>
                      <a:pPr algn="l" fontAlgn="b"/>
                      <a:r>
                        <a:rPr sz="1000"/>
                        <a:t>DDRISS Alta Verapaz</a:t>
                      </a:r>
                    </a:p>
                  </a:txBody>
                  <a:tcPr marL="9842" marR="9842" marT="9842" marB="0" anchor="b"/>
                </a:tc>
              </a:tr>
              <a:tr h="258445">
                <a:tc vMerge="1">
                  <a:txBody>
                    <a:bodyPr/>
                    <a:lstStyle/>
                    <a:p>
                      <a:endParaRPr lang="es-GT"/>
                    </a:p>
                  </a:txBody>
                  <a:tcPr/>
                </a:tc>
                <a:tc>
                  <a:txBody>
                    <a:bodyPr/>
                    <a:lstStyle/>
                    <a:p>
                      <a:pPr algn="l" fontAlgn="b"/>
                      <a:r>
                        <a:rPr sz="1000"/>
                        <a:t>DDRISS Baja Verapaz</a:t>
                      </a:r>
                    </a:p>
                  </a:txBody>
                  <a:tcPr marL="9842" marR="9842" marT="9842" marB="0" anchor="b"/>
                </a:tc>
              </a:tr>
              <a:tr h="213995">
                <a:tc vMerge="1">
                  <a:txBody>
                    <a:bodyPr/>
                    <a:lstStyle/>
                    <a:p>
                      <a:endParaRPr lang="es-GT"/>
                    </a:p>
                  </a:txBody>
                  <a:tcPr/>
                </a:tc>
                <a:tc>
                  <a:txBody>
                    <a:bodyPr/>
                    <a:lstStyle/>
                    <a:p>
                      <a:pPr algn="l" fontAlgn="b"/>
                      <a:r>
                        <a:rPr sz="1000"/>
                        <a:t>DDRISS Petén</a:t>
                      </a:r>
                    </a:p>
                  </a:txBody>
                  <a:tcPr marL="9842" marR="9842" marT="9842" marB="0" anchor="b"/>
                </a:tc>
              </a:tr>
              <a:tr h="213995">
                <a:tc vMerge="1">
                  <a:txBody>
                    <a:bodyPr/>
                    <a:lstStyle/>
                    <a:p>
                      <a:endParaRPr lang="es-GT"/>
                    </a:p>
                  </a:txBody>
                  <a:tcPr/>
                </a:tc>
                <a:tc>
                  <a:txBody>
                    <a:bodyPr/>
                    <a:lstStyle/>
                    <a:p>
                      <a:pPr algn="l" fontAlgn="b"/>
                      <a:r>
                        <a:rPr sz="1000"/>
                        <a:t>EMAPET</a:t>
                      </a:r>
                    </a:p>
                  </a:txBody>
                  <a:tcPr marL="9842" marR="9842" marT="9842" marB="0" anchor="b"/>
                </a:tc>
              </a:tr>
              <a:tr h="214630">
                <a:tc vMerge="1">
                  <a:txBody>
                    <a:bodyPr/>
                    <a:lstStyle/>
                    <a:p>
                      <a:endParaRPr lang="es-GT"/>
                    </a:p>
                  </a:txBody>
                  <a:tcPr/>
                </a:tc>
                <a:tc>
                  <a:txBody>
                    <a:bodyPr/>
                    <a:lstStyle/>
                    <a:p>
                      <a:pPr algn="l" fontAlgn="b"/>
                      <a:r>
                        <a:rPr sz="1000"/>
                        <a:t>Gobernación</a:t>
                      </a:r>
                    </a:p>
                  </a:txBody>
                  <a:tcPr marL="9842" marR="9842" marT="9842" marB="0" anchor="b"/>
                </a:tc>
              </a:tr>
              <a:tr h="213995">
                <a:tc vMerge="1">
                  <a:txBody>
                    <a:bodyPr/>
                    <a:lstStyle/>
                    <a:p>
                      <a:endParaRPr lang="es-GT"/>
                    </a:p>
                  </a:txBody>
                  <a:tcPr/>
                </a:tc>
                <a:tc>
                  <a:txBody>
                    <a:bodyPr/>
                    <a:lstStyle/>
                    <a:p>
                      <a:pPr algn="l" fontAlgn="b"/>
                      <a:r>
                        <a:rPr sz="1000"/>
                        <a:t>Gobierno Local</a:t>
                      </a:r>
                    </a:p>
                  </a:txBody>
                  <a:tcPr marL="9842" marR="9842" marT="9842" marB="0" anchor="b"/>
                </a:tc>
              </a:tr>
              <a:tr h="214630">
                <a:tc vMerge="1">
                  <a:txBody>
                    <a:bodyPr/>
                    <a:lstStyle/>
                    <a:p>
                      <a:endParaRPr lang="es-GT"/>
                    </a:p>
                  </a:txBody>
                  <a:tcPr/>
                </a:tc>
                <a:tc>
                  <a:txBody>
                    <a:bodyPr/>
                    <a:lstStyle/>
                    <a:p>
                      <a:pPr algn="l" fontAlgn="b"/>
                      <a:r>
                        <a:rPr sz="1000"/>
                        <a:t>INFOM</a:t>
                      </a:r>
                    </a:p>
                  </a:txBody>
                  <a:tcPr marL="9842" marR="9842" marT="9842" marB="0" anchor="b"/>
                </a:tc>
              </a:tr>
              <a:tr h="236855">
                <a:tc vMerge="1">
                  <a:txBody>
                    <a:bodyPr/>
                    <a:lstStyle/>
                    <a:p>
                      <a:endParaRPr lang="es-GT"/>
                    </a:p>
                  </a:txBody>
                  <a:tcPr/>
                </a:tc>
                <a:tc>
                  <a:txBody>
                    <a:bodyPr/>
                    <a:lstStyle/>
                    <a:p>
                      <a:pPr algn="l" fontAlgn="b"/>
                      <a:r>
                        <a:rPr sz="1000"/>
                        <a:t>Mancomunidad</a:t>
                      </a:r>
                    </a:p>
                  </a:txBody>
                  <a:tcPr marL="9842" marR="9842" marT="9842" marB="0" anchor="b"/>
                </a:tc>
              </a:tr>
              <a:tr h="213995">
                <a:tc vMerge="1">
                  <a:txBody>
                    <a:bodyPr/>
                    <a:lstStyle/>
                    <a:p>
                      <a:endParaRPr lang="es-GT"/>
                    </a:p>
                  </a:txBody>
                  <a:tcPr/>
                </a:tc>
                <a:tc>
                  <a:txBody>
                    <a:bodyPr/>
                    <a:lstStyle/>
                    <a:p>
                      <a:pPr algn="l" fontAlgn="b"/>
                      <a:r>
                        <a:rPr sz="1000"/>
                        <a:t>MARN</a:t>
                      </a:r>
                    </a:p>
                  </a:txBody>
                  <a:tcPr marL="9842" marR="9842" marT="9842" marB="0" anchor="b"/>
                </a:tc>
              </a:tr>
              <a:tr h="214630">
                <a:tc vMerge="1">
                  <a:txBody>
                    <a:bodyPr/>
                    <a:lstStyle/>
                    <a:p>
                      <a:endParaRPr lang="es-GT"/>
                    </a:p>
                  </a:txBody>
                  <a:tcPr/>
                </a:tc>
                <a:tc>
                  <a:txBody>
                    <a:bodyPr/>
                    <a:lstStyle/>
                    <a:p>
                      <a:pPr algn="l" fontAlgn="b"/>
                      <a:r>
                        <a:rPr sz="1000"/>
                        <a:t>Municipalidad OMAS </a:t>
                      </a:r>
                    </a:p>
                  </a:txBody>
                  <a:tcPr marL="9842" marR="9842" marT="9842" marB="0" anchor="b"/>
                </a:tc>
              </a:tr>
              <a:tr h="213360">
                <a:tc vMerge="1">
                  <a:txBody>
                    <a:bodyPr/>
                    <a:lstStyle/>
                    <a:p>
                      <a:endParaRPr lang="es-GT"/>
                    </a:p>
                  </a:txBody>
                  <a:tcPr/>
                </a:tc>
                <a:tc>
                  <a:txBody>
                    <a:bodyPr/>
                    <a:lstStyle/>
                    <a:p>
                      <a:pPr algn="l" fontAlgn="b"/>
                      <a:r>
                        <a:rPr sz="1000"/>
                        <a:t>Municipalidad San Cristóbal</a:t>
                      </a:r>
                    </a:p>
                  </a:txBody>
                  <a:tcPr marL="9842" marR="9842" marT="9842" marB="0" anchor="b"/>
                </a:tc>
              </a:tr>
              <a:tr h="213995">
                <a:tc vMerge="1">
                  <a:txBody>
                    <a:bodyPr/>
                    <a:lstStyle/>
                    <a:p>
                      <a:endParaRPr lang="es-GT"/>
                    </a:p>
                  </a:txBody>
                  <a:tcPr/>
                </a:tc>
                <a:tc>
                  <a:txBody>
                    <a:bodyPr/>
                    <a:lstStyle/>
                    <a:p>
                      <a:pPr algn="l" fontAlgn="b"/>
                      <a:r>
                        <a:rPr sz="1000"/>
                        <a:t>Municipalidad San Juan Chamelco</a:t>
                      </a:r>
                    </a:p>
                  </a:txBody>
                  <a:tcPr marL="9842" marR="9842" marT="9842" marB="0" anchor="b"/>
                </a:tc>
              </a:tr>
              <a:tr h="214630">
                <a:tc vMerge="1">
                  <a:txBody>
                    <a:bodyPr/>
                    <a:lstStyle/>
                    <a:p>
                      <a:endParaRPr lang="es-GT"/>
                    </a:p>
                  </a:txBody>
                  <a:tcPr/>
                </a:tc>
                <a:tc>
                  <a:txBody>
                    <a:bodyPr/>
                    <a:lstStyle/>
                    <a:p>
                      <a:pPr algn="l" fontAlgn="b"/>
                      <a:r>
                        <a:rPr sz="1000"/>
                        <a:t>UNICEF</a:t>
                      </a:r>
                    </a:p>
                  </a:txBody>
                  <a:tcPr marL="9842" marR="9842" marT="9842" marB="0" anchor="b"/>
                </a:tc>
              </a:tr>
              <a:tr h="213995">
                <a:tc rowSpan="13">
                  <a:txBody>
                    <a:bodyPr/>
                    <a:lstStyle/>
                    <a:p>
                      <a:pPr algn="ctr" fontAlgn="ctr"/>
                      <a:r>
                        <a:rPr sz="1000"/>
                        <a:t>Chiquimula, 12 y 13 de febrero de 2026</a:t>
                      </a:r>
                    </a:p>
                  </a:txBody>
                  <a:tcPr marL="9842" marR="9842" marT="9842" marB="0" anchor="ctr"/>
                </a:tc>
                <a:tc>
                  <a:txBody>
                    <a:bodyPr/>
                    <a:lstStyle/>
                    <a:p>
                      <a:pPr algn="l" fontAlgn="b"/>
                      <a:r>
                        <a:rPr sz="1000"/>
                        <a:t>ACH</a:t>
                      </a:r>
                    </a:p>
                  </a:txBody>
                  <a:tcPr marL="9842" marR="9842" marT="9842" marB="0" anchor="b"/>
                </a:tc>
              </a:tr>
              <a:tr h="213995">
                <a:tc vMerge="1">
                  <a:txBody>
                    <a:bodyPr/>
                    <a:lstStyle/>
                    <a:p>
                      <a:endParaRPr lang="es-GT"/>
                    </a:p>
                  </a:txBody>
                  <a:tcPr/>
                </a:tc>
                <a:tc>
                  <a:txBody>
                    <a:bodyPr/>
                    <a:lstStyle/>
                    <a:p>
                      <a:pPr algn="l" fontAlgn="b"/>
                      <a:r>
                        <a:rPr sz="1000"/>
                        <a:t>ASORECH</a:t>
                      </a:r>
                    </a:p>
                  </a:txBody>
                  <a:tcPr marL="9842" marR="9842" marT="9842" marB="0" anchor="b"/>
                </a:tc>
              </a:tr>
              <a:tr h="214630">
                <a:tc vMerge="1">
                  <a:txBody>
                    <a:bodyPr/>
                    <a:lstStyle/>
                    <a:p>
                      <a:endParaRPr lang="es-GT"/>
                    </a:p>
                  </a:txBody>
                  <a:tcPr/>
                </a:tc>
                <a:tc>
                  <a:txBody>
                    <a:bodyPr/>
                    <a:lstStyle/>
                    <a:p>
                      <a:pPr algn="l" fontAlgn="b"/>
                      <a:r>
                        <a:rPr sz="1000"/>
                        <a:t>DDRISS Chiquimula</a:t>
                      </a:r>
                    </a:p>
                  </a:txBody>
                  <a:tcPr marL="9842" marR="9842" marT="9842" marB="0" anchor="b"/>
                </a:tc>
              </a:tr>
              <a:tr h="213360">
                <a:tc vMerge="1">
                  <a:txBody>
                    <a:bodyPr/>
                    <a:lstStyle/>
                    <a:p>
                      <a:endParaRPr lang="es-GT"/>
                    </a:p>
                  </a:txBody>
                  <a:tcPr/>
                </a:tc>
                <a:tc>
                  <a:txBody>
                    <a:bodyPr/>
                    <a:lstStyle/>
                    <a:p>
                      <a:pPr algn="l" fontAlgn="b"/>
                      <a:r>
                        <a:rPr sz="1000"/>
                        <a:t>DDRISS Jalapa</a:t>
                      </a:r>
                    </a:p>
                  </a:txBody>
                  <a:tcPr marL="9842" marR="9842" marT="9842" marB="0" anchor="b"/>
                </a:tc>
              </a:tr>
              <a:tr h="213995">
                <a:tc vMerge="1">
                  <a:txBody>
                    <a:bodyPr/>
                    <a:lstStyle/>
                    <a:p>
                      <a:endParaRPr lang="es-GT"/>
                    </a:p>
                  </a:txBody>
                  <a:tcPr/>
                </a:tc>
                <a:tc>
                  <a:txBody>
                    <a:bodyPr/>
                    <a:lstStyle/>
                    <a:p>
                      <a:pPr algn="l" fontAlgn="b"/>
                      <a:r>
                        <a:rPr sz="1000"/>
                        <a:t>DDRISS Jutiapa</a:t>
                      </a:r>
                    </a:p>
                  </a:txBody>
                  <a:tcPr marL="9842" marR="9842" marT="9842" marB="0" anchor="b"/>
                </a:tc>
              </a:tr>
              <a:tr h="214630">
                <a:tc vMerge="1">
                  <a:txBody>
                    <a:bodyPr/>
                    <a:lstStyle/>
                    <a:p>
                      <a:endParaRPr lang="es-GT"/>
                    </a:p>
                  </a:txBody>
                  <a:tcPr/>
                </a:tc>
                <a:tc>
                  <a:txBody>
                    <a:bodyPr/>
                    <a:lstStyle/>
                    <a:p>
                      <a:pPr algn="l" fontAlgn="b"/>
                      <a:r>
                        <a:rPr sz="1000"/>
                        <a:t>DDRISS Zacapa</a:t>
                      </a:r>
                    </a:p>
                  </a:txBody>
                  <a:tcPr marL="9842" marR="9842" marT="9842" marB="0" anchor="b"/>
                </a:tc>
              </a:tr>
              <a:tr h="214630">
                <a:tc vMerge="1">
                  <a:txBody>
                    <a:bodyPr/>
                    <a:lstStyle/>
                    <a:p>
                      <a:endParaRPr lang="es-GT"/>
                    </a:p>
                  </a:txBody>
                  <a:tcPr/>
                </a:tc>
                <a:tc>
                  <a:txBody>
                    <a:bodyPr/>
                    <a:lstStyle/>
                    <a:p>
                      <a:pPr algn="l" fontAlgn="b"/>
                      <a:r>
                        <a:rPr sz="1000"/>
                        <a:t>MARN </a:t>
                      </a:r>
                    </a:p>
                  </a:txBody>
                  <a:tcPr marL="9842" marR="9842" marT="9842" marB="0" anchor="b"/>
                </a:tc>
              </a:tr>
              <a:tr h="213995">
                <a:tc vMerge="1">
                  <a:txBody>
                    <a:bodyPr/>
                    <a:lstStyle/>
                    <a:p>
                      <a:endParaRPr lang="es-GT"/>
                    </a:p>
                  </a:txBody>
                  <a:tcPr/>
                </a:tc>
                <a:tc>
                  <a:txBody>
                    <a:bodyPr/>
                    <a:lstStyle/>
                    <a:p>
                      <a:pPr algn="l" fontAlgn="b"/>
                      <a:r>
                        <a:rPr sz="1000"/>
                        <a:t>MSPAS/DDRISS</a:t>
                      </a:r>
                    </a:p>
                  </a:txBody>
                  <a:tcPr marL="9842" marR="9842" marT="9842" marB="0" anchor="b"/>
                </a:tc>
              </a:tr>
              <a:tr h="214630">
                <a:tc vMerge="1">
                  <a:txBody>
                    <a:bodyPr/>
                    <a:lstStyle/>
                    <a:p>
                      <a:endParaRPr lang="es-GT"/>
                    </a:p>
                  </a:txBody>
                  <a:tcPr/>
                </a:tc>
                <a:tc>
                  <a:txBody>
                    <a:bodyPr/>
                    <a:lstStyle/>
                    <a:p>
                      <a:pPr algn="l" fontAlgn="b"/>
                      <a:r>
                        <a:rPr sz="1000"/>
                        <a:t>Municipalidad OMAS </a:t>
                      </a:r>
                    </a:p>
                  </a:txBody>
                  <a:tcPr marL="9842" marR="9842" marT="9842" marB="0" anchor="b"/>
                </a:tc>
              </a:tr>
              <a:tr h="213360">
                <a:tc vMerge="1">
                  <a:txBody>
                    <a:bodyPr/>
                    <a:lstStyle/>
                    <a:p>
                      <a:endParaRPr lang="es-GT"/>
                    </a:p>
                  </a:txBody>
                  <a:tcPr/>
                </a:tc>
                <a:tc>
                  <a:txBody>
                    <a:bodyPr/>
                    <a:lstStyle/>
                    <a:p>
                      <a:pPr algn="l" fontAlgn="b"/>
                      <a:r>
                        <a:rPr sz="1000"/>
                        <a:t>Municipalidad de Camotán</a:t>
                      </a:r>
                    </a:p>
                  </a:txBody>
                  <a:tcPr marL="9842" marR="9842" marT="9842" marB="0" anchor="b"/>
                </a:tc>
              </a:tr>
              <a:tr h="213995">
                <a:tc vMerge="1">
                  <a:txBody>
                    <a:bodyPr/>
                    <a:lstStyle/>
                    <a:p>
                      <a:endParaRPr lang="es-GT"/>
                    </a:p>
                  </a:txBody>
                  <a:tcPr/>
                </a:tc>
                <a:tc>
                  <a:txBody>
                    <a:bodyPr/>
                    <a:lstStyle/>
                    <a:p>
                      <a:pPr algn="l" fontAlgn="b"/>
                      <a:r>
                        <a:rPr sz="1000"/>
                        <a:t>Municipalidad de Chiquimula</a:t>
                      </a:r>
                    </a:p>
                  </a:txBody>
                  <a:tcPr marL="9842" marR="9842" marT="9842" marB="0" anchor="b"/>
                </a:tc>
              </a:tr>
              <a:tr h="214630">
                <a:tc vMerge="1">
                  <a:txBody>
                    <a:bodyPr/>
                    <a:lstStyle/>
                    <a:p>
                      <a:endParaRPr lang="es-GT"/>
                    </a:p>
                  </a:txBody>
                  <a:tcPr/>
                </a:tc>
                <a:tc>
                  <a:txBody>
                    <a:bodyPr/>
                    <a:lstStyle/>
                    <a:p>
                      <a:pPr algn="l" fontAlgn="b"/>
                      <a:r>
                        <a:rPr sz="1000"/>
                        <a:t>Plan Trifinio</a:t>
                      </a:r>
                    </a:p>
                  </a:txBody>
                  <a:tcPr marL="9842" marR="9842" marT="9842" marB="0" anchor="b"/>
                </a:tc>
              </a:tr>
              <a:tr h="213995">
                <a:tc vMerge="1">
                  <a:txBody>
                    <a:bodyPr/>
                    <a:lstStyle/>
                    <a:p>
                      <a:endParaRPr lang="es-GT"/>
                    </a:p>
                  </a:txBody>
                  <a:tcPr/>
                </a:tc>
                <a:tc>
                  <a:txBody>
                    <a:bodyPr/>
                    <a:lstStyle/>
                    <a:p>
                      <a:pPr algn="l" fontAlgn="b"/>
                      <a:r>
                        <a:rPr sz="1000"/>
                        <a:t>UNICEF</a:t>
                      </a:r>
                    </a:p>
                  </a:txBody>
                  <a:tcPr marL="9842" marR="9842" marT="9842" marB="0" anchor="b"/>
                </a:tc>
              </a:tr>
            </a:tbl>
          </a:graphicData>
        </a:graphic>
      </p:graphicFrame>
      <p:graphicFrame>
        <p:nvGraphicFramePr>
          <p:cNvPr id="6" name="Tabla 5"/>
          <p:cNvGraphicFramePr/>
          <p:nvPr/>
        </p:nvGraphicFramePr>
        <p:xfrm>
          <a:off x="6125845" y="279400"/>
          <a:ext cx="5685155" cy="6489680"/>
        </p:xfrm>
        <a:graphic>
          <a:graphicData uri="http://schemas.openxmlformats.org/drawingml/2006/table">
            <a:tbl>
              <a:tblPr>
                <a:tableStyleId>{69CF1AB2-1976-4502-BF36-3FF5EA218861}</a:tableStyleId>
              </a:tblPr>
              <a:tblGrid>
                <a:gridCol w="2025650"/>
                <a:gridCol w="3659505"/>
              </a:tblGrid>
              <a:tr h="161925">
                <a:tc rowSpan="21">
                  <a:txBody>
                    <a:bodyPr/>
                    <a:lstStyle/>
                    <a:p>
                      <a:pPr algn="ctr" fontAlgn="ctr"/>
                      <a:r>
                        <a:rPr sz="1000"/>
                        <a:t>Quetzaltenango 17-18 de febrero </a:t>
                      </a:r>
                    </a:p>
                  </a:txBody>
                  <a:tcPr marL="9842" marR="9842" marT="9842" marB="0" anchor="ctr"/>
                </a:tc>
                <a:tc>
                  <a:txBody>
                    <a:bodyPr/>
                    <a:lstStyle/>
                    <a:p>
                      <a:pPr algn="l" fontAlgn="b"/>
                      <a:r>
                        <a:rPr sz="1000"/>
                        <a:t>DDRISS Sololá</a:t>
                      </a:r>
                    </a:p>
                  </a:txBody>
                  <a:tcPr marL="9842" marR="9842" marT="9842" marB="0" anchor="b"/>
                </a:tc>
              </a:tr>
              <a:tr h="161925">
                <a:tc vMerge="1">
                  <a:txBody>
                    <a:bodyPr/>
                    <a:lstStyle/>
                    <a:p>
                      <a:endParaRPr lang="es-GT"/>
                    </a:p>
                  </a:txBody>
                  <a:tcPr/>
                </a:tc>
                <a:tc>
                  <a:txBody>
                    <a:bodyPr/>
                    <a:lstStyle/>
                    <a:p>
                      <a:pPr algn="l" fontAlgn="b"/>
                      <a:r>
                        <a:rPr sz="1000"/>
                        <a:t>DDRIS Totonicapán</a:t>
                      </a:r>
                    </a:p>
                  </a:txBody>
                  <a:tcPr marL="9842" marR="9842" marT="9842" marB="0" anchor="b"/>
                </a:tc>
              </a:tr>
              <a:tr h="161925">
                <a:tc vMerge="1">
                  <a:txBody>
                    <a:bodyPr/>
                    <a:lstStyle/>
                    <a:p>
                      <a:endParaRPr lang="es-GT"/>
                    </a:p>
                  </a:txBody>
                  <a:tcPr/>
                </a:tc>
                <a:tc>
                  <a:txBody>
                    <a:bodyPr/>
                    <a:lstStyle/>
                    <a:p>
                      <a:pPr algn="l" fontAlgn="b"/>
                      <a:r>
                        <a:rPr sz="1000"/>
                        <a:t>DDRISS Retalhuleu</a:t>
                      </a:r>
                    </a:p>
                  </a:txBody>
                  <a:tcPr marL="9842" marR="9842" marT="9842" marB="0" anchor="b"/>
                </a:tc>
              </a:tr>
              <a:tr h="161925">
                <a:tc vMerge="1">
                  <a:txBody>
                    <a:bodyPr/>
                    <a:lstStyle/>
                    <a:p>
                      <a:endParaRPr lang="es-GT"/>
                    </a:p>
                  </a:txBody>
                  <a:tcPr/>
                </a:tc>
                <a:tc>
                  <a:txBody>
                    <a:bodyPr/>
                    <a:lstStyle/>
                    <a:p>
                      <a:pPr algn="l" fontAlgn="b"/>
                      <a:r>
                        <a:rPr sz="1000"/>
                        <a:t>DAPSSA MSPAS</a:t>
                      </a:r>
                    </a:p>
                  </a:txBody>
                  <a:tcPr marL="9842" marR="9842" marT="9842" marB="0" anchor="b"/>
                </a:tc>
              </a:tr>
              <a:tr h="161925">
                <a:tc vMerge="1">
                  <a:txBody>
                    <a:bodyPr/>
                    <a:lstStyle/>
                    <a:p>
                      <a:endParaRPr lang="es-GT"/>
                    </a:p>
                  </a:txBody>
                  <a:tcPr/>
                </a:tc>
                <a:tc>
                  <a:txBody>
                    <a:bodyPr/>
                    <a:lstStyle/>
                    <a:p>
                      <a:pPr algn="l" fontAlgn="b"/>
                      <a:r>
                        <a:rPr sz="1000"/>
                        <a:t>DDRISS Ixil</a:t>
                      </a:r>
                    </a:p>
                  </a:txBody>
                  <a:tcPr marL="9842" marR="9842" marT="9842" marB="0" anchor="b"/>
                </a:tc>
              </a:tr>
              <a:tr h="161925">
                <a:tc vMerge="1">
                  <a:txBody>
                    <a:bodyPr/>
                    <a:lstStyle/>
                    <a:p>
                      <a:endParaRPr lang="es-GT"/>
                    </a:p>
                  </a:txBody>
                  <a:tcPr/>
                </a:tc>
                <a:tc>
                  <a:txBody>
                    <a:bodyPr/>
                    <a:lstStyle/>
                    <a:p>
                      <a:pPr algn="l" fontAlgn="b"/>
                      <a:r>
                        <a:rPr sz="1000"/>
                        <a:t>DIMAS Nebaj</a:t>
                      </a:r>
                    </a:p>
                  </a:txBody>
                  <a:tcPr marL="9842" marR="9842" marT="9842" marB="0" anchor="b"/>
                </a:tc>
              </a:tr>
              <a:tr h="161925">
                <a:tc vMerge="1">
                  <a:txBody>
                    <a:bodyPr/>
                    <a:lstStyle/>
                    <a:p>
                      <a:endParaRPr lang="es-GT"/>
                    </a:p>
                  </a:txBody>
                  <a:tcPr/>
                </a:tc>
                <a:tc>
                  <a:txBody>
                    <a:bodyPr/>
                    <a:lstStyle/>
                    <a:p>
                      <a:pPr algn="l" fontAlgn="b"/>
                      <a:r>
                        <a:rPr sz="1000"/>
                        <a:t>DDRISS Quiché</a:t>
                      </a:r>
                    </a:p>
                  </a:txBody>
                  <a:tcPr marL="9842" marR="9842" marT="9842" marB="0" anchor="b"/>
                </a:tc>
              </a:tr>
              <a:tr h="161925">
                <a:tc vMerge="1">
                  <a:txBody>
                    <a:bodyPr/>
                    <a:lstStyle/>
                    <a:p>
                      <a:endParaRPr lang="es-GT"/>
                    </a:p>
                  </a:txBody>
                  <a:tcPr/>
                </a:tc>
                <a:tc>
                  <a:txBody>
                    <a:bodyPr/>
                    <a:lstStyle/>
                    <a:p>
                      <a:pPr algn="l" fontAlgn="b"/>
                      <a:r>
                        <a:rPr sz="1000"/>
                        <a:t>SER</a:t>
                      </a:r>
                    </a:p>
                  </a:txBody>
                  <a:tcPr marL="9842" marR="9842" marT="9842" marB="0" anchor="b"/>
                </a:tc>
              </a:tr>
              <a:tr h="161925">
                <a:tc vMerge="1">
                  <a:txBody>
                    <a:bodyPr/>
                    <a:lstStyle/>
                    <a:p>
                      <a:endParaRPr lang="es-GT"/>
                    </a:p>
                  </a:txBody>
                  <a:tcPr/>
                </a:tc>
                <a:tc>
                  <a:txBody>
                    <a:bodyPr/>
                    <a:lstStyle/>
                    <a:p>
                      <a:pPr algn="l" fontAlgn="b"/>
                      <a:r>
                        <a:rPr sz="1000"/>
                        <a:t>DDTIS Huehuetenango</a:t>
                      </a:r>
                    </a:p>
                  </a:txBody>
                  <a:tcPr marL="9842" marR="9842" marT="9842" marB="0" anchor="b"/>
                </a:tc>
              </a:tr>
              <a:tr h="161925">
                <a:tc vMerge="1">
                  <a:txBody>
                    <a:bodyPr/>
                    <a:lstStyle/>
                    <a:p>
                      <a:endParaRPr lang="es-GT"/>
                    </a:p>
                  </a:txBody>
                  <a:tcPr/>
                </a:tc>
                <a:tc>
                  <a:txBody>
                    <a:bodyPr/>
                    <a:lstStyle/>
                    <a:p>
                      <a:pPr algn="l" fontAlgn="b"/>
                      <a:r>
                        <a:rPr sz="1000"/>
                        <a:t>DDRISS San Marcos</a:t>
                      </a:r>
                    </a:p>
                  </a:txBody>
                  <a:tcPr marL="9842" marR="9842" marT="9842" marB="0" anchor="b"/>
                </a:tc>
              </a:tr>
              <a:tr h="161925">
                <a:tc vMerge="1">
                  <a:txBody>
                    <a:bodyPr/>
                    <a:lstStyle/>
                    <a:p>
                      <a:endParaRPr lang="es-GT"/>
                    </a:p>
                  </a:txBody>
                  <a:tcPr/>
                </a:tc>
                <a:tc>
                  <a:txBody>
                    <a:bodyPr/>
                    <a:lstStyle/>
                    <a:p>
                      <a:pPr algn="l" fontAlgn="b"/>
                      <a:r>
                        <a:rPr sz="1000"/>
                        <a:t>Municipalidad Tejutla</a:t>
                      </a:r>
                    </a:p>
                  </a:txBody>
                  <a:tcPr marL="9842" marR="9842" marT="9842" marB="0" anchor="b"/>
                </a:tc>
              </a:tr>
              <a:tr h="161925">
                <a:tc vMerge="1">
                  <a:txBody>
                    <a:bodyPr/>
                    <a:lstStyle/>
                    <a:p>
                      <a:endParaRPr lang="es-GT"/>
                    </a:p>
                  </a:txBody>
                  <a:tcPr/>
                </a:tc>
                <a:tc>
                  <a:txBody>
                    <a:bodyPr/>
                    <a:lstStyle/>
                    <a:p>
                      <a:pPr algn="l" fontAlgn="b"/>
                      <a:r>
                        <a:rPr sz="1000"/>
                        <a:t>HELVETAS</a:t>
                      </a:r>
                    </a:p>
                  </a:txBody>
                  <a:tcPr marL="9842" marR="9842" marT="9842" marB="0" anchor="b"/>
                </a:tc>
              </a:tr>
              <a:tr h="161925">
                <a:tc vMerge="1">
                  <a:txBody>
                    <a:bodyPr/>
                    <a:lstStyle/>
                    <a:p>
                      <a:endParaRPr lang="es-GT"/>
                    </a:p>
                  </a:txBody>
                  <a:tcPr/>
                </a:tc>
                <a:tc>
                  <a:txBody>
                    <a:bodyPr/>
                    <a:lstStyle/>
                    <a:p>
                      <a:pPr algn="l" fontAlgn="b"/>
                      <a:r>
                        <a:rPr sz="1000"/>
                        <a:t>UNICEF</a:t>
                      </a:r>
                    </a:p>
                  </a:txBody>
                  <a:tcPr marL="9842" marR="9842" marT="9842" marB="0" anchor="b"/>
                </a:tc>
              </a:tr>
              <a:tr h="161925">
                <a:tc vMerge="1">
                  <a:txBody>
                    <a:bodyPr/>
                    <a:lstStyle/>
                    <a:p>
                      <a:endParaRPr lang="es-GT"/>
                    </a:p>
                  </a:txBody>
                  <a:tcPr/>
                </a:tc>
                <a:tc>
                  <a:txBody>
                    <a:bodyPr/>
                    <a:lstStyle/>
                    <a:p>
                      <a:pPr algn="l" fontAlgn="b"/>
                      <a:r>
                        <a:rPr sz="1000"/>
                        <a:t>DDRISS Totonicapán</a:t>
                      </a:r>
                    </a:p>
                  </a:txBody>
                  <a:tcPr marL="9842" marR="9842" marT="9842" marB="0" anchor="b"/>
                </a:tc>
              </a:tr>
              <a:tr h="161925">
                <a:tc vMerge="1">
                  <a:txBody>
                    <a:bodyPr/>
                    <a:lstStyle/>
                    <a:p>
                      <a:endParaRPr lang="es-GT"/>
                    </a:p>
                  </a:txBody>
                  <a:tcPr/>
                </a:tc>
                <a:tc>
                  <a:txBody>
                    <a:bodyPr/>
                    <a:lstStyle/>
                    <a:p>
                      <a:pPr algn="l" fontAlgn="b"/>
                      <a:r>
                        <a:rPr sz="1000"/>
                        <a:t>ADIMAM</a:t>
                      </a:r>
                    </a:p>
                  </a:txBody>
                  <a:tcPr marL="9842" marR="9842" marT="9842" marB="0" anchor="b"/>
                </a:tc>
              </a:tr>
              <a:tr h="161925">
                <a:tc vMerge="1">
                  <a:txBody>
                    <a:bodyPr/>
                    <a:lstStyle/>
                    <a:p>
                      <a:endParaRPr lang="es-GT"/>
                    </a:p>
                  </a:txBody>
                  <a:tcPr/>
                </a:tc>
                <a:tc>
                  <a:txBody>
                    <a:bodyPr/>
                    <a:lstStyle/>
                    <a:p>
                      <a:pPr algn="l" fontAlgn="b"/>
                      <a:r>
                        <a:rPr sz="1000"/>
                        <a:t>DDRISS Ixil</a:t>
                      </a:r>
                    </a:p>
                  </a:txBody>
                  <a:tcPr marL="9842" marR="9842" marT="9842" marB="0" anchor="b"/>
                </a:tc>
              </a:tr>
              <a:tr h="161925">
                <a:tc vMerge="1">
                  <a:txBody>
                    <a:bodyPr/>
                    <a:lstStyle/>
                    <a:p>
                      <a:endParaRPr lang="es-GT"/>
                    </a:p>
                  </a:txBody>
                  <a:tcPr/>
                </a:tc>
                <a:tc>
                  <a:txBody>
                    <a:bodyPr/>
                    <a:lstStyle/>
                    <a:p>
                      <a:pPr algn="l" fontAlgn="b"/>
                      <a:r>
                        <a:rPr sz="1000"/>
                        <a:t>Municipalidad Santa Cruz</a:t>
                      </a:r>
                    </a:p>
                  </a:txBody>
                  <a:tcPr marL="9842" marR="9842" marT="9842" marB="0" anchor="b"/>
                </a:tc>
              </a:tr>
              <a:tr h="161925">
                <a:tc vMerge="1">
                  <a:txBody>
                    <a:bodyPr/>
                    <a:lstStyle/>
                    <a:p>
                      <a:endParaRPr lang="es-GT"/>
                    </a:p>
                  </a:txBody>
                  <a:tcPr/>
                </a:tc>
                <a:tc>
                  <a:txBody>
                    <a:bodyPr/>
                    <a:lstStyle/>
                    <a:p>
                      <a:pPr algn="l" fontAlgn="b"/>
                      <a:r>
                        <a:rPr sz="1000"/>
                        <a:t>Municipalidad DIMAS </a:t>
                      </a:r>
                    </a:p>
                  </a:txBody>
                  <a:tcPr marL="9842" marR="9842" marT="9842" marB="0" anchor="b"/>
                </a:tc>
              </a:tr>
              <a:tr h="161925">
                <a:tc vMerge="1">
                  <a:txBody>
                    <a:bodyPr/>
                    <a:lstStyle/>
                    <a:p>
                      <a:endParaRPr lang="es-GT"/>
                    </a:p>
                  </a:txBody>
                  <a:tcPr/>
                </a:tc>
                <a:tc>
                  <a:txBody>
                    <a:bodyPr/>
                    <a:lstStyle/>
                    <a:p>
                      <a:pPr algn="l" fontAlgn="b"/>
                      <a:r>
                        <a:rPr sz="1000"/>
                        <a:t>DDRISS Suchitepéquez</a:t>
                      </a:r>
                    </a:p>
                  </a:txBody>
                  <a:tcPr marL="9842" marR="9842" marT="9842" marB="0" anchor="b"/>
                </a:tc>
              </a:tr>
              <a:tr h="161925">
                <a:tc vMerge="1">
                  <a:txBody>
                    <a:bodyPr/>
                    <a:lstStyle/>
                    <a:p>
                      <a:endParaRPr lang="es-GT"/>
                    </a:p>
                  </a:txBody>
                  <a:tcPr/>
                </a:tc>
                <a:tc>
                  <a:txBody>
                    <a:bodyPr/>
                    <a:lstStyle/>
                    <a:p>
                      <a:pPr algn="l" fontAlgn="b"/>
                      <a:r>
                        <a:rPr sz="1000"/>
                        <a:t>MARN</a:t>
                      </a:r>
                    </a:p>
                  </a:txBody>
                  <a:tcPr marL="9842" marR="9842" marT="9842" marB="0" anchor="b"/>
                </a:tc>
              </a:tr>
              <a:tr h="161925">
                <a:tc vMerge="1">
                  <a:txBody>
                    <a:bodyPr/>
                    <a:lstStyle/>
                    <a:p>
                      <a:endParaRPr lang="es-GT"/>
                    </a:p>
                  </a:txBody>
                  <a:tcPr/>
                </a:tc>
                <a:tc>
                  <a:txBody>
                    <a:bodyPr/>
                    <a:lstStyle/>
                    <a:p>
                      <a:pPr algn="l" fontAlgn="b"/>
                      <a:r>
                        <a:rPr sz="1000"/>
                        <a:t>DDRISS Huehuetenango</a:t>
                      </a:r>
                    </a:p>
                  </a:txBody>
                  <a:tcPr marL="9842" marR="9842" marT="9842" marB="0" anchor="b"/>
                </a:tc>
              </a:tr>
              <a:tr h="161925">
                <a:tc rowSpan="19">
                  <a:txBody>
                    <a:bodyPr/>
                    <a:lstStyle/>
                    <a:p>
                      <a:pPr algn="ctr" fontAlgn="ctr"/>
                      <a:r>
                        <a:rPr sz="1000"/>
                        <a:t>Guatemala, 24-25/02/2026</a:t>
                      </a:r>
                    </a:p>
                  </a:txBody>
                  <a:tcPr marL="9842" marR="9842" marT="9842" marB="0" anchor="ctr"/>
                </a:tc>
                <a:tc>
                  <a:txBody>
                    <a:bodyPr/>
                    <a:lstStyle/>
                    <a:p>
                      <a:pPr algn="l" fontAlgn="b"/>
                      <a:r>
                        <a:rPr sz="1000"/>
                        <a:t>DAPSSA</a:t>
                      </a:r>
                    </a:p>
                  </a:txBody>
                  <a:tcPr marL="9842" marR="9842" marT="9842" marB="0" anchor="b"/>
                </a:tc>
              </a:tr>
              <a:tr h="161925">
                <a:tc vMerge="1">
                  <a:txBody>
                    <a:bodyPr/>
                    <a:lstStyle/>
                    <a:p>
                      <a:endParaRPr lang="es-GT"/>
                    </a:p>
                  </a:txBody>
                  <a:tcPr/>
                </a:tc>
                <a:tc>
                  <a:txBody>
                    <a:bodyPr/>
                    <a:lstStyle/>
                    <a:p>
                      <a:pPr algn="l" fontAlgn="b"/>
                      <a:r>
                        <a:rPr sz="1000"/>
                        <a:t>DDRISS</a:t>
                      </a:r>
                    </a:p>
                  </a:txBody>
                  <a:tcPr marL="9842" marR="9842" marT="9842" marB="0" anchor="b"/>
                </a:tc>
              </a:tr>
              <a:tr h="161925">
                <a:tc vMerge="1">
                  <a:txBody>
                    <a:bodyPr/>
                    <a:lstStyle/>
                    <a:p>
                      <a:endParaRPr lang="es-GT"/>
                    </a:p>
                  </a:txBody>
                  <a:tcPr/>
                </a:tc>
                <a:tc>
                  <a:txBody>
                    <a:bodyPr/>
                    <a:lstStyle/>
                    <a:p>
                      <a:pPr algn="l" fontAlgn="b"/>
                      <a:r>
                        <a:rPr sz="1000"/>
                        <a:t>DDRISS Área Sur</a:t>
                      </a:r>
                    </a:p>
                  </a:txBody>
                  <a:tcPr marL="9842" marR="9842" marT="9842" marB="0" anchor="b"/>
                </a:tc>
              </a:tr>
              <a:tr h="161925">
                <a:tc vMerge="1">
                  <a:txBody>
                    <a:bodyPr/>
                    <a:lstStyle/>
                    <a:p>
                      <a:endParaRPr lang="es-GT"/>
                    </a:p>
                  </a:txBody>
                  <a:tcPr/>
                </a:tc>
                <a:tc>
                  <a:txBody>
                    <a:bodyPr/>
                    <a:lstStyle/>
                    <a:p>
                      <a:pPr algn="l" fontAlgn="b"/>
                      <a:r>
                        <a:rPr sz="1000"/>
                        <a:t>DDRISS Chimaltenango</a:t>
                      </a:r>
                    </a:p>
                  </a:txBody>
                  <a:tcPr marL="9842" marR="9842" marT="9842" marB="0" anchor="b"/>
                </a:tc>
              </a:tr>
              <a:tr h="161925">
                <a:tc vMerge="1">
                  <a:txBody>
                    <a:bodyPr/>
                    <a:lstStyle/>
                    <a:p>
                      <a:endParaRPr lang="es-GT"/>
                    </a:p>
                  </a:txBody>
                  <a:tcPr/>
                </a:tc>
                <a:tc>
                  <a:txBody>
                    <a:bodyPr/>
                    <a:lstStyle/>
                    <a:p>
                      <a:pPr algn="l" fontAlgn="b"/>
                      <a:r>
                        <a:rPr sz="1000"/>
                        <a:t>DDRISS Escuintla</a:t>
                      </a:r>
                    </a:p>
                  </a:txBody>
                  <a:tcPr marL="9842" marR="9842" marT="9842" marB="0" anchor="b"/>
                </a:tc>
              </a:tr>
              <a:tr h="161925">
                <a:tc vMerge="1">
                  <a:txBody>
                    <a:bodyPr/>
                    <a:lstStyle/>
                    <a:p>
                      <a:endParaRPr lang="es-GT"/>
                    </a:p>
                  </a:txBody>
                  <a:tcPr/>
                </a:tc>
                <a:tc>
                  <a:txBody>
                    <a:bodyPr/>
                    <a:lstStyle/>
                    <a:p>
                      <a:pPr algn="l" fontAlgn="b"/>
                      <a:r>
                        <a:rPr sz="1000"/>
                        <a:t>DPRTS</a:t>
                      </a:r>
                    </a:p>
                  </a:txBody>
                  <a:tcPr marL="9842" marR="9842" marT="9842" marB="0" anchor="b"/>
                </a:tc>
              </a:tr>
              <a:tr h="161925">
                <a:tc vMerge="1">
                  <a:txBody>
                    <a:bodyPr/>
                    <a:lstStyle/>
                    <a:p>
                      <a:endParaRPr lang="es-GT"/>
                    </a:p>
                  </a:txBody>
                  <a:tcPr/>
                </a:tc>
                <a:tc>
                  <a:txBody>
                    <a:bodyPr/>
                    <a:lstStyle/>
                    <a:p>
                      <a:pPr algn="l" fontAlgn="b"/>
                      <a:r>
                        <a:rPr sz="1000"/>
                        <a:t>INSIVUMEH</a:t>
                      </a:r>
                    </a:p>
                  </a:txBody>
                  <a:tcPr marL="9842" marR="9842" marT="9842" marB="0" anchor="b"/>
                </a:tc>
              </a:tr>
              <a:tr h="161925">
                <a:tc vMerge="1">
                  <a:txBody>
                    <a:bodyPr/>
                    <a:lstStyle/>
                    <a:p>
                      <a:endParaRPr lang="es-GT"/>
                    </a:p>
                  </a:txBody>
                  <a:tcPr/>
                </a:tc>
                <a:tc>
                  <a:txBody>
                    <a:bodyPr/>
                    <a:lstStyle/>
                    <a:p>
                      <a:pPr algn="l" fontAlgn="b"/>
                      <a:r>
                        <a:rPr sz="1000"/>
                        <a:t>INFOM</a:t>
                      </a:r>
                    </a:p>
                  </a:txBody>
                  <a:tcPr marL="9842" marR="9842" marT="9842" marB="0" anchor="b"/>
                </a:tc>
              </a:tr>
              <a:tr h="161925">
                <a:tc vMerge="1">
                  <a:txBody>
                    <a:bodyPr/>
                    <a:lstStyle/>
                    <a:p>
                      <a:endParaRPr lang="es-GT"/>
                    </a:p>
                  </a:txBody>
                  <a:tcPr/>
                </a:tc>
                <a:tc>
                  <a:txBody>
                    <a:bodyPr/>
                    <a:lstStyle/>
                    <a:p>
                      <a:pPr algn="l" fontAlgn="b"/>
                      <a:r>
                        <a:rPr sz="1000"/>
                        <a:t>EMPAGUA</a:t>
                      </a:r>
                    </a:p>
                  </a:txBody>
                  <a:tcPr marL="9842" marR="9842" marT="9842" marB="0" anchor="b"/>
                </a:tc>
              </a:tr>
              <a:tr h="161925">
                <a:tc vMerge="1">
                  <a:txBody>
                    <a:bodyPr/>
                    <a:lstStyle/>
                    <a:p>
                      <a:endParaRPr lang="es-GT"/>
                    </a:p>
                  </a:txBody>
                  <a:tcPr/>
                </a:tc>
                <a:tc>
                  <a:txBody>
                    <a:bodyPr/>
                    <a:lstStyle/>
                    <a:p>
                      <a:pPr algn="l" fontAlgn="b"/>
                      <a:r>
                        <a:rPr sz="1000"/>
                        <a:t>INFOM</a:t>
                      </a:r>
                    </a:p>
                  </a:txBody>
                  <a:tcPr marL="9842" marR="9842" marT="9842" marB="0" anchor="b"/>
                </a:tc>
              </a:tr>
              <a:tr h="161925">
                <a:tc vMerge="1">
                  <a:txBody>
                    <a:bodyPr/>
                    <a:lstStyle/>
                    <a:p>
                      <a:endParaRPr lang="es-GT"/>
                    </a:p>
                  </a:txBody>
                  <a:tcPr/>
                </a:tc>
                <a:tc>
                  <a:txBody>
                    <a:bodyPr/>
                    <a:lstStyle/>
                    <a:p>
                      <a:pPr algn="l" fontAlgn="b"/>
                      <a:r>
                        <a:rPr sz="1000"/>
                        <a:t>INSIVUMEH</a:t>
                      </a:r>
                    </a:p>
                  </a:txBody>
                  <a:tcPr marL="9842" marR="9842" marT="9842" marB="0" anchor="b"/>
                </a:tc>
              </a:tr>
              <a:tr h="161925">
                <a:tc vMerge="1">
                  <a:txBody>
                    <a:bodyPr/>
                    <a:lstStyle/>
                    <a:p>
                      <a:endParaRPr lang="es-GT"/>
                    </a:p>
                  </a:txBody>
                  <a:tcPr/>
                </a:tc>
                <a:tc>
                  <a:txBody>
                    <a:bodyPr/>
                    <a:lstStyle/>
                    <a:p>
                      <a:pPr algn="l" fontAlgn="b"/>
                      <a:r>
                        <a:rPr sz="1000"/>
                        <a:t>MARN</a:t>
                      </a:r>
                    </a:p>
                  </a:txBody>
                  <a:tcPr marL="9842" marR="9842" marT="9842" marB="0" anchor="b"/>
                </a:tc>
              </a:tr>
              <a:tr h="161925">
                <a:tc vMerge="1">
                  <a:txBody>
                    <a:bodyPr/>
                    <a:lstStyle/>
                    <a:p>
                      <a:endParaRPr lang="es-GT"/>
                    </a:p>
                  </a:txBody>
                  <a:tcPr/>
                </a:tc>
                <a:tc>
                  <a:txBody>
                    <a:bodyPr/>
                    <a:lstStyle/>
                    <a:p>
                      <a:pPr algn="l" fontAlgn="b"/>
                      <a:r>
                        <a:rPr sz="1000"/>
                        <a:t>Municipalidad</a:t>
                      </a:r>
                    </a:p>
                  </a:txBody>
                  <a:tcPr marL="9842" marR="9842" marT="9842" marB="0" anchor="b"/>
                </a:tc>
              </a:tr>
              <a:tr h="161925">
                <a:tc vMerge="1">
                  <a:txBody>
                    <a:bodyPr/>
                    <a:lstStyle/>
                    <a:p>
                      <a:endParaRPr lang="es-GT"/>
                    </a:p>
                  </a:txBody>
                  <a:tcPr/>
                </a:tc>
                <a:tc>
                  <a:txBody>
                    <a:bodyPr/>
                    <a:lstStyle/>
                    <a:p>
                      <a:pPr algn="l" fontAlgn="b"/>
                      <a:r>
                        <a:rPr sz="1000"/>
                        <a:t>OPS/OMS</a:t>
                      </a:r>
                    </a:p>
                  </a:txBody>
                  <a:tcPr marL="9842" marR="9842" marT="9842" marB="0" anchor="b"/>
                </a:tc>
              </a:tr>
              <a:tr h="161925">
                <a:tc vMerge="1">
                  <a:txBody>
                    <a:bodyPr/>
                    <a:lstStyle/>
                    <a:p>
                      <a:endParaRPr lang="es-GT"/>
                    </a:p>
                  </a:txBody>
                  <a:tcPr/>
                </a:tc>
                <a:tc>
                  <a:txBody>
                    <a:bodyPr/>
                    <a:lstStyle/>
                    <a:p>
                      <a:pPr algn="l" fontAlgn="b"/>
                      <a:r>
                        <a:rPr sz="1000"/>
                        <a:t>PDRTS</a:t>
                      </a:r>
                    </a:p>
                  </a:txBody>
                  <a:tcPr marL="9842" marR="9842" marT="9842" marB="0" anchor="b"/>
                </a:tc>
              </a:tr>
              <a:tr h="161925">
                <a:tc vMerge="1">
                  <a:txBody>
                    <a:bodyPr/>
                    <a:lstStyle/>
                    <a:p>
                      <a:endParaRPr lang="es-GT"/>
                    </a:p>
                  </a:txBody>
                  <a:tcPr/>
                </a:tc>
                <a:tc>
                  <a:txBody>
                    <a:bodyPr/>
                    <a:lstStyle/>
                    <a:p>
                      <a:pPr algn="l" fontAlgn="b"/>
                      <a:r>
                        <a:rPr sz="1000"/>
                        <a:t>SEGEPLAN</a:t>
                      </a:r>
                    </a:p>
                  </a:txBody>
                  <a:tcPr marL="9842" marR="9842" marT="9842" marB="0" anchor="b"/>
                </a:tc>
              </a:tr>
              <a:tr h="161925">
                <a:tc vMerge="1">
                  <a:txBody>
                    <a:bodyPr/>
                    <a:lstStyle/>
                    <a:p>
                      <a:endParaRPr lang="es-GT"/>
                    </a:p>
                  </a:txBody>
                  <a:tcPr/>
                </a:tc>
                <a:tc>
                  <a:txBody>
                    <a:bodyPr/>
                    <a:lstStyle/>
                    <a:p>
                      <a:pPr algn="l" fontAlgn="b"/>
                      <a:r>
                        <a:rPr sz="1000"/>
                        <a:t>URL</a:t>
                      </a:r>
                    </a:p>
                  </a:txBody>
                  <a:tcPr marL="9842" marR="9842" marT="9842" marB="0" anchor="b"/>
                </a:tc>
              </a:tr>
              <a:tr h="161925">
                <a:tc vMerge="1">
                  <a:txBody>
                    <a:bodyPr/>
                    <a:lstStyle/>
                    <a:p>
                      <a:endParaRPr lang="es-GT"/>
                    </a:p>
                  </a:txBody>
                  <a:tcPr/>
                </a:tc>
                <a:tc>
                  <a:txBody>
                    <a:bodyPr/>
                    <a:lstStyle/>
                    <a:p>
                      <a:pPr algn="l" fontAlgn="b"/>
                      <a:r>
                        <a:rPr sz="1000"/>
                        <a:t>UNICEF</a:t>
                      </a:r>
                    </a:p>
                  </a:txBody>
                  <a:tcPr marL="9842" marR="9842" marT="9842" marB="0" anchor="b"/>
                </a:tc>
              </a:tr>
              <a:tr h="161925">
                <a:tc vMerge="1">
                  <a:txBody>
                    <a:bodyPr/>
                    <a:lstStyle/>
                    <a:p>
                      <a:endParaRPr lang="es-GT"/>
                    </a:p>
                  </a:txBody>
                  <a:tcPr/>
                </a:tc>
                <a:tc>
                  <a:txBody>
                    <a:bodyPr/>
                    <a:lstStyle/>
                    <a:p>
                      <a:pPr algn="l" fontAlgn="b"/>
                      <a:r>
                        <a:rPr sz="1000"/>
                        <a:t>SESAN</a:t>
                      </a:r>
                    </a:p>
                  </a:txBody>
                  <a:tcPr marL="9842" marR="9842" marT="9842" marB="0" anchor="b"/>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927" y="-1"/>
            <a:ext cx="12307330" cy="7027393"/>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defTabSz="457200">
              <a:defRPr/>
            </a:pPr>
            <a:r>
              <a:rPr lang="es-GT" sz="1795" b="1">
                <a:solidFill>
                  <a:srgbClr val="062A46"/>
                </a:solidFill>
                <a:latin typeface="Montserrat" panose="00000500000000000000" pitchFamily="2" charset="0"/>
                <a:cs typeface="Arial" panose="020B0604020202020204" pitchFamily="34" charset="0"/>
              </a:rPr>
              <a:t>Rector: MSPAS</a:t>
            </a:r>
            <a:endParaRPr lang="es-GT" sz="1795" b="1" dirty="0">
              <a:solidFill>
                <a:srgbClr val="062A46"/>
              </a:solidFill>
              <a:latin typeface="Montserrat" panose="00000500000000000000" pitchFamily="2" charset="0"/>
              <a:cs typeface="Arial" panose="020B0604020202020204" pitchFamily="34" charset="0"/>
            </a:endParaRPr>
          </a:p>
        </p:txBody>
      </p:sp>
      <p:grpSp>
        <p:nvGrpSpPr>
          <p:cNvPr id="2" name="Grupo 10"/>
          <p:cNvGrpSpPr/>
          <p:nvPr/>
        </p:nvGrpSpPr>
        <p:grpSpPr>
          <a:xfrm rot="16200000">
            <a:off x="-3513696" y="3459462"/>
            <a:ext cx="7027391" cy="108467"/>
            <a:chOff x="-114000" y="6750000"/>
            <a:chExt cx="12420000" cy="108000"/>
          </a:xfrm>
        </p:grpSpPr>
        <p:sp>
          <p:nvSpPr>
            <p:cNvPr id="12"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4" name="Título 1"/>
          <p:cNvSpPr txBox="1"/>
          <p:nvPr/>
        </p:nvSpPr>
        <p:spPr>
          <a:xfrm>
            <a:off x="758801" y="3221665"/>
            <a:ext cx="8374566" cy="171633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s-GT" sz="4200" dirty="0">
              <a:solidFill>
                <a:srgbClr val="23B2E3"/>
              </a:solidFill>
              <a:latin typeface="Altivo Regular" panose="020B0000000000000000" pitchFamily="34" charset="77"/>
            </a:endParaRPr>
          </a:p>
        </p:txBody>
      </p:sp>
      <p:pic>
        <p:nvPicPr>
          <p:cNvPr id="10" name="Picture 9" descr="A black and white sign with white text&#10;&#10;Description automatically generated"/>
          <p:cNvPicPr>
            <a:picLocks noChangeAspect="1"/>
          </p:cNvPicPr>
          <p:nvPr/>
        </p:nvPicPr>
        <p:blipFill>
          <a:blip r:embed="rId2"/>
          <a:stretch>
            <a:fillRect/>
          </a:stretch>
        </p:blipFill>
        <p:spPr>
          <a:xfrm>
            <a:off x="9680875" y="279083"/>
            <a:ext cx="2100237" cy="812995"/>
          </a:xfrm>
          <a:prstGeom prst="rect">
            <a:avLst/>
          </a:prstGeom>
        </p:spPr>
      </p:pic>
      <p:sp>
        <p:nvSpPr>
          <p:cNvPr id="15" name="Title 1"/>
          <p:cNvSpPr txBox="1"/>
          <p:nvPr/>
        </p:nvSpPr>
        <p:spPr>
          <a:xfrm>
            <a:off x="838200" y="557188"/>
            <a:ext cx="10515600" cy="11334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US" sz="5200" b="0" i="0" u="none" strike="noStrike" kern="1200" cap="none" spc="0" normalizeH="0" baseline="0" noProof="0" smtClean="0">
                <a:ln>
                  <a:noFill/>
                </a:ln>
                <a:solidFill>
                  <a:schemeClr val="bg1"/>
                </a:solidFill>
                <a:effectLst/>
                <a:uLnTx/>
                <a:uFillTx/>
                <a:latin typeface="Aptos Display" panose="02110004020202020204"/>
              </a:rPr>
              <a:t>Siguientes pasos </a:t>
            </a:r>
            <a:endParaRPr kumimoji="0" lang="en-US" sz="5200" b="0" i="0" u="none" strike="noStrike" kern="1200" cap="none" spc="0" normalizeH="0" baseline="0" noProof="0" dirty="0">
              <a:ln>
                <a:noFill/>
              </a:ln>
              <a:solidFill>
                <a:schemeClr val="bg1"/>
              </a:solidFill>
              <a:effectLst/>
              <a:uLnTx/>
              <a:uFillTx/>
              <a:latin typeface="Aptos Display" panose="02110004020202020204"/>
            </a:endParaRPr>
          </a:p>
        </p:txBody>
      </p:sp>
      <p:graphicFrame>
        <p:nvGraphicFramePr>
          <p:cNvPr id="19" name="Content Placeholder 2"/>
          <p:cNvGraphicFramePr/>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4" name="Picture 3" descr="A black and white sign with white text&#10;&#10;Description automatically generated"/>
          <p:cNvPicPr>
            <a:picLocks noChangeAspect="1"/>
          </p:cNvPicPr>
          <p:nvPr/>
        </p:nvPicPr>
        <p:blipFill>
          <a:blip r:embed="rId2"/>
          <a:stretch>
            <a:fillRect/>
          </a:stretch>
        </p:blipFill>
        <p:spPr>
          <a:xfrm>
            <a:off x="4105575" y="2476501"/>
            <a:ext cx="4416915" cy="1709774"/>
          </a:xfrm>
          <a:prstGeom prst="rect">
            <a:avLst/>
          </a:prstGeom>
        </p:spPr>
      </p:pic>
      <p:grpSp>
        <p:nvGrpSpPr>
          <p:cNvPr id="5" name="Grupo 10"/>
          <p:cNvGrpSpPr/>
          <p:nvPr/>
        </p:nvGrpSpPr>
        <p:grpSpPr>
          <a:xfrm rot="16200000">
            <a:off x="-3589124" y="3355716"/>
            <a:ext cx="7006283" cy="146565"/>
            <a:chOff x="-114000" y="6750000"/>
            <a:chExt cx="12420000" cy="108000"/>
          </a:xfrm>
        </p:grpSpPr>
        <p:sp>
          <p:nvSpPr>
            <p:cNvPr id="6" name="Rectángulo 11"/>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7" name="Rectángulo 12"/>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sp>
          <p:nvSpPr>
            <p:cNvPr id="8" name="Rectángulo 13"/>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sz="331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884*424"/>
  <p:tag name="TABLE_ENDDRAG_RECT" val="40*61*884*424"/>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687*374"/>
  <p:tag name="TABLE_ENDDRAG_RECT" val="186*105*687*374"/>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PRESENTACIÓN MSPAS</Template>
  <TotalTime>11</TotalTime>
  <Words>3437</Words>
  <Application>Microsoft Office PowerPoint</Application>
  <PresentationFormat>Panorámica</PresentationFormat>
  <Paragraphs>616</Paragraphs>
  <Slides>44</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44</vt:i4>
      </vt:variant>
    </vt:vector>
  </HeadingPairs>
  <TitlesOfParts>
    <vt:vector size="57" baseType="lpstr">
      <vt:lpstr>Calibri</vt:lpstr>
      <vt:lpstr>Aptos Narrow</vt:lpstr>
      <vt:lpstr>Arial Narrow</vt:lpstr>
      <vt:lpstr>-webkit-standard</vt:lpstr>
      <vt:lpstr>Times New Roman</vt:lpstr>
      <vt:lpstr>Calibri Light</vt:lpstr>
      <vt:lpstr>Aptos</vt:lpstr>
      <vt:lpstr>Aptos Display</vt:lpstr>
      <vt:lpstr>Arial</vt:lpstr>
      <vt:lpstr>Montserrat Black</vt:lpstr>
      <vt:lpstr>Altivo Regular</vt:lpstr>
      <vt:lpstr>Montserrat</vt:lpstr>
      <vt:lpstr>Tema de Office</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MICROBIOLOGIA</vt:lpstr>
      <vt:lpstr>MICROBIOLOGIA</vt:lpstr>
      <vt:lpstr>Microbiologia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Alejandra Hernández</dc:creator>
  <cp:lastModifiedBy>Usuario</cp:lastModifiedBy>
  <cp:revision>140</cp:revision>
  <dcterms:created xsi:type="dcterms:W3CDTF">2024-01-19T14:38:00Z</dcterms:created>
  <dcterms:modified xsi:type="dcterms:W3CDTF">2026-09-21T13:32:40Z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6ED7D65D90DF461192902D8A157AD6CF_13</vt:lpwstr>
  </property>
  <property fmtid="{D5CDD505-2E9C-101B-9397-08002B2CF9AE}" pid="3" name="KSOProductBuildVer">
    <vt:lpwstr>2058-12.1.0.28485</vt:lpwstr>
  </property>
</Properties>
</file>