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75" r:id="rId2"/>
    <p:sldId id="270" r:id="rId3"/>
    <p:sldId id="271" r:id="rId4"/>
    <p:sldId id="282" r:id="rId5"/>
    <p:sldId id="283" r:id="rId6"/>
    <p:sldId id="284" r:id="rId7"/>
    <p:sldId id="280" r:id="rId8"/>
    <p:sldId id="285" r:id="rId9"/>
    <p:sldId id="287" r:id="rId10"/>
    <p:sldId id="288" r:id="rId11"/>
    <p:sldId id="281" r:id="rId12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B2E3"/>
    <a:srgbClr val="87C0D5"/>
    <a:srgbClr val="192854"/>
    <a:srgbClr val="062A46"/>
    <a:srgbClr val="178C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45"/>
    <p:restoredTop sz="94674"/>
  </p:normalViewPr>
  <p:slideViewPr>
    <p:cSldViewPr snapToGrid="0" snapToObjects="1">
      <p:cViewPr varScale="1">
        <p:scale>
          <a:sx n="43" d="100"/>
          <a:sy n="43" d="100"/>
        </p:scale>
        <p:origin x="1051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9D7E4-DF2A-48BC-9D75-E180A65DE0E9}" type="datetimeFigureOut">
              <a:rPr lang="es-GT" smtClean="0"/>
              <a:t>19/06/2026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82DED-30E9-4A08-9E4D-B0332D4DF3C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78708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82DED-30E9-4A08-9E4D-B0332D4DF3CE}" type="slidenum">
              <a:rPr lang="es-GT" smtClean="0"/>
              <a:t>4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614651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82DED-30E9-4A08-9E4D-B0332D4DF3CE}" type="slidenum">
              <a:rPr lang="es-GT" smtClean="0"/>
              <a:t>6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90879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82DED-30E9-4A08-9E4D-B0332D4DF3CE}" type="slidenum">
              <a:rPr lang="es-GT" smtClean="0"/>
              <a:t>8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438736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3578A-9157-6141-8D8B-0147C28EC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D462E0-B8B4-354F-B48A-FB65A684D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CE932C-FEF6-D242-9AAF-D16F8416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19/06/2026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073356-E3CF-4442-A9F4-814AE7FEB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A816A5-86B9-7647-BA1C-B814A816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6913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F104F-3959-6047-92AC-779B7899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F44DBC-E909-4F4D-9E5E-C981186D9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F18716-8607-F748-8A1C-705618AB4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19/06/2026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24D4FE-B475-144C-8FAD-BE5D3186E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499CCD-B6C2-B94F-897E-8BC8932D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5419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CAF9E-165E-7B4C-9E0E-BFF5853E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5485BF-8AC3-C148-9A1D-6ECE41B37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B6C60E-59A4-E849-BA6B-77E7B967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19/06/2026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5D5C53-892B-854B-9D23-C28147C81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197A51-055B-3743-BC65-31B02234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9338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EBF840-BAE4-F34B-8801-4EA48746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FD6930-F026-B34D-873C-247637332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027978-94F2-7C49-9A97-4DBFEF3F0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6764144-ADE2-F845-8061-BE941F275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19/06/2026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75F1C9-5A65-BF47-9176-92260EE7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6815B6-6DA8-EF4E-85EE-44EA17FC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2315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128C0-7C0C-8F47-B536-5F9DF45D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308102-7615-804F-ADCD-248DDC3DF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0D84D3-6873-5B47-9220-E1C20F7AF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97814A5-AC9F-F84A-8DC8-76642F869D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E368F02-15BA-6142-86A8-5697AD431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DECEB56-CCDA-134C-9321-BD75F86F5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19/06/2026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7BE4FD2-C573-F14C-8A6B-EB4F92E7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C1A6395-5C35-F341-96D1-CE5E7A8F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66434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25C1E-4AC5-1440-AF30-CA84B555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709ECEB-25A1-BC46-A5D2-E45C240C6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19/06/2026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8AF3042-7F6F-9F41-A1C9-0907AB1F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B3EA2F-BF71-D04C-A90B-F56C0D24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1839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A2DAE78-1A9B-104D-BFF0-43153E5A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19/06/2026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1DCBAA-6D1C-1E49-81E9-B4647F77E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CBF2DF7-A9A0-7F41-9DE7-412747CB3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2583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519AF7-8A07-A64C-852C-091343591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463323-8811-894C-87C8-22CC7ED7D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FD6BA6-18C2-0E43-8E1B-FB59BE406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76ACC2-A71C-AA45-9375-55AED2D8F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19/06/2026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60BA5F-85F1-3F41-BB05-0F116231C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FB294C-05E9-1049-A27B-00F8871C2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7973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F97BD-089A-0047-996D-59C17751C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568DC32-C94E-604B-A0C5-10875BF0B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20C940-292F-0E42-BA96-6A3A765C6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049649-229D-5948-A501-B63DEB8BB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19/06/2026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A2503E-95BA-D24E-B72A-F6F43BEB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559918-6EB9-4940-96B3-51367236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6718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EB487-EAA1-A84B-849A-42DEB1AF7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29034A-01EE-0C47-8FEC-BA5E7EEF8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1761A3-0142-7E42-804E-E4BAB3213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19/06/2026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DE0058-26C4-9B4B-A8D5-79F31DA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D1DE97-164E-9746-B7FA-691C7DBF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8462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BBF326-B631-5448-8F72-F16818B276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CE8F4F-8962-874E-BA05-7C8B39785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FC45AB-972C-F34D-BE14-7FD11B805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19/06/2026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B2CF8A-368B-7347-BFE9-C865B14F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567150-0AC7-9C48-9C61-BBA901FD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83399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61A75A8-6042-0B4F-932B-2B6E7A71B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BFDB75-FC4C-9E46-8267-F3A29FEAC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87E0F5-9507-234E-862A-A62C099BE0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2B0BA-3CCA-D246-BB92-D00AF938F3BB}" type="datetimeFigureOut">
              <a:rPr lang="es-GT" smtClean="0"/>
              <a:t>19/06/2026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9D3D20-0635-984A-A247-3DBABB9638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BD18BA-F621-F448-A04A-BF0865C5F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01663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drive.google.com/file/d/1D7QlPVDZnlEA5acDagjp0zU4iEwobT3V/view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tCP_LecQq4e7u1FRZAr9kyIkxdb_qKx0?usp=sharing" TargetMode="External"/><Relationship Id="rId2" Type="http://schemas.openxmlformats.org/officeDocument/2006/relationships/hyperlink" Target="https://docs.google.com/presentation/d/1lI9vXH8sukC2fUNB8940eM7zT3uhTvhK/edit?usp=sharing&amp;ouid=103984690240525376169&amp;rtpof=true&amp;sd=true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E51F66A-C5AC-6474-DBED-08ABF724A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222" y="2462284"/>
            <a:ext cx="5883965" cy="193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9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52691" y="-76383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045FEAA-14A2-D946-AD1C-8F22934E2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4249" y="2180659"/>
            <a:ext cx="6925485" cy="2245677"/>
          </a:xfrm>
        </p:spPr>
        <p:txBody>
          <a:bodyPr anchor="ctr">
            <a:normAutofit fontScale="90000"/>
          </a:bodyPr>
          <a:lstStyle/>
          <a:p>
            <a:r>
              <a:rPr lang="es-GT" sz="42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7º. Plan de Acción Nacional de Gobierno Abierto 2026-2027</a:t>
            </a:r>
            <a:br>
              <a:rPr lang="es-GT" sz="4200" b="1" dirty="0">
                <a:solidFill>
                  <a:schemeClr val="bg1"/>
                </a:solidFill>
                <a:latin typeface="Altivo Regular" panose="020B0000000000000000" pitchFamily="34" charset="77"/>
              </a:rPr>
            </a:br>
            <a:br>
              <a:rPr lang="es-GT" sz="4200" b="1" dirty="0">
                <a:solidFill>
                  <a:schemeClr val="bg1"/>
                </a:solidFill>
                <a:latin typeface="Altivo Regular" panose="020B0000000000000000" pitchFamily="34" charset="77"/>
              </a:rPr>
            </a:br>
            <a:r>
              <a:rPr lang="es-GT" sz="42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Compromisos del MINFIN</a:t>
            </a:r>
            <a:endParaRPr lang="es-GT" sz="4200" dirty="0">
              <a:solidFill>
                <a:srgbClr val="23B2E3"/>
              </a:solidFill>
              <a:latin typeface="Altivo Regular" panose="020B0000000000000000" pitchFamily="34" charset="77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04E6BA7F-AD96-8A6F-CDC9-0BEDD17FE946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8A7F18D-3925-C454-BA4A-665907AEC1D2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3B397E3F-66E2-4079-0E4C-946DEF87A250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0E3011-4D31-B008-3DFE-4AB38627DBE7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sp>
        <p:nvSpPr>
          <p:cNvPr id="8" name="Título 1">
            <a:extLst>
              <a:ext uri="{FF2B5EF4-FFF2-40B4-BE49-F238E27FC236}">
                <a16:creationId xmlns:a16="http://schemas.microsoft.com/office/drawing/2014/main" id="{A555B31D-C648-4494-BD2B-57C6F7106990}"/>
              </a:ext>
            </a:extLst>
          </p:cNvPr>
          <p:cNvSpPr txBox="1">
            <a:spLocks/>
          </p:cNvSpPr>
          <p:nvPr/>
        </p:nvSpPr>
        <p:spPr>
          <a:xfrm>
            <a:off x="1380565" y="5199529"/>
            <a:ext cx="9753599" cy="1398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33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Reunión de Mesa Transparencia Fiscal y Anticorrupción</a:t>
            </a:r>
          </a:p>
          <a:p>
            <a:r>
              <a:rPr lang="es-GT" sz="3300" b="1" dirty="0">
                <a:solidFill>
                  <a:schemeClr val="bg1"/>
                </a:solidFill>
                <a:latin typeface="Altivo Regular" panose="020B0000000000000000" pitchFamily="34" charset="77"/>
              </a:rPr>
              <a:t>Guatemala 22-Junio-2026</a:t>
            </a:r>
            <a:endParaRPr lang="es-GT" sz="2800" dirty="0">
              <a:solidFill>
                <a:srgbClr val="23B2E3"/>
              </a:solidFill>
              <a:latin typeface="Altivo Regular" panose="020B00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7022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CD290D3-E6B7-C508-4CE2-6AD922A69909}"/>
              </a:ext>
            </a:extLst>
          </p:cNvPr>
          <p:cNvSpPr/>
          <p:nvPr/>
        </p:nvSpPr>
        <p:spPr>
          <a:xfrm>
            <a:off x="767303" y="2460457"/>
            <a:ext cx="4947161" cy="4141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G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MINFIN cuenta con el Portal de ONG´s, en el que se publica información sobre</a:t>
            </a:r>
            <a:r>
              <a:rPr lang="es-GT" sz="2000" spc="-2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G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s-GT" sz="2000" spc="-2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G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aportes</a:t>
            </a:r>
            <a:r>
              <a:rPr lang="es-GT" sz="2000" spc="-2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G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</a:t>
            </a:r>
            <a:r>
              <a:rPr lang="es-GT" sz="2000" spc="-2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G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transferencias</a:t>
            </a:r>
            <a:r>
              <a:rPr lang="es-GT" sz="2000" spc="-2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G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autorizados</a:t>
            </a:r>
            <a:r>
              <a:rPr lang="es-GT" sz="2000" spc="-2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G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anualmente</a:t>
            </a:r>
            <a:r>
              <a:rPr lang="es-GT" sz="2000" spc="-2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G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s-GT" sz="2000" spc="-2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G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s-GT" sz="2000" spc="-25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G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presupuesto de la nación, incluyendo su ejecución física y financiera.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GT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s-G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compromiso propone el rediseño integral del portal con un enfoque centrado en el usuario, sistemático y participativo.</a:t>
            </a:r>
            <a:endParaRPr lang="es-GT" sz="2000" dirty="0">
              <a:solidFill>
                <a:srgbClr val="1928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GT" sz="2000" dirty="0">
              <a:solidFill>
                <a:srgbClr val="1928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BB03452-D16B-6373-CA75-EE54CEA6DA98}"/>
              </a:ext>
            </a:extLst>
          </p:cNvPr>
          <p:cNvSpPr/>
          <p:nvPr/>
        </p:nvSpPr>
        <p:spPr>
          <a:xfrm>
            <a:off x="6905331" y="2004958"/>
            <a:ext cx="4447650" cy="4735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G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busca trasformar una herramienta de divulgación institucional a un portal de datos abiertos, accesible, reutilizable, orientado al ciudadano y a la auditoría social.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GT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s-GT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Esto incluye trabajar y cocrear, en conjunto con la ciudadanía, para optimizar su funcionalidad y navegación, asegurando que la información disponible sea aprovechada para el control social sobre esta modalidad de gasto público.</a:t>
            </a:r>
            <a:endParaRPr lang="es-GT" sz="2000" dirty="0">
              <a:solidFill>
                <a:srgbClr val="1928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EBAF4E52-ACD4-5923-DBE0-FA83EF22F05E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DF56E328-58CE-5966-9085-1942A13EC31E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187A2C3D-0916-29EF-4B33-44E8A8370D14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16ACC58-829E-78E8-CEE7-F0B4574EAA89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0B768DD7-1935-0C58-9C9D-8C4958B41D73}"/>
              </a:ext>
            </a:extLst>
          </p:cNvPr>
          <p:cNvSpPr txBox="1">
            <a:spLocks/>
          </p:cNvSpPr>
          <p:nvPr/>
        </p:nvSpPr>
        <p:spPr>
          <a:xfrm>
            <a:off x="625898" y="376522"/>
            <a:ext cx="4681205" cy="13794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800" b="1" dirty="0">
                <a:solidFill>
                  <a:srgbClr val="192854"/>
                </a:solidFill>
                <a:latin typeface="Altivo Regular" panose="020B0000000000000000" pitchFamily="34" charset="77"/>
              </a:rPr>
              <a:t>Compromiso 6</a:t>
            </a:r>
          </a:p>
          <a:p>
            <a:pPr algn="l"/>
            <a:r>
              <a:rPr lang="es-GT" sz="2800" b="1" dirty="0">
                <a:solidFill>
                  <a:srgbClr val="192854"/>
                </a:solidFill>
                <a:latin typeface="Altivo Regular" panose="020B0000000000000000" pitchFamily="34" charset="77"/>
              </a:rPr>
              <a:t>Rediseño del Portal de ONG´s del MINFIN</a:t>
            </a:r>
            <a:endParaRPr lang="es-GT" sz="2800" dirty="0">
              <a:solidFill>
                <a:srgbClr val="87C0D5"/>
              </a:solidFill>
              <a:latin typeface="Altivo Regular" panose="020B0000000000000000" pitchFamily="34" charset="77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897D0DA-10B8-A0DB-AF39-06C7E8355BC9}"/>
              </a:ext>
            </a:extLst>
          </p:cNvPr>
          <p:cNvSpPr/>
          <p:nvPr/>
        </p:nvSpPr>
        <p:spPr>
          <a:xfrm>
            <a:off x="554181" y="6400800"/>
            <a:ext cx="51617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sz="1000" dirty="0">
                <a:solidFill>
                  <a:schemeClr val="bg1">
                    <a:lumMod val="65000"/>
                  </a:schemeClr>
                </a:solidFill>
                <a:latin typeface="Altivo Light" panose="020B0000000000000000" pitchFamily="34" charset="77"/>
              </a:rPr>
              <a:t>*Datos recopilados de aspicipsamus derios aut offic te commosam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95085B8D-A3D5-BB4A-97EF-0CD0F6391819}"/>
              </a:ext>
            </a:extLst>
          </p:cNvPr>
          <p:cNvGrpSpPr/>
          <p:nvPr/>
        </p:nvGrpSpPr>
        <p:grpSpPr>
          <a:xfrm>
            <a:off x="10499269" y="-277588"/>
            <a:ext cx="1420586" cy="1539068"/>
            <a:chOff x="10499269" y="-277588"/>
            <a:chExt cx="1420586" cy="1539068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58AEF042-9A7E-847F-55DD-BCC4AA362135}"/>
                </a:ext>
              </a:extLst>
            </p:cNvPr>
            <p:cNvSpPr/>
            <p:nvPr/>
          </p:nvSpPr>
          <p:spPr>
            <a:xfrm>
              <a:off x="10499269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24699BC4-0595-3D9C-BE7D-107583CFD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42272" y="265424"/>
              <a:ext cx="735857" cy="754726"/>
            </a:xfrm>
            <a:prstGeom prst="rect">
              <a:avLst/>
            </a:prstGeom>
          </p:spPr>
        </p:pic>
      </p:grpSp>
      <p:sp>
        <p:nvSpPr>
          <p:cNvPr id="14" name="Título 1">
            <a:extLst>
              <a:ext uri="{FF2B5EF4-FFF2-40B4-BE49-F238E27FC236}">
                <a16:creationId xmlns:a16="http://schemas.microsoft.com/office/drawing/2014/main" id="{CE5A4C9A-168C-411F-BA3C-557BDE8B1812}"/>
              </a:ext>
            </a:extLst>
          </p:cNvPr>
          <p:cNvSpPr txBox="1">
            <a:spLocks/>
          </p:cNvSpPr>
          <p:nvPr/>
        </p:nvSpPr>
        <p:spPr>
          <a:xfrm>
            <a:off x="749374" y="1634314"/>
            <a:ext cx="4447652" cy="8261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s-GT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Descripción y propósito</a:t>
            </a:r>
          </a:p>
          <a:p>
            <a:pPr algn="l"/>
            <a:endParaRPr lang="es-GT" sz="2800" dirty="0">
              <a:solidFill>
                <a:srgbClr val="87C0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27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id="{0A06A977-DD5A-149B-337E-74DD48C5D4FB}"/>
              </a:ext>
            </a:extLst>
          </p:cNvPr>
          <p:cNvSpPr/>
          <p:nvPr/>
        </p:nvSpPr>
        <p:spPr>
          <a:xfrm>
            <a:off x="4409679" y="1381413"/>
            <a:ext cx="71809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Diagnóstico</a:t>
            </a:r>
            <a:r>
              <a:rPr lang="es-ES" sz="2000" b="1" spc="-7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técnico y participativo del portal de ONG´s del MINFIN, con enfoque de experiencia de usuario. </a:t>
            </a:r>
            <a:endParaRPr lang="es-GT" sz="2000" dirty="0">
              <a:solidFill>
                <a:srgbClr val="1928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D676F17F-75A4-DA24-25E4-6CA6163298DF}"/>
              </a:ext>
            </a:extLst>
          </p:cNvPr>
          <p:cNvSpPr/>
          <p:nvPr/>
        </p:nvSpPr>
        <p:spPr>
          <a:xfrm>
            <a:off x="4456884" y="2353493"/>
            <a:ext cx="71809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Ideación, conceptualización y diseño participativo del</a:t>
            </a:r>
            <a:r>
              <a:rPr lang="es-ES" sz="2000" b="1" spc="-70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portal</a:t>
            </a:r>
            <a:r>
              <a:rPr lang="es-ES" sz="2000" b="1" spc="-70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rediseñado.</a:t>
            </a:r>
            <a:endParaRPr lang="es-GT" sz="2000" b="1" dirty="0">
              <a:solidFill>
                <a:srgbClr val="23B2E3"/>
              </a:solidFill>
              <a:latin typeface="Altivo Light" panose="020B0000000000000000" pitchFamily="34" charset="77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B0C27CE-29D4-2D9E-FDE6-8C9F752FE20E}"/>
              </a:ext>
            </a:extLst>
          </p:cNvPr>
          <p:cNvSpPr/>
          <p:nvPr/>
        </p:nvSpPr>
        <p:spPr>
          <a:xfrm>
            <a:off x="4456883" y="3404541"/>
            <a:ext cx="71809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Prototipado, pruebas e iteración del</a:t>
            </a:r>
            <a:r>
              <a:rPr lang="es-ES" sz="2000" b="1" spc="-70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portal</a:t>
            </a:r>
            <a:r>
              <a:rPr lang="es-ES" sz="2000" b="1" spc="-70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rediseñado.</a:t>
            </a:r>
            <a:endParaRPr lang="es-GT" sz="2000" dirty="0">
              <a:solidFill>
                <a:srgbClr val="192854"/>
              </a:solidFill>
              <a:latin typeface="Altivo Light" panose="020B0000000000000000" pitchFamily="34" charset="77"/>
            </a:endParaRPr>
          </a:p>
        </p:txBody>
      </p:sp>
      <p:sp>
        <p:nvSpPr>
          <p:cNvPr id="36" name="Título 1">
            <a:extLst>
              <a:ext uri="{FF2B5EF4-FFF2-40B4-BE49-F238E27FC236}">
                <a16:creationId xmlns:a16="http://schemas.microsoft.com/office/drawing/2014/main" id="{B41E8AC6-E3BE-0BBB-68D7-C6645F7B764B}"/>
              </a:ext>
            </a:extLst>
          </p:cNvPr>
          <p:cNvSpPr txBox="1">
            <a:spLocks/>
          </p:cNvSpPr>
          <p:nvPr/>
        </p:nvSpPr>
        <p:spPr>
          <a:xfrm>
            <a:off x="183345" y="2353493"/>
            <a:ext cx="2362209" cy="1765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GT" sz="2800" dirty="0">
                <a:solidFill>
                  <a:srgbClr val="192854"/>
                </a:solidFill>
                <a:latin typeface="Altivo Regular" panose="020B0000000000000000" pitchFamily="34" charset="77"/>
              </a:rPr>
              <a:t>Compromiso</a:t>
            </a:r>
            <a:r>
              <a:rPr lang="es-GT" sz="3200" dirty="0">
                <a:solidFill>
                  <a:srgbClr val="192854"/>
                </a:solidFill>
                <a:latin typeface="Altivo Regular" panose="020B0000000000000000" pitchFamily="34" charset="77"/>
              </a:rPr>
              <a:t> 6</a:t>
            </a:r>
          </a:p>
          <a:p>
            <a:pPr algn="r"/>
            <a:r>
              <a:rPr lang="es-GT" sz="4000" dirty="0">
                <a:solidFill>
                  <a:srgbClr val="192854"/>
                </a:solidFill>
                <a:latin typeface="Altivo Regular" panose="020B0000000000000000" pitchFamily="34" charset="77"/>
              </a:rPr>
              <a:t>Hitos</a:t>
            </a:r>
            <a:endParaRPr lang="es-GT" sz="4000" dirty="0">
              <a:solidFill>
                <a:srgbClr val="87C0D5"/>
              </a:solidFill>
              <a:latin typeface="Altivo Regular" panose="020B0000000000000000" pitchFamily="34" charset="77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6B9DC358-051A-7D3A-F757-766108B5E0A6}"/>
              </a:ext>
            </a:extLst>
          </p:cNvPr>
          <p:cNvSpPr/>
          <p:nvPr/>
        </p:nvSpPr>
        <p:spPr>
          <a:xfrm>
            <a:off x="6428829" y="6400800"/>
            <a:ext cx="51617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GT" sz="1000" dirty="0">
                <a:solidFill>
                  <a:schemeClr val="bg1">
                    <a:lumMod val="65000"/>
                  </a:schemeClr>
                </a:solidFill>
                <a:latin typeface="Altivo Light" panose="020B0000000000000000" pitchFamily="34" charset="77"/>
              </a:rPr>
              <a:t>*Datos recopilados de aspicipsamus derios aut offic te commosam</a:t>
            </a:r>
          </a:p>
        </p:txBody>
      </p:sp>
      <p:grpSp>
        <p:nvGrpSpPr>
          <p:cNvPr id="41" name="Grupo 40">
            <a:extLst>
              <a:ext uri="{FF2B5EF4-FFF2-40B4-BE49-F238E27FC236}">
                <a16:creationId xmlns:a16="http://schemas.microsoft.com/office/drawing/2014/main" id="{D9390A7B-38F7-0B9A-0936-E43C4A5543F9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42" name="Rectángulo 41">
              <a:extLst>
                <a:ext uri="{FF2B5EF4-FFF2-40B4-BE49-F238E27FC236}">
                  <a16:creationId xmlns:a16="http://schemas.microsoft.com/office/drawing/2014/main" id="{336555A0-A506-BF60-1A87-D1E982AA2273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43" name="Rectángulo 42">
              <a:extLst>
                <a:ext uri="{FF2B5EF4-FFF2-40B4-BE49-F238E27FC236}">
                  <a16:creationId xmlns:a16="http://schemas.microsoft.com/office/drawing/2014/main" id="{6888B821-5AB2-26CE-2D37-CF957248ACFD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44" name="Rectángulo 43">
              <a:extLst>
                <a:ext uri="{FF2B5EF4-FFF2-40B4-BE49-F238E27FC236}">
                  <a16:creationId xmlns:a16="http://schemas.microsoft.com/office/drawing/2014/main" id="{C67EA7C2-E0FB-161C-811D-618A51E16D3B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D628C3AA-1C0F-844F-AE71-5AB48333191C}"/>
              </a:ext>
            </a:extLst>
          </p:cNvPr>
          <p:cNvGrpSpPr/>
          <p:nvPr/>
        </p:nvGrpSpPr>
        <p:grpSpPr>
          <a:xfrm>
            <a:off x="10499269" y="-277588"/>
            <a:ext cx="1420586" cy="1539068"/>
            <a:chOff x="10499269" y="-277588"/>
            <a:chExt cx="1420586" cy="1539068"/>
          </a:xfrm>
        </p:grpSpPr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FA7C9CF9-5C82-E94D-929D-1416831F0B9E}"/>
                </a:ext>
              </a:extLst>
            </p:cNvPr>
            <p:cNvSpPr/>
            <p:nvPr/>
          </p:nvSpPr>
          <p:spPr>
            <a:xfrm>
              <a:off x="10499269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8D9D714D-1862-A64D-B585-75A9779B7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42272" y="265424"/>
              <a:ext cx="735857" cy="754726"/>
            </a:xfrm>
            <a:prstGeom prst="rect">
              <a:avLst/>
            </a:prstGeom>
          </p:spPr>
        </p:pic>
      </p:grpSp>
      <p:sp>
        <p:nvSpPr>
          <p:cNvPr id="45" name="Rectángulo 44">
            <a:extLst>
              <a:ext uri="{FF2B5EF4-FFF2-40B4-BE49-F238E27FC236}">
                <a16:creationId xmlns:a16="http://schemas.microsoft.com/office/drawing/2014/main" id="{1AC20EC1-12CB-43EC-A5EC-C2F65F95E255}"/>
              </a:ext>
            </a:extLst>
          </p:cNvPr>
          <p:cNvSpPr/>
          <p:nvPr/>
        </p:nvSpPr>
        <p:spPr>
          <a:xfrm>
            <a:off x="4456884" y="4101498"/>
            <a:ext cx="71809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Desarrollo técnico del</a:t>
            </a:r>
            <a:r>
              <a:rPr lang="es-ES" sz="2000" b="1" spc="-15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portal</a:t>
            </a:r>
            <a:r>
              <a:rPr lang="es-ES" sz="2000" b="1" spc="-15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rediseñado.</a:t>
            </a:r>
            <a:endParaRPr lang="es-GT" sz="2000" dirty="0">
              <a:solidFill>
                <a:srgbClr val="192854"/>
              </a:solidFill>
              <a:latin typeface="Altivo Light" panose="020B0000000000000000" pitchFamily="34" charset="77"/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C76A00AE-0474-4F11-8E06-16FE1C3C634C}"/>
              </a:ext>
            </a:extLst>
          </p:cNvPr>
          <p:cNvSpPr txBox="1"/>
          <p:nvPr/>
        </p:nvSpPr>
        <p:spPr>
          <a:xfrm>
            <a:off x="4456883" y="4757072"/>
            <a:ext cx="71809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Implementación, puesta</a:t>
            </a:r>
            <a:r>
              <a:rPr lang="es-ES" sz="2000" b="1" spc="-70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en</a:t>
            </a:r>
            <a:r>
              <a:rPr lang="es-ES" sz="2000" b="1" spc="-70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producción y seguimiento inicial de uso del portal rediseñado</a:t>
            </a:r>
            <a:endParaRPr lang="es-GT" sz="2000" dirty="0"/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CAFA0B0F-A1F7-4846-A6E9-C03BD1AAC12C}"/>
              </a:ext>
            </a:extLst>
          </p:cNvPr>
          <p:cNvSpPr txBox="1"/>
          <p:nvPr/>
        </p:nvSpPr>
        <p:spPr>
          <a:xfrm>
            <a:off x="4456883" y="5634001"/>
            <a:ext cx="71212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Diseño e </a:t>
            </a:r>
            <a:r>
              <a:rPr lang="es-ES" sz="2000" b="1" spc="-10" dirty="0">
                <a:effectLst/>
                <a:latin typeface="Arial" panose="020B0604020202020204" pitchFamily="34" charset="0"/>
                <a:ea typeface="Arial MT"/>
                <a:cs typeface="Arial MT"/>
              </a:rPr>
              <a:t>institucionalizació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n del mecanismo permanente de </a:t>
            </a:r>
            <a:r>
              <a:rPr lang="es-ES" sz="2000" b="1" spc="-10" dirty="0">
                <a:effectLst/>
                <a:latin typeface="Arial" panose="020B0604020202020204" pitchFamily="34" charset="0"/>
                <a:ea typeface="Arial MT"/>
                <a:cs typeface="Arial MT"/>
              </a:rPr>
              <a:t>retroalimentación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y</a:t>
            </a:r>
            <a:r>
              <a:rPr lang="es-ES" sz="2000" b="1" spc="-45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mejora</a:t>
            </a:r>
            <a:r>
              <a:rPr lang="es-ES" sz="2000" b="1" spc="-45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continua del portal. </a:t>
            </a:r>
            <a:endParaRPr lang="es-GT" sz="2000" dirty="0"/>
          </a:p>
        </p:txBody>
      </p:sp>
      <p:sp>
        <p:nvSpPr>
          <p:cNvPr id="4" name="Octágono 3">
            <a:extLst>
              <a:ext uri="{FF2B5EF4-FFF2-40B4-BE49-F238E27FC236}">
                <a16:creationId xmlns:a16="http://schemas.microsoft.com/office/drawing/2014/main" id="{CD0C0AFE-9BAA-4243-9059-A084729C6E74}"/>
              </a:ext>
            </a:extLst>
          </p:cNvPr>
          <p:cNvSpPr/>
          <p:nvPr/>
        </p:nvSpPr>
        <p:spPr>
          <a:xfrm>
            <a:off x="3604237" y="1261479"/>
            <a:ext cx="609176" cy="621109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1</a:t>
            </a:r>
            <a:endParaRPr lang="es-GT" sz="2400" dirty="0"/>
          </a:p>
        </p:txBody>
      </p:sp>
      <p:sp>
        <p:nvSpPr>
          <p:cNvPr id="48" name="Octágono 47">
            <a:extLst>
              <a:ext uri="{FF2B5EF4-FFF2-40B4-BE49-F238E27FC236}">
                <a16:creationId xmlns:a16="http://schemas.microsoft.com/office/drawing/2014/main" id="{9ECA689D-0134-4F31-BA3A-DA41886F7C1F}"/>
              </a:ext>
            </a:extLst>
          </p:cNvPr>
          <p:cNvSpPr/>
          <p:nvPr/>
        </p:nvSpPr>
        <p:spPr>
          <a:xfrm>
            <a:off x="3631134" y="2274488"/>
            <a:ext cx="609176" cy="621109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2</a:t>
            </a:r>
            <a:endParaRPr lang="es-GT" sz="2400" dirty="0"/>
          </a:p>
        </p:txBody>
      </p:sp>
      <p:sp>
        <p:nvSpPr>
          <p:cNvPr id="49" name="Octágono 48">
            <a:extLst>
              <a:ext uri="{FF2B5EF4-FFF2-40B4-BE49-F238E27FC236}">
                <a16:creationId xmlns:a16="http://schemas.microsoft.com/office/drawing/2014/main" id="{01CF0CAB-4F5C-4FEE-A807-8E503E288B74}"/>
              </a:ext>
            </a:extLst>
          </p:cNvPr>
          <p:cNvSpPr/>
          <p:nvPr/>
        </p:nvSpPr>
        <p:spPr>
          <a:xfrm>
            <a:off x="3666992" y="3242683"/>
            <a:ext cx="609176" cy="621109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3</a:t>
            </a:r>
            <a:endParaRPr lang="es-GT" sz="2400" dirty="0"/>
          </a:p>
        </p:txBody>
      </p:sp>
      <p:sp>
        <p:nvSpPr>
          <p:cNvPr id="50" name="Octágono 49">
            <a:extLst>
              <a:ext uri="{FF2B5EF4-FFF2-40B4-BE49-F238E27FC236}">
                <a16:creationId xmlns:a16="http://schemas.microsoft.com/office/drawing/2014/main" id="{793797D5-F657-4408-B557-9EC6E8847AB7}"/>
              </a:ext>
            </a:extLst>
          </p:cNvPr>
          <p:cNvSpPr/>
          <p:nvPr/>
        </p:nvSpPr>
        <p:spPr>
          <a:xfrm>
            <a:off x="3711818" y="4022609"/>
            <a:ext cx="609176" cy="621109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4</a:t>
            </a:r>
            <a:endParaRPr lang="es-GT" sz="2400" dirty="0"/>
          </a:p>
        </p:txBody>
      </p:sp>
      <p:sp>
        <p:nvSpPr>
          <p:cNvPr id="51" name="Octágono 50">
            <a:extLst>
              <a:ext uri="{FF2B5EF4-FFF2-40B4-BE49-F238E27FC236}">
                <a16:creationId xmlns:a16="http://schemas.microsoft.com/office/drawing/2014/main" id="{9B90AFC2-C72A-4547-87D2-EAFB71592F9A}"/>
              </a:ext>
            </a:extLst>
          </p:cNvPr>
          <p:cNvSpPr/>
          <p:nvPr/>
        </p:nvSpPr>
        <p:spPr>
          <a:xfrm>
            <a:off x="3747676" y="4775640"/>
            <a:ext cx="609176" cy="621109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5</a:t>
            </a:r>
            <a:endParaRPr lang="es-GT" sz="2400" dirty="0"/>
          </a:p>
        </p:txBody>
      </p:sp>
      <p:sp>
        <p:nvSpPr>
          <p:cNvPr id="52" name="Octágono 51">
            <a:extLst>
              <a:ext uri="{FF2B5EF4-FFF2-40B4-BE49-F238E27FC236}">
                <a16:creationId xmlns:a16="http://schemas.microsoft.com/office/drawing/2014/main" id="{EF6B3843-1BF4-4349-8A26-3ED40C2DB3F7}"/>
              </a:ext>
            </a:extLst>
          </p:cNvPr>
          <p:cNvSpPr/>
          <p:nvPr/>
        </p:nvSpPr>
        <p:spPr>
          <a:xfrm>
            <a:off x="3702857" y="5806588"/>
            <a:ext cx="609176" cy="621109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6</a:t>
            </a:r>
            <a:endParaRPr lang="es-GT" sz="2400" dirty="0"/>
          </a:p>
        </p:txBody>
      </p:sp>
    </p:spTree>
    <p:extLst>
      <p:ext uri="{BB962C8B-B14F-4D97-AF65-F5344CB8AC3E}">
        <p14:creationId xmlns:p14="http://schemas.microsoft.com/office/powerpoint/2010/main" val="169083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CD290D3-E6B7-C508-4CE2-6AD922A69909}"/>
              </a:ext>
            </a:extLst>
          </p:cNvPr>
          <p:cNvSpPr/>
          <p:nvPr/>
        </p:nvSpPr>
        <p:spPr>
          <a:xfrm>
            <a:off x="625898" y="2401234"/>
            <a:ext cx="5161782" cy="1625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800" dirty="0">
                <a:effectLst/>
                <a:latin typeface="Arial MT"/>
                <a:ea typeface="Arial MT"/>
                <a:cs typeface="Arial MT"/>
              </a:rPr>
              <a:t>Guatemala ha desarrollado en la última década, una infraestructura progresiva de datos fiscales abiertos, con tableros</a:t>
            </a:r>
            <a:r>
              <a:rPr lang="es-ES" sz="18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dirty="0">
                <a:effectLst/>
                <a:latin typeface="Arial MT"/>
                <a:ea typeface="Arial MT"/>
                <a:cs typeface="Arial MT"/>
              </a:rPr>
              <a:t>y</a:t>
            </a:r>
            <a:r>
              <a:rPr lang="es-ES" sz="18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0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portales</a:t>
            </a:r>
            <a:r>
              <a:rPr lang="es-ES" sz="18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dirty="0">
                <a:effectLst/>
                <a:latin typeface="Arial MT"/>
                <a:ea typeface="Arial MT"/>
                <a:cs typeface="Arial MT"/>
              </a:rPr>
              <a:t>de</a:t>
            </a:r>
            <a:r>
              <a:rPr lang="es-ES" sz="18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000" dirty="0">
                <a:effectLst/>
                <a:latin typeface="Arial MT"/>
                <a:ea typeface="Arial MT"/>
                <a:cs typeface="Arial MT"/>
              </a:rPr>
              <a:t>acceso</a:t>
            </a:r>
            <a:r>
              <a:rPr lang="es-ES" sz="18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dirty="0">
                <a:effectLst/>
                <a:latin typeface="Arial MT"/>
                <a:ea typeface="Arial MT"/>
                <a:cs typeface="Arial MT"/>
              </a:rPr>
              <a:t>libre sobre presupuesto, ejecución</a:t>
            </a:r>
            <a:r>
              <a:rPr lang="es-ES" sz="1800" spc="-2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dirty="0">
                <a:effectLst/>
                <a:latin typeface="Arial MT"/>
                <a:ea typeface="Arial MT"/>
                <a:cs typeface="Arial MT"/>
              </a:rPr>
              <a:t>del</a:t>
            </a:r>
            <a:r>
              <a:rPr lang="es-ES" sz="1800" spc="-2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dirty="0">
                <a:effectLst/>
                <a:latin typeface="Arial MT"/>
                <a:ea typeface="Arial MT"/>
                <a:cs typeface="Arial MT"/>
              </a:rPr>
              <a:t>gasto,</a:t>
            </a:r>
            <a:r>
              <a:rPr lang="es-ES" sz="1800" spc="-2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dirty="0">
                <a:effectLst/>
                <a:latin typeface="Arial MT"/>
                <a:ea typeface="Arial MT"/>
                <a:cs typeface="Arial MT"/>
              </a:rPr>
              <a:t>transferencias,</a:t>
            </a:r>
            <a:r>
              <a:rPr lang="es-ES" sz="1800" spc="-2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dirty="0">
                <a:effectLst/>
                <a:latin typeface="Arial MT"/>
                <a:ea typeface="Arial MT"/>
                <a:cs typeface="Arial MT"/>
              </a:rPr>
              <a:t>adquisiciones</a:t>
            </a:r>
            <a:r>
              <a:rPr lang="es-ES" sz="1800" spc="-2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dirty="0">
                <a:effectLst/>
                <a:latin typeface="Arial MT"/>
                <a:ea typeface="Arial MT"/>
                <a:cs typeface="Arial MT"/>
              </a:rPr>
              <a:t>y</a:t>
            </a:r>
            <a:r>
              <a:rPr lang="es-ES" sz="1800" spc="-2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1800" dirty="0">
                <a:effectLst/>
                <a:latin typeface="Arial MT"/>
                <a:ea typeface="Arial MT"/>
                <a:cs typeface="Arial MT"/>
              </a:rPr>
              <a:t>otros rubros</a:t>
            </a:r>
            <a:r>
              <a:rPr lang="es-G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GT" sz="2000" dirty="0">
              <a:solidFill>
                <a:srgbClr val="192854"/>
              </a:solidFill>
              <a:latin typeface="Altivo Light" panose="020B0000000000000000" pitchFamily="34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BB03452-D16B-6373-CA75-EE54CEA6DA98}"/>
              </a:ext>
            </a:extLst>
          </p:cNvPr>
          <p:cNvSpPr/>
          <p:nvPr/>
        </p:nvSpPr>
        <p:spPr>
          <a:xfrm>
            <a:off x="6671776" y="2004958"/>
            <a:ext cx="4681205" cy="4562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latin typeface="Arial MT"/>
                <a:ea typeface="Arial MT"/>
                <a:cs typeface="Arial MT"/>
              </a:rPr>
              <a:t>E</a:t>
            </a:r>
            <a:r>
              <a:rPr lang="es-ES" sz="2000" dirty="0">
                <a:effectLst/>
                <a:latin typeface="Arial MT"/>
                <a:ea typeface="Arial MT"/>
                <a:cs typeface="Arial MT"/>
              </a:rPr>
              <a:t>l compromiso creará las condiciones institucionales para que un número significativo de actores clave cuente con capacidades, productos y espacios para utilizar los datos fiscales abiertos de manera efectiva.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latin typeface="Arial MT"/>
              <a:ea typeface="Arial MT"/>
              <a:cs typeface="Arial MT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effectLst/>
                <a:latin typeface="Arial MT"/>
                <a:ea typeface="Arial MT"/>
                <a:cs typeface="Arial MT"/>
              </a:rPr>
              <a:t>Asimismo, el compromiso sentará las bases para la institucionalización de este ecosistema más allá del</a:t>
            </a:r>
            <a:r>
              <a:rPr lang="es-ES" sz="20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000" dirty="0">
                <a:effectLst/>
                <a:latin typeface="Arial MT"/>
                <a:ea typeface="Arial MT"/>
                <a:cs typeface="Arial MT"/>
              </a:rPr>
              <a:t>período</a:t>
            </a:r>
            <a:r>
              <a:rPr lang="es-ES" sz="20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000" dirty="0">
                <a:effectLst/>
                <a:latin typeface="Arial MT"/>
                <a:ea typeface="Arial MT"/>
                <a:cs typeface="Arial MT"/>
              </a:rPr>
              <a:t>del</a:t>
            </a:r>
            <a:r>
              <a:rPr lang="es-ES" sz="20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000" dirty="0">
                <a:effectLst/>
                <a:latin typeface="Arial MT"/>
                <a:ea typeface="Arial MT"/>
                <a:cs typeface="Arial MT"/>
              </a:rPr>
              <a:t>plan</a:t>
            </a:r>
            <a:r>
              <a:rPr lang="es-ES" sz="20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000" dirty="0">
                <a:effectLst/>
                <a:latin typeface="Arial MT"/>
                <a:ea typeface="Arial MT"/>
                <a:cs typeface="Arial MT"/>
              </a:rPr>
              <a:t>de</a:t>
            </a:r>
            <a:r>
              <a:rPr lang="es-ES" sz="20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000" dirty="0">
                <a:effectLst/>
                <a:latin typeface="Arial MT"/>
                <a:ea typeface="Arial MT"/>
                <a:cs typeface="Arial MT"/>
              </a:rPr>
              <a:t>acción,</a:t>
            </a:r>
            <a:r>
              <a:rPr lang="es-ES" sz="20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000" dirty="0">
                <a:effectLst/>
                <a:latin typeface="Arial MT"/>
                <a:ea typeface="Arial MT"/>
                <a:cs typeface="Arial MT"/>
              </a:rPr>
              <a:t>a</a:t>
            </a:r>
            <a:r>
              <a:rPr lang="es-ES" sz="20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000" dirty="0">
                <a:effectLst/>
                <a:latin typeface="Arial MT"/>
                <a:ea typeface="Arial MT"/>
                <a:cs typeface="Arial MT"/>
              </a:rPr>
              <a:t>través</a:t>
            </a:r>
            <a:r>
              <a:rPr lang="es-ES" sz="20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es-ES" sz="2000" dirty="0">
                <a:effectLst/>
                <a:latin typeface="Arial MT"/>
                <a:ea typeface="Arial MT"/>
                <a:cs typeface="Arial MT"/>
              </a:rPr>
              <a:t>de la comunidad de práctica que se consolidará en el marco del CUDA. </a:t>
            </a:r>
            <a:endParaRPr lang="es-GT" sz="2000" dirty="0">
              <a:solidFill>
                <a:srgbClr val="192854"/>
              </a:solidFill>
              <a:latin typeface="Altivo Light" panose="020B0000000000000000" pitchFamily="34" charset="77"/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EBAF4E52-ACD4-5923-DBE0-FA83EF22F05E}"/>
              </a:ext>
            </a:extLst>
          </p:cNvPr>
          <p:cNvGrpSpPr/>
          <p:nvPr/>
        </p:nvGrpSpPr>
        <p:grpSpPr>
          <a:xfrm>
            <a:off x="-114000" y="6782658"/>
            <a:ext cx="12420000" cy="108000"/>
            <a:chOff x="-114000" y="6750000"/>
            <a:chExt cx="12420000" cy="108000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DF56E328-58CE-5966-9085-1942A13EC31E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187A2C3D-0916-29EF-4B33-44E8A8370D14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A16ACC58-829E-78E8-CEE7-F0B4574EAA89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0B768DD7-1935-0C58-9C9D-8C4958B41D73}"/>
              </a:ext>
            </a:extLst>
          </p:cNvPr>
          <p:cNvSpPr txBox="1">
            <a:spLocks/>
          </p:cNvSpPr>
          <p:nvPr/>
        </p:nvSpPr>
        <p:spPr>
          <a:xfrm>
            <a:off x="625898" y="233090"/>
            <a:ext cx="9737302" cy="13794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GT" sz="2800" b="1" dirty="0">
                <a:solidFill>
                  <a:srgbClr val="192854"/>
                </a:solidFill>
                <a:latin typeface="Altivo Regular" panose="020B0000000000000000" pitchFamily="34" charset="77"/>
              </a:rPr>
              <a:t>Compromiso 7</a:t>
            </a:r>
          </a:p>
          <a:p>
            <a:pPr algn="l"/>
            <a:r>
              <a:rPr lang="es-GT" sz="2800" b="1" dirty="0">
                <a:solidFill>
                  <a:srgbClr val="192854"/>
                </a:solidFill>
                <a:latin typeface="Altivo Regular" panose="020B0000000000000000" pitchFamily="34" charset="77"/>
              </a:rPr>
              <a:t>Aprovechamiento </a:t>
            </a:r>
            <a:r>
              <a:rPr lang="es-ES" sz="2800" b="1" dirty="0">
                <a:solidFill>
                  <a:srgbClr val="192854"/>
                </a:solidFill>
                <a:latin typeface="Altivo Regular" panose="020B0000000000000000" pitchFamily="34" charset="77"/>
              </a:rPr>
              <a:t>y uso de datos abiertos para la transparencia fiscal e innovación pública en Guatemala</a:t>
            </a:r>
            <a:endParaRPr lang="es-GT" sz="2800" b="1" dirty="0">
              <a:solidFill>
                <a:srgbClr val="192854"/>
              </a:solidFill>
              <a:latin typeface="Altivo Regular" panose="020B0000000000000000" pitchFamily="34" charset="77"/>
            </a:endParaRP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897D0DA-10B8-A0DB-AF39-06C7E8355BC9}"/>
              </a:ext>
            </a:extLst>
          </p:cNvPr>
          <p:cNvSpPr/>
          <p:nvPr/>
        </p:nvSpPr>
        <p:spPr>
          <a:xfrm>
            <a:off x="554181" y="6400800"/>
            <a:ext cx="51617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sz="1000" dirty="0">
                <a:solidFill>
                  <a:schemeClr val="bg1">
                    <a:lumMod val="65000"/>
                  </a:schemeClr>
                </a:solidFill>
                <a:latin typeface="Altivo Light" panose="020B0000000000000000" pitchFamily="34" charset="77"/>
              </a:rPr>
              <a:t>*Datos recopilados de aspicipsamus derios aut offic te commosam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95085B8D-A3D5-BB4A-97EF-0CD0F6391819}"/>
              </a:ext>
            </a:extLst>
          </p:cNvPr>
          <p:cNvGrpSpPr/>
          <p:nvPr/>
        </p:nvGrpSpPr>
        <p:grpSpPr>
          <a:xfrm>
            <a:off x="10499269" y="-277588"/>
            <a:ext cx="1420586" cy="1539068"/>
            <a:chOff x="10499269" y="-277588"/>
            <a:chExt cx="1420586" cy="1539068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58AEF042-9A7E-847F-55DD-BCC4AA362135}"/>
                </a:ext>
              </a:extLst>
            </p:cNvPr>
            <p:cNvSpPr/>
            <p:nvPr/>
          </p:nvSpPr>
          <p:spPr>
            <a:xfrm>
              <a:off x="10499269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24699BC4-0595-3D9C-BE7D-107583CFD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42272" y="265424"/>
              <a:ext cx="735857" cy="754726"/>
            </a:xfrm>
            <a:prstGeom prst="rect">
              <a:avLst/>
            </a:prstGeom>
          </p:spPr>
        </p:pic>
      </p:grpSp>
      <p:sp>
        <p:nvSpPr>
          <p:cNvPr id="14" name="Título 1">
            <a:extLst>
              <a:ext uri="{FF2B5EF4-FFF2-40B4-BE49-F238E27FC236}">
                <a16:creationId xmlns:a16="http://schemas.microsoft.com/office/drawing/2014/main" id="{CE5A4C9A-168C-411F-BA3C-557BDE8B1812}"/>
              </a:ext>
            </a:extLst>
          </p:cNvPr>
          <p:cNvSpPr txBox="1">
            <a:spLocks/>
          </p:cNvSpPr>
          <p:nvPr/>
        </p:nvSpPr>
        <p:spPr>
          <a:xfrm>
            <a:off x="605466" y="1634314"/>
            <a:ext cx="4681205" cy="8261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s-GT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GT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Descripción y propósito</a:t>
            </a:r>
          </a:p>
          <a:p>
            <a:pPr algn="l"/>
            <a:endParaRPr lang="es-GT" sz="2800" dirty="0">
              <a:solidFill>
                <a:srgbClr val="87C0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79A8CEA-8B06-4E3F-A827-5ACD7DD40731}"/>
              </a:ext>
            </a:extLst>
          </p:cNvPr>
          <p:cNvSpPr/>
          <p:nvPr/>
        </p:nvSpPr>
        <p:spPr>
          <a:xfrm>
            <a:off x="625898" y="4273706"/>
            <a:ext cx="5161782" cy="2051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Este compromiso propone un programa integral de formación, innovación, difusión y articulación multisectorial orientado a cerrar la brecha entre la publicación de datos</a:t>
            </a:r>
            <a:r>
              <a:rPr lang="es-ES" sz="2000" spc="-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0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fiscales</a:t>
            </a:r>
            <a:r>
              <a:rPr lang="es-ES" sz="2000" spc="-15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0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y su aprovechamiento</a:t>
            </a:r>
            <a:r>
              <a:rPr lang="es-ES" sz="2000" spc="-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0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efectivo</a:t>
            </a:r>
            <a:r>
              <a:rPr lang="es-ES" sz="2000" spc="-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0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por</a:t>
            </a:r>
            <a:r>
              <a:rPr lang="es-ES" sz="2000" spc="-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0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parte</a:t>
            </a:r>
            <a:r>
              <a:rPr lang="es-ES" sz="2000" spc="-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0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</a:t>
            </a:r>
            <a:r>
              <a:rPr lang="es-ES" sz="2000" spc="-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0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los</a:t>
            </a:r>
            <a:r>
              <a:rPr lang="es-ES" sz="2000" spc="-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0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distintos</a:t>
            </a:r>
            <a:r>
              <a:rPr lang="es-ES" sz="2000" spc="-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0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actores</a:t>
            </a:r>
            <a:r>
              <a:rPr lang="es-ES" sz="2000" spc="-2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es-ES" sz="20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sociales.</a:t>
            </a:r>
            <a:endParaRPr lang="es-GT" sz="2000" dirty="0">
              <a:solidFill>
                <a:srgbClr val="1928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47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id="{0A06A977-DD5A-149B-337E-74DD48C5D4FB}"/>
              </a:ext>
            </a:extLst>
          </p:cNvPr>
          <p:cNvSpPr/>
          <p:nvPr/>
        </p:nvSpPr>
        <p:spPr>
          <a:xfrm>
            <a:off x="4409679" y="1488987"/>
            <a:ext cx="71809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Formación para el aprovechamiento</a:t>
            </a:r>
            <a:r>
              <a:rPr lang="es-ES" sz="2000" b="1" spc="-70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de datos abiertos.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endParaRPr lang="es-GT" sz="2000" dirty="0">
              <a:solidFill>
                <a:srgbClr val="1928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D676F17F-75A4-DA24-25E4-6CA6163298DF}"/>
              </a:ext>
            </a:extLst>
          </p:cNvPr>
          <p:cNvSpPr/>
          <p:nvPr/>
        </p:nvSpPr>
        <p:spPr>
          <a:xfrm>
            <a:off x="4456884" y="2534797"/>
            <a:ext cx="71809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Evento de innovación para la promoción y uso</a:t>
            </a:r>
            <a:r>
              <a:rPr lang="es-ES" sz="2000" b="1" spc="-65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de</a:t>
            </a:r>
            <a:r>
              <a:rPr lang="es-ES" sz="2000" b="1" spc="-65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datos</a:t>
            </a:r>
            <a:r>
              <a:rPr lang="es-ES" sz="2000" b="1" spc="-65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abiertos.</a:t>
            </a:r>
            <a:endParaRPr lang="es-GT" sz="2000" b="1" dirty="0">
              <a:solidFill>
                <a:srgbClr val="23B2E3"/>
              </a:solidFill>
              <a:latin typeface="Altivo Light" panose="020B0000000000000000" pitchFamily="34" charset="77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B0C27CE-29D4-2D9E-FDE6-8C9F752FE20E}"/>
              </a:ext>
            </a:extLst>
          </p:cNvPr>
          <p:cNvSpPr/>
          <p:nvPr/>
        </p:nvSpPr>
        <p:spPr>
          <a:xfrm>
            <a:off x="4397196" y="3935832"/>
            <a:ext cx="71809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0" marR="515620"/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Jornadas de presentación</a:t>
            </a:r>
            <a:r>
              <a:rPr lang="es-ES" sz="2000" b="1" spc="-70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y difusión</a:t>
            </a:r>
            <a:r>
              <a:rPr lang="es-ES" sz="2000" b="1" spc="-40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pública</a:t>
            </a:r>
            <a:r>
              <a:rPr lang="es-ES" sz="2000" b="1" spc="-35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spc="-25" dirty="0">
                <a:effectLst/>
                <a:latin typeface="Arial" panose="020B0604020202020204" pitchFamily="34" charset="0"/>
                <a:ea typeface="Arial MT"/>
                <a:cs typeface="Arial MT"/>
              </a:rPr>
              <a:t>de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portales de datos abiertos del MINFIN.</a:t>
            </a:r>
            <a:endParaRPr lang="es-GT" sz="2000" dirty="0">
              <a:solidFill>
                <a:srgbClr val="192854"/>
              </a:solidFill>
              <a:latin typeface="Altivo Light" panose="020B0000000000000000" pitchFamily="34" charset="77"/>
            </a:endParaRPr>
          </a:p>
        </p:txBody>
      </p:sp>
      <p:sp>
        <p:nvSpPr>
          <p:cNvPr id="36" name="Título 1">
            <a:extLst>
              <a:ext uri="{FF2B5EF4-FFF2-40B4-BE49-F238E27FC236}">
                <a16:creationId xmlns:a16="http://schemas.microsoft.com/office/drawing/2014/main" id="{B41E8AC6-E3BE-0BBB-68D7-C6645F7B764B}"/>
              </a:ext>
            </a:extLst>
          </p:cNvPr>
          <p:cNvSpPr txBox="1">
            <a:spLocks/>
          </p:cNvSpPr>
          <p:nvPr/>
        </p:nvSpPr>
        <p:spPr>
          <a:xfrm>
            <a:off x="183345" y="2353493"/>
            <a:ext cx="2362209" cy="1765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GT" sz="2800" dirty="0">
                <a:solidFill>
                  <a:srgbClr val="192854"/>
                </a:solidFill>
                <a:latin typeface="Altivo Regular" panose="020B0000000000000000" pitchFamily="34" charset="77"/>
              </a:rPr>
              <a:t>Compromiso</a:t>
            </a:r>
            <a:r>
              <a:rPr lang="es-GT" sz="3200" dirty="0">
                <a:solidFill>
                  <a:srgbClr val="192854"/>
                </a:solidFill>
                <a:latin typeface="Altivo Regular" panose="020B0000000000000000" pitchFamily="34" charset="77"/>
              </a:rPr>
              <a:t> 7</a:t>
            </a:r>
          </a:p>
          <a:p>
            <a:pPr algn="r"/>
            <a:r>
              <a:rPr lang="es-GT" sz="4000" dirty="0">
                <a:solidFill>
                  <a:srgbClr val="192854"/>
                </a:solidFill>
                <a:latin typeface="Altivo Regular" panose="020B0000000000000000" pitchFamily="34" charset="77"/>
              </a:rPr>
              <a:t>Hitos</a:t>
            </a:r>
            <a:endParaRPr lang="es-GT" sz="4000" dirty="0">
              <a:solidFill>
                <a:srgbClr val="87C0D5"/>
              </a:solidFill>
              <a:latin typeface="Altivo Regular" panose="020B0000000000000000" pitchFamily="34" charset="77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6B9DC358-051A-7D3A-F757-766108B5E0A6}"/>
              </a:ext>
            </a:extLst>
          </p:cNvPr>
          <p:cNvSpPr/>
          <p:nvPr/>
        </p:nvSpPr>
        <p:spPr>
          <a:xfrm>
            <a:off x="6428829" y="6400800"/>
            <a:ext cx="51617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GT" sz="1000" dirty="0">
                <a:solidFill>
                  <a:schemeClr val="bg1">
                    <a:lumMod val="65000"/>
                  </a:schemeClr>
                </a:solidFill>
                <a:latin typeface="Altivo Light" panose="020B0000000000000000" pitchFamily="34" charset="77"/>
              </a:rPr>
              <a:t>*Datos recopilados de aspicipsamus derios aut offic te commosam</a:t>
            </a:r>
          </a:p>
        </p:txBody>
      </p:sp>
      <p:grpSp>
        <p:nvGrpSpPr>
          <p:cNvPr id="41" name="Grupo 40">
            <a:extLst>
              <a:ext uri="{FF2B5EF4-FFF2-40B4-BE49-F238E27FC236}">
                <a16:creationId xmlns:a16="http://schemas.microsoft.com/office/drawing/2014/main" id="{D9390A7B-38F7-0B9A-0936-E43C4A5543F9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42" name="Rectángulo 41">
              <a:extLst>
                <a:ext uri="{FF2B5EF4-FFF2-40B4-BE49-F238E27FC236}">
                  <a16:creationId xmlns:a16="http://schemas.microsoft.com/office/drawing/2014/main" id="{336555A0-A506-BF60-1A87-D1E982AA2273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43" name="Rectángulo 42">
              <a:extLst>
                <a:ext uri="{FF2B5EF4-FFF2-40B4-BE49-F238E27FC236}">
                  <a16:creationId xmlns:a16="http://schemas.microsoft.com/office/drawing/2014/main" id="{6888B821-5AB2-26CE-2D37-CF957248ACFD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44" name="Rectángulo 43">
              <a:extLst>
                <a:ext uri="{FF2B5EF4-FFF2-40B4-BE49-F238E27FC236}">
                  <a16:creationId xmlns:a16="http://schemas.microsoft.com/office/drawing/2014/main" id="{C67EA7C2-E0FB-161C-811D-618A51E16D3B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D628C3AA-1C0F-844F-AE71-5AB48333191C}"/>
              </a:ext>
            </a:extLst>
          </p:cNvPr>
          <p:cNvGrpSpPr/>
          <p:nvPr/>
        </p:nvGrpSpPr>
        <p:grpSpPr>
          <a:xfrm>
            <a:off x="10499269" y="-277588"/>
            <a:ext cx="1420586" cy="1539068"/>
            <a:chOff x="10499269" y="-277588"/>
            <a:chExt cx="1420586" cy="1539068"/>
          </a:xfrm>
        </p:grpSpPr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FA7C9CF9-5C82-E94D-929D-1416831F0B9E}"/>
                </a:ext>
              </a:extLst>
            </p:cNvPr>
            <p:cNvSpPr/>
            <p:nvPr/>
          </p:nvSpPr>
          <p:spPr>
            <a:xfrm>
              <a:off x="10499269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8D9D714D-1862-A64D-B585-75A9779B7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42272" y="265424"/>
              <a:ext cx="735857" cy="754726"/>
            </a:xfrm>
            <a:prstGeom prst="rect">
              <a:avLst/>
            </a:prstGeom>
          </p:spPr>
        </p:pic>
      </p:grpSp>
      <p:sp>
        <p:nvSpPr>
          <p:cNvPr id="45" name="Rectángulo 44">
            <a:extLst>
              <a:ext uri="{FF2B5EF4-FFF2-40B4-BE49-F238E27FC236}">
                <a16:creationId xmlns:a16="http://schemas.microsoft.com/office/drawing/2014/main" id="{1AC20EC1-12CB-43EC-A5EC-C2F65F95E255}"/>
              </a:ext>
            </a:extLst>
          </p:cNvPr>
          <p:cNvSpPr/>
          <p:nvPr/>
        </p:nvSpPr>
        <p:spPr>
          <a:xfrm>
            <a:off x="4456884" y="5117161"/>
            <a:ext cx="71809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Consolidación del </a:t>
            </a:r>
            <a:r>
              <a:rPr lang="es-ES" sz="2000" b="1" spc="-10" dirty="0">
                <a:effectLst/>
                <a:latin typeface="Arial" panose="020B0604020202020204" pitchFamily="34" charset="0"/>
                <a:ea typeface="Arial MT"/>
                <a:cs typeface="Arial MT"/>
              </a:rPr>
              <a:t>ecosistema,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documentación de aprendizajes</a:t>
            </a:r>
            <a:r>
              <a:rPr lang="es-ES" sz="2000" b="1" spc="-70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y</a:t>
            </a:r>
            <a:r>
              <a:rPr lang="es-ES" sz="2000" b="1" spc="-70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canal formal de </a:t>
            </a:r>
            <a:r>
              <a:rPr lang="es-ES" sz="2000" b="1" spc="-10" dirty="0">
                <a:effectLst/>
                <a:latin typeface="Arial" panose="020B0604020202020204" pitchFamily="34" charset="0"/>
                <a:ea typeface="Arial MT"/>
                <a:cs typeface="Arial MT"/>
              </a:rPr>
              <a:t>retroalimentación 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hacia el MINFIN.</a:t>
            </a:r>
            <a:endParaRPr lang="es-GT" sz="2000" dirty="0">
              <a:solidFill>
                <a:srgbClr val="192854"/>
              </a:solidFill>
              <a:latin typeface="Altivo Light" panose="020B0000000000000000" pitchFamily="34" charset="77"/>
            </a:endParaRPr>
          </a:p>
        </p:txBody>
      </p:sp>
      <p:sp>
        <p:nvSpPr>
          <p:cNvPr id="4" name="Octágono 3">
            <a:extLst>
              <a:ext uri="{FF2B5EF4-FFF2-40B4-BE49-F238E27FC236}">
                <a16:creationId xmlns:a16="http://schemas.microsoft.com/office/drawing/2014/main" id="{CD0C0AFE-9BAA-4243-9059-A084729C6E74}"/>
              </a:ext>
            </a:extLst>
          </p:cNvPr>
          <p:cNvSpPr/>
          <p:nvPr/>
        </p:nvSpPr>
        <p:spPr>
          <a:xfrm>
            <a:off x="3604237" y="1351124"/>
            <a:ext cx="609176" cy="621109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1</a:t>
            </a:r>
            <a:endParaRPr lang="es-GT" sz="2400" dirty="0"/>
          </a:p>
        </p:txBody>
      </p:sp>
      <p:sp>
        <p:nvSpPr>
          <p:cNvPr id="48" name="Octágono 47">
            <a:extLst>
              <a:ext uri="{FF2B5EF4-FFF2-40B4-BE49-F238E27FC236}">
                <a16:creationId xmlns:a16="http://schemas.microsoft.com/office/drawing/2014/main" id="{9ECA689D-0134-4F31-BA3A-DA41886F7C1F}"/>
              </a:ext>
            </a:extLst>
          </p:cNvPr>
          <p:cNvSpPr/>
          <p:nvPr/>
        </p:nvSpPr>
        <p:spPr>
          <a:xfrm>
            <a:off x="3631134" y="2507565"/>
            <a:ext cx="609176" cy="621109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2</a:t>
            </a:r>
            <a:endParaRPr lang="es-GT" sz="2400" dirty="0"/>
          </a:p>
        </p:txBody>
      </p:sp>
      <p:sp>
        <p:nvSpPr>
          <p:cNvPr id="49" name="Octágono 48">
            <a:extLst>
              <a:ext uri="{FF2B5EF4-FFF2-40B4-BE49-F238E27FC236}">
                <a16:creationId xmlns:a16="http://schemas.microsoft.com/office/drawing/2014/main" id="{01CF0CAB-4F5C-4FEE-A807-8E503E288B74}"/>
              </a:ext>
            </a:extLst>
          </p:cNvPr>
          <p:cNvSpPr/>
          <p:nvPr/>
        </p:nvSpPr>
        <p:spPr>
          <a:xfrm>
            <a:off x="3666992" y="3959855"/>
            <a:ext cx="609176" cy="621109"/>
          </a:xfrm>
          <a:prstGeom prst="octagon">
            <a:avLst>
              <a:gd name="adj" fmla="val 175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3</a:t>
            </a:r>
            <a:endParaRPr lang="es-GT" sz="2400" dirty="0"/>
          </a:p>
        </p:txBody>
      </p:sp>
      <p:sp>
        <p:nvSpPr>
          <p:cNvPr id="23" name="Octágono 22">
            <a:extLst>
              <a:ext uri="{FF2B5EF4-FFF2-40B4-BE49-F238E27FC236}">
                <a16:creationId xmlns:a16="http://schemas.microsoft.com/office/drawing/2014/main" id="{64E8727E-965F-4C14-B092-FE3EFE9C3BE3}"/>
              </a:ext>
            </a:extLst>
          </p:cNvPr>
          <p:cNvSpPr/>
          <p:nvPr/>
        </p:nvSpPr>
        <p:spPr>
          <a:xfrm>
            <a:off x="3729747" y="5259735"/>
            <a:ext cx="609176" cy="621109"/>
          </a:xfrm>
          <a:prstGeom prst="octagon">
            <a:avLst>
              <a:gd name="adj" fmla="val 175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4</a:t>
            </a:r>
            <a:endParaRPr lang="es-GT" sz="2400" dirty="0"/>
          </a:p>
        </p:txBody>
      </p:sp>
    </p:spTree>
    <p:extLst>
      <p:ext uri="{BB962C8B-B14F-4D97-AF65-F5344CB8AC3E}">
        <p14:creationId xmlns:p14="http://schemas.microsoft.com/office/powerpoint/2010/main" val="114253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7D93B9AD-A2CC-006C-95C5-FFC8A559E988}"/>
              </a:ext>
            </a:extLst>
          </p:cNvPr>
          <p:cNvSpPr/>
          <p:nvPr/>
        </p:nvSpPr>
        <p:spPr>
          <a:xfrm>
            <a:off x="554181" y="6400800"/>
            <a:ext cx="51617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sz="1000" dirty="0">
                <a:solidFill>
                  <a:schemeClr val="bg1">
                    <a:lumMod val="65000"/>
                  </a:schemeClr>
                </a:solidFill>
                <a:latin typeface="Altivo Light" panose="020B0000000000000000" pitchFamily="34" charset="77"/>
              </a:rPr>
              <a:t>*Datos recopilados de aspicipsamus derios aut offic te commosam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A418BA9B-4719-7547-9643-982FFB650E22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79ED96DB-12B3-EBD2-CA19-DAE840CA0508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C6CF4613-4068-4B04-2AF8-2C3B8ACF076E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5838A726-591D-60EF-A3BD-E5761BC97840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BF47ABCC-E976-4A49-AECD-BC19F9367C80}"/>
              </a:ext>
            </a:extLst>
          </p:cNvPr>
          <p:cNvGrpSpPr/>
          <p:nvPr/>
        </p:nvGrpSpPr>
        <p:grpSpPr>
          <a:xfrm>
            <a:off x="10499269" y="-277588"/>
            <a:ext cx="1420586" cy="1539068"/>
            <a:chOff x="10499269" y="-277588"/>
            <a:chExt cx="1420586" cy="1539068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172FC8C8-09AA-114D-B112-A3090F529B33}"/>
                </a:ext>
              </a:extLst>
            </p:cNvPr>
            <p:cNvSpPr/>
            <p:nvPr/>
          </p:nvSpPr>
          <p:spPr>
            <a:xfrm>
              <a:off x="10499269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A6B2F5B7-E7DE-DC46-A090-8DC37B1AF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42272" y="265424"/>
              <a:ext cx="735857" cy="754726"/>
            </a:xfrm>
            <a:prstGeom prst="rect">
              <a:avLst/>
            </a:prstGeom>
          </p:spPr>
        </p:pic>
      </p:grpSp>
      <p:sp>
        <p:nvSpPr>
          <p:cNvPr id="5" name="Título 4">
            <a:extLst>
              <a:ext uri="{FF2B5EF4-FFF2-40B4-BE49-F238E27FC236}">
                <a16:creationId xmlns:a16="http://schemas.microsoft.com/office/drawing/2014/main" id="{1D91AFBF-FBA1-4702-BDF7-9C6917AED4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919349"/>
            <a:ext cx="5273676" cy="2387600"/>
          </a:xfrm>
        </p:spPr>
        <p:txBody>
          <a:bodyPr>
            <a:normAutofit fontScale="90000"/>
          </a:bodyPr>
          <a:lstStyle/>
          <a:p>
            <a:r>
              <a:rPr lang="es-MX" dirty="0"/>
              <a:t>Cronogramas</a:t>
            </a:r>
            <a:br>
              <a:rPr lang="es-MX" dirty="0"/>
            </a:br>
            <a:br>
              <a:rPr lang="es-MX" dirty="0"/>
            </a:br>
            <a:r>
              <a:rPr lang="es-MX" dirty="0"/>
              <a:t>Compromiso 6</a:t>
            </a:r>
            <a:br>
              <a:rPr lang="es-MX" dirty="0"/>
            </a:br>
            <a:r>
              <a:rPr lang="es-MX" dirty="0"/>
              <a:t>Compromiso 7</a:t>
            </a:r>
            <a:br>
              <a:rPr lang="es-MX" dirty="0"/>
            </a:br>
            <a:r>
              <a:rPr lang="es-MX" dirty="0"/>
              <a:t>del</a:t>
            </a:r>
            <a:br>
              <a:rPr lang="es-MX" dirty="0"/>
            </a:br>
            <a:r>
              <a:rPr lang="es-MX" dirty="0"/>
              <a:t>MINFIN</a:t>
            </a:r>
            <a:endParaRPr lang="es-GT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F99D841-52F6-48FB-9B3D-321512406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589" y="1463841"/>
            <a:ext cx="3904984" cy="505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1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id="{0A06A977-DD5A-149B-337E-74DD48C5D4FB}"/>
              </a:ext>
            </a:extLst>
          </p:cNvPr>
          <p:cNvSpPr/>
          <p:nvPr/>
        </p:nvSpPr>
        <p:spPr>
          <a:xfrm>
            <a:off x="4409679" y="1397340"/>
            <a:ext cx="71809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Llenar la encuesta sobre el diagnóstico de necesidades de formación y rediseño del portal de ONG´s</a:t>
            </a:r>
            <a:endParaRPr lang="es-GT" sz="2400" dirty="0">
              <a:solidFill>
                <a:srgbClr val="1928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D676F17F-75A4-DA24-25E4-6CA6163298DF}"/>
              </a:ext>
            </a:extLst>
          </p:cNvPr>
          <p:cNvSpPr/>
          <p:nvPr/>
        </p:nvSpPr>
        <p:spPr>
          <a:xfrm>
            <a:off x="4520671" y="2955924"/>
            <a:ext cx="71809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El formulario de la encuesta estará abierto hasta el Miércoles </a:t>
            </a:r>
            <a:r>
              <a:rPr lang="es-ES" sz="2400" b="1" dirty="0">
                <a:latin typeface="Arial" panose="020B0604020202020204" pitchFamily="34" charset="0"/>
                <a:ea typeface="Arial MT"/>
                <a:cs typeface="Arial MT"/>
              </a:rPr>
              <a:t>24</a:t>
            </a:r>
            <a:r>
              <a:rPr lang="es-ES" sz="24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 de junio de 2026</a:t>
            </a:r>
            <a:r>
              <a:rPr lang="es-ES" sz="20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.</a:t>
            </a:r>
            <a:endParaRPr lang="es-GT" sz="2000" b="1" dirty="0">
              <a:solidFill>
                <a:srgbClr val="23B2E3"/>
              </a:solidFill>
              <a:latin typeface="Altivo Light" panose="020B0000000000000000" pitchFamily="34" charset="77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B0C27CE-29D4-2D9E-FDE6-8C9F752FE20E}"/>
              </a:ext>
            </a:extLst>
          </p:cNvPr>
          <p:cNvSpPr/>
          <p:nvPr/>
        </p:nvSpPr>
        <p:spPr>
          <a:xfrm>
            <a:off x="4669341" y="4368240"/>
            <a:ext cx="7180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0" marR="515620"/>
            <a:r>
              <a:rPr lang="es-MX" sz="2400" b="1" dirty="0">
                <a:solidFill>
                  <a:srgbClr val="1928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encuesta </a:t>
            </a:r>
            <a:endParaRPr lang="es-GT" sz="2400" b="1" dirty="0">
              <a:solidFill>
                <a:srgbClr val="1928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ítulo 1">
            <a:extLst>
              <a:ext uri="{FF2B5EF4-FFF2-40B4-BE49-F238E27FC236}">
                <a16:creationId xmlns:a16="http://schemas.microsoft.com/office/drawing/2014/main" id="{B41E8AC6-E3BE-0BBB-68D7-C6645F7B764B}"/>
              </a:ext>
            </a:extLst>
          </p:cNvPr>
          <p:cNvSpPr txBox="1">
            <a:spLocks/>
          </p:cNvSpPr>
          <p:nvPr/>
        </p:nvSpPr>
        <p:spPr>
          <a:xfrm>
            <a:off x="183345" y="2353493"/>
            <a:ext cx="2775008" cy="2107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GT" sz="2800" dirty="0">
                <a:solidFill>
                  <a:srgbClr val="192854"/>
                </a:solidFill>
                <a:latin typeface="Altivo Regular" panose="020B0000000000000000" pitchFamily="34" charset="77"/>
              </a:rPr>
              <a:t>Qué se solicitó al CUDA y en qué vamos</a:t>
            </a:r>
            <a:endParaRPr lang="es-GT" sz="4000" dirty="0">
              <a:solidFill>
                <a:srgbClr val="87C0D5"/>
              </a:solidFill>
              <a:latin typeface="Altivo Regular" panose="020B0000000000000000" pitchFamily="34" charset="77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6B9DC358-051A-7D3A-F757-766108B5E0A6}"/>
              </a:ext>
            </a:extLst>
          </p:cNvPr>
          <p:cNvSpPr/>
          <p:nvPr/>
        </p:nvSpPr>
        <p:spPr>
          <a:xfrm>
            <a:off x="6428829" y="6400800"/>
            <a:ext cx="51617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GT" sz="1000" dirty="0">
                <a:solidFill>
                  <a:schemeClr val="bg1">
                    <a:lumMod val="65000"/>
                  </a:schemeClr>
                </a:solidFill>
                <a:latin typeface="Altivo Light" panose="020B0000000000000000" pitchFamily="34" charset="77"/>
              </a:rPr>
              <a:t>*Datos recopilados de aspicipsamus derios aut offic te commosam</a:t>
            </a:r>
          </a:p>
        </p:txBody>
      </p:sp>
      <p:grpSp>
        <p:nvGrpSpPr>
          <p:cNvPr id="41" name="Grupo 40">
            <a:extLst>
              <a:ext uri="{FF2B5EF4-FFF2-40B4-BE49-F238E27FC236}">
                <a16:creationId xmlns:a16="http://schemas.microsoft.com/office/drawing/2014/main" id="{D9390A7B-38F7-0B9A-0936-E43C4A5543F9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42" name="Rectángulo 41">
              <a:extLst>
                <a:ext uri="{FF2B5EF4-FFF2-40B4-BE49-F238E27FC236}">
                  <a16:creationId xmlns:a16="http://schemas.microsoft.com/office/drawing/2014/main" id="{336555A0-A506-BF60-1A87-D1E982AA2273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43" name="Rectángulo 42">
              <a:extLst>
                <a:ext uri="{FF2B5EF4-FFF2-40B4-BE49-F238E27FC236}">
                  <a16:creationId xmlns:a16="http://schemas.microsoft.com/office/drawing/2014/main" id="{6888B821-5AB2-26CE-2D37-CF957248ACFD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44" name="Rectángulo 43">
              <a:extLst>
                <a:ext uri="{FF2B5EF4-FFF2-40B4-BE49-F238E27FC236}">
                  <a16:creationId xmlns:a16="http://schemas.microsoft.com/office/drawing/2014/main" id="{C67EA7C2-E0FB-161C-811D-618A51E16D3B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D628C3AA-1C0F-844F-AE71-5AB48333191C}"/>
              </a:ext>
            </a:extLst>
          </p:cNvPr>
          <p:cNvGrpSpPr/>
          <p:nvPr/>
        </p:nvGrpSpPr>
        <p:grpSpPr>
          <a:xfrm>
            <a:off x="10771414" y="-277588"/>
            <a:ext cx="1420586" cy="1539068"/>
            <a:chOff x="10499269" y="-277588"/>
            <a:chExt cx="1420586" cy="1539068"/>
          </a:xfrm>
        </p:grpSpPr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FA7C9CF9-5C82-E94D-929D-1416831F0B9E}"/>
                </a:ext>
              </a:extLst>
            </p:cNvPr>
            <p:cNvSpPr/>
            <p:nvPr/>
          </p:nvSpPr>
          <p:spPr>
            <a:xfrm>
              <a:off x="10499269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8D9D714D-1862-A64D-B585-75A9779B7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42272" y="265424"/>
              <a:ext cx="735857" cy="754726"/>
            </a:xfrm>
            <a:prstGeom prst="rect">
              <a:avLst/>
            </a:prstGeom>
          </p:spPr>
        </p:pic>
      </p:grpSp>
      <p:sp>
        <p:nvSpPr>
          <p:cNvPr id="45" name="Rectángulo 44">
            <a:extLst>
              <a:ext uri="{FF2B5EF4-FFF2-40B4-BE49-F238E27FC236}">
                <a16:creationId xmlns:a16="http://schemas.microsoft.com/office/drawing/2014/main" id="{1AC20EC1-12CB-43EC-A5EC-C2F65F95E255}"/>
              </a:ext>
            </a:extLst>
          </p:cNvPr>
          <p:cNvSpPr/>
          <p:nvPr/>
        </p:nvSpPr>
        <p:spPr>
          <a:xfrm>
            <a:off x="4456884" y="5350238"/>
            <a:ext cx="7180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solidFill>
                  <a:srgbClr val="192854"/>
                </a:solidFill>
                <a:latin typeface="Arial" panose="020B0604020202020204" pitchFamily="34" charset="0"/>
              </a:rPr>
              <a:t>Elaboración del diagnóstico y publicación</a:t>
            </a:r>
            <a:endParaRPr lang="es-GT" sz="2400" dirty="0">
              <a:solidFill>
                <a:srgbClr val="192854"/>
              </a:solidFill>
              <a:latin typeface="Altivo Light" panose="020B0000000000000000" pitchFamily="34" charset="77"/>
            </a:endParaRPr>
          </a:p>
        </p:txBody>
      </p:sp>
      <p:sp>
        <p:nvSpPr>
          <p:cNvPr id="4" name="Octágono 3">
            <a:extLst>
              <a:ext uri="{FF2B5EF4-FFF2-40B4-BE49-F238E27FC236}">
                <a16:creationId xmlns:a16="http://schemas.microsoft.com/office/drawing/2014/main" id="{CD0C0AFE-9BAA-4243-9059-A084729C6E74}"/>
              </a:ext>
            </a:extLst>
          </p:cNvPr>
          <p:cNvSpPr/>
          <p:nvPr/>
        </p:nvSpPr>
        <p:spPr>
          <a:xfrm>
            <a:off x="3658024" y="1637988"/>
            <a:ext cx="609176" cy="621109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1</a:t>
            </a:r>
            <a:endParaRPr lang="es-GT" sz="2400" dirty="0"/>
          </a:p>
        </p:txBody>
      </p:sp>
      <p:sp>
        <p:nvSpPr>
          <p:cNvPr id="48" name="Octágono 47">
            <a:extLst>
              <a:ext uri="{FF2B5EF4-FFF2-40B4-BE49-F238E27FC236}">
                <a16:creationId xmlns:a16="http://schemas.microsoft.com/office/drawing/2014/main" id="{9ECA689D-0134-4F31-BA3A-DA41886F7C1F}"/>
              </a:ext>
            </a:extLst>
          </p:cNvPr>
          <p:cNvSpPr/>
          <p:nvPr/>
        </p:nvSpPr>
        <p:spPr>
          <a:xfrm>
            <a:off x="3649063" y="3063364"/>
            <a:ext cx="609176" cy="621109"/>
          </a:xfrm>
          <a:prstGeom prst="octagon">
            <a:avLst>
              <a:gd name="adj" fmla="val 322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2</a:t>
            </a:r>
            <a:endParaRPr lang="es-GT" sz="2400" dirty="0"/>
          </a:p>
        </p:txBody>
      </p:sp>
      <p:sp>
        <p:nvSpPr>
          <p:cNvPr id="49" name="Octágono 48">
            <a:extLst>
              <a:ext uri="{FF2B5EF4-FFF2-40B4-BE49-F238E27FC236}">
                <a16:creationId xmlns:a16="http://schemas.microsoft.com/office/drawing/2014/main" id="{01CF0CAB-4F5C-4FEE-A807-8E503E288B74}"/>
              </a:ext>
            </a:extLst>
          </p:cNvPr>
          <p:cNvSpPr/>
          <p:nvPr/>
        </p:nvSpPr>
        <p:spPr>
          <a:xfrm>
            <a:off x="3720779" y="4300513"/>
            <a:ext cx="573318" cy="549386"/>
          </a:xfrm>
          <a:prstGeom prst="octagon">
            <a:avLst>
              <a:gd name="adj" fmla="val 175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3</a:t>
            </a:r>
            <a:endParaRPr lang="es-GT" sz="2400" dirty="0"/>
          </a:p>
        </p:txBody>
      </p:sp>
      <p:sp>
        <p:nvSpPr>
          <p:cNvPr id="23" name="Octágono 22">
            <a:extLst>
              <a:ext uri="{FF2B5EF4-FFF2-40B4-BE49-F238E27FC236}">
                <a16:creationId xmlns:a16="http://schemas.microsoft.com/office/drawing/2014/main" id="{64E8727E-965F-4C14-B092-FE3EFE9C3BE3}"/>
              </a:ext>
            </a:extLst>
          </p:cNvPr>
          <p:cNvSpPr/>
          <p:nvPr/>
        </p:nvSpPr>
        <p:spPr>
          <a:xfrm>
            <a:off x="3729747" y="5259735"/>
            <a:ext cx="609176" cy="621109"/>
          </a:xfrm>
          <a:prstGeom prst="octagon">
            <a:avLst>
              <a:gd name="adj" fmla="val 175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dirty="0"/>
              <a:t>4</a:t>
            </a:r>
            <a:endParaRPr lang="es-GT" sz="2400" dirty="0"/>
          </a:p>
        </p:txBody>
      </p:sp>
    </p:spTree>
    <p:extLst>
      <p:ext uri="{BB962C8B-B14F-4D97-AF65-F5344CB8AC3E}">
        <p14:creationId xmlns:p14="http://schemas.microsoft.com/office/powerpoint/2010/main" val="59640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88DF29C-8A49-4114-A41A-83CDF1D13DB9}"/>
              </a:ext>
            </a:extLst>
          </p:cNvPr>
          <p:cNvSpPr txBox="1"/>
          <p:nvPr/>
        </p:nvSpPr>
        <p:spPr>
          <a:xfrm>
            <a:off x="842682" y="1024832"/>
            <a:ext cx="108114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58775"/>
            <a:r>
              <a:rPr lang="es-GT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Planes Cronograma de los 2 compromisos del MINFIN</a:t>
            </a:r>
            <a:br>
              <a:rPr lang="es-G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GT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Página Web GAE, Tablero de Seguimiento</a:t>
            </a:r>
            <a:endParaRPr lang="es-GT" sz="32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C4772A6-FD58-428D-9B0C-1DE930216D00}"/>
              </a:ext>
            </a:extLst>
          </p:cNvPr>
          <p:cNvSpPr txBox="1"/>
          <p:nvPr/>
        </p:nvSpPr>
        <p:spPr>
          <a:xfrm>
            <a:off x="1004047" y="2429431"/>
            <a:ext cx="10219765" cy="4019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s-GT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2.Reunión de </a:t>
            </a:r>
            <a:endParaRPr lang="es-GT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lnSpc>
                <a:spcPct val="107000"/>
              </a:lnSpc>
              <a:spcAft>
                <a:spcPts val="800"/>
              </a:spcAft>
            </a:pPr>
            <a:r>
              <a:rPr lang="es-GT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Comité de Usuarios de Datos Abiertos (CUDA) del MINFIN del Jueves 11 de Junio de 2026</a:t>
            </a:r>
            <a:endParaRPr lang="es-GT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s-G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Lugar: 3er nivel del MINFIN.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G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Agenda:</a:t>
            </a:r>
          </a:p>
          <a:p>
            <a:r>
              <a:rPr lang="es-GT" sz="32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https://drive.google.com/file/d/1D7QlPVDZnlEA5acDagjp0zU4iEwobT3V/view</a:t>
            </a:r>
            <a:endParaRPr lang="es-GT" sz="32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93F194E-2F56-4357-B2BD-C5464774F417}"/>
              </a:ext>
            </a:extLst>
          </p:cNvPr>
          <p:cNvSpPr txBox="1"/>
          <p:nvPr/>
        </p:nvSpPr>
        <p:spPr>
          <a:xfrm>
            <a:off x="1667435" y="191164"/>
            <a:ext cx="7799294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GT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Medios de Verificación al 22-junio-2026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B6C53EF3-7D3F-491B-A033-4F89F8EE3224}"/>
              </a:ext>
            </a:extLst>
          </p:cNvPr>
          <p:cNvGrpSpPr/>
          <p:nvPr/>
        </p:nvGrpSpPr>
        <p:grpSpPr>
          <a:xfrm>
            <a:off x="10771414" y="-277588"/>
            <a:ext cx="1420586" cy="1539068"/>
            <a:chOff x="10499269" y="-277588"/>
            <a:chExt cx="1420586" cy="1539068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6CBF4DBE-C4EC-4F5C-AB34-399D4812D47E}"/>
                </a:ext>
              </a:extLst>
            </p:cNvPr>
            <p:cNvSpPr/>
            <p:nvPr/>
          </p:nvSpPr>
          <p:spPr>
            <a:xfrm>
              <a:off x="10499269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E8D7FDC9-3AF9-4F5F-9CD2-5177B2B27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42272" y="265424"/>
              <a:ext cx="735857" cy="75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2136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88DF29C-8A49-4114-A41A-83CDF1D13DB9}"/>
              </a:ext>
            </a:extLst>
          </p:cNvPr>
          <p:cNvSpPr txBox="1"/>
          <p:nvPr/>
        </p:nvSpPr>
        <p:spPr>
          <a:xfrm>
            <a:off x="896471" y="878542"/>
            <a:ext cx="10327341" cy="2805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GT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Presentación en CUDA</a:t>
            </a:r>
            <a:r>
              <a:rPr lang="es-GT" sz="3200" b="1" dirty="0">
                <a:effectLst/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s-GT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es-GT" sz="3200" u="sng" dirty="0">
                <a:solidFill>
                  <a:srgbClr val="0563C1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https://docs.google.com/presentation/d/1lI9vXH8sukC2fUNB8940eM7zT3uhTvhK/edit?usp=sharing&amp;ouid=103984690240525376169&amp;rtpof=true&amp;sd=true</a:t>
            </a:r>
            <a:endParaRPr lang="es-GT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C4772A6-FD58-428D-9B0C-1DE930216D00}"/>
              </a:ext>
            </a:extLst>
          </p:cNvPr>
          <p:cNvSpPr txBox="1"/>
          <p:nvPr/>
        </p:nvSpPr>
        <p:spPr>
          <a:xfrm>
            <a:off x="1039906" y="4130978"/>
            <a:ext cx="9717741" cy="2381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GT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Enlace a Fotografías</a:t>
            </a:r>
            <a:r>
              <a:rPr lang="es-GT" sz="3200" dirty="0">
                <a:effectLst/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s-GT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7000"/>
              </a:lnSpc>
              <a:spcAft>
                <a:spcPts val="800"/>
              </a:spcAft>
            </a:pPr>
            <a:r>
              <a:rPr lang="es-GT" sz="32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https://drive.google.com/drive/folders/1tCP_LecQq4e7u1FRZAr9kyIkxdb_qKx0?usp=sharing</a:t>
            </a:r>
            <a:endParaRPr lang="es-GT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es-GT" sz="3200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BF4AC87A-33E0-4446-B6C5-E26723CCB980}"/>
              </a:ext>
            </a:extLst>
          </p:cNvPr>
          <p:cNvGrpSpPr/>
          <p:nvPr/>
        </p:nvGrpSpPr>
        <p:grpSpPr>
          <a:xfrm>
            <a:off x="10771414" y="-277588"/>
            <a:ext cx="1420586" cy="1539068"/>
            <a:chOff x="10499269" y="-277588"/>
            <a:chExt cx="1420586" cy="1539068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58FE99EF-1B12-4DB9-A18E-3621BF9B0F28}"/>
                </a:ext>
              </a:extLst>
            </p:cNvPr>
            <p:cNvSpPr/>
            <p:nvPr/>
          </p:nvSpPr>
          <p:spPr>
            <a:xfrm>
              <a:off x="10499269" y="-277588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6F0E25B6-A1A1-4769-99D2-0FFABBF1A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842272" y="265424"/>
              <a:ext cx="735857" cy="75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6792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269519C6-B3F3-1F22-17F9-FB4B869EB98C}"/>
              </a:ext>
            </a:extLst>
          </p:cNvPr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89CC43-B335-5842-847B-422906B4D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909" y="1850445"/>
            <a:ext cx="3078183" cy="315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6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723</Words>
  <Application>Microsoft Office PowerPoint</Application>
  <PresentationFormat>Panorámica</PresentationFormat>
  <Paragraphs>74</Paragraphs>
  <Slides>11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20" baseType="lpstr">
      <vt:lpstr>Altivo Light</vt:lpstr>
      <vt:lpstr>Altivo Regular</vt:lpstr>
      <vt:lpstr>Arial</vt:lpstr>
      <vt:lpstr>Arial MT</vt:lpstr>
      <vt:lpstr>Calibri</vt:lpstr>
      <vt:lpstr>Calibri Light</vt:lpstr>
      <vt:lpstr>Open Sans</vt:lpstr>
      <vt:lpstr>Symbol</vt:lpstr>
      <vt:lpstr>Tema de Office</vt:lpstr>
      <vt:lpstr>Presentación de PowerPoint</vt:lpstr>
      <vt:lpstr>7º. Plan de Acción Nacional de Gobierno Abierto 2026-2027  Compromisos del MINFIN</vt:lpstr>
      <vt:lpstr>Presentación de PowerPoint</vt:lpstr>
      <vt:lpstr>Presentación de PowerPoint</vt:lpstr>
      <vt:lpstr>Presentación de PowerPoint</vt:lpstr>
      <vt:lpstr>Presentación de PowerPoint</vt:lpstr>
      <vt:lpstr>Cronogramas  Compromiso 6 Compromiso 7 del MINFIN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Romeo León</dc:creator>
  <cp:lastModifiedBy>Silvia Yolanda Marquez Sajquin</cp:lastModifiedBy>
  <cp:revision>62</cp:revision>
  <dcterms:created xsi:type="dcterms:W3CDTF">2020-01-14T01:41:24Z</dcterms:created>
  <dcterms:modified xsi:type="dcterms:W3CDTF">2026-06-19T19:22:36Z</dcterms:modified>
</cp:coreProperties>
</file>