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91" r:id="rId2"/>
    <p:sldId id="267" r:id="rId3"/>
    <p:sldId id="321" r:id="rId4"/>
    <p:sldId id="322" r:id="rId5"/>
    <p:sldId id="323" r:id="rId6"/>
    <p:sldId id="325" r:id="rId7"/>
    <p:sldId id="326" r:id="rId8"/>
    <p:sldId id="333" r:id="rId9"/>
    <p:sldId id="336" r:id="rId10"/>
    <p:sldId id="334" r:id="rId11"/>
    <p:sldId id="335" r:id="rId12"/>
    <p:sldId id="324" r:id="rId13"/>
    <p:sldId id="327" r:id="rId14"/>
    <p:sldId id="330" r:id="rId15"/>
    <p:sldId id="331" r:id="rId16"/>
    <p:sldId id="332" r:id="rId17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B2E8"/>
    <a:srgbClr val="FFA500"/>
    <a:srgbClr val="92D050"/>
    <a:srgbClr val="21B2E3"/>
    <a:srgbClr val="1F2A52"/>
    <a:srgbClr val="1F4E79"/>
    <a:srgbClr val="F0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2"/>
    <p:restoredTop sz="94672"/>
  </p:normalViewPr>
  <p:slideViewPr>
    <p:cSldViewPr snapToGrid="0" snapToObjects="1">
      <p:cViewPr varScale="1">
        <p:scale>
          <a:sx n="110" d="100"/>
          <a:sy n="110" d="100"/>
        </p:scale>
        <p:origin x="4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2" d="100"/>
          <a:sy n="132" d="100"/>
        </p:scale>
        <p:origin x="3104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Progreso</c:v>
                </c:pt>
              </c:strCache>
            </c:strRef>
          </c:tx>
          <c:dPt>
            <c:idx val="0"/>
            <c:bubble3D val="0"/>
            <c:spPr>
              <a:solidFill>
                <a:srgbClr val="1B6675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2A6-4C74-820B-286ABB2561BB}"/>
              </c:ext>
            </c:extLst>
          </c:dPt>
          <c:dPt>
            <c:idx val="1"/>
            <c:bubble3D val="0"/>
            <c:spPr>
              <a:solidFill>
                <a:srgbClr val="F3F0E8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2A6-4C74-820B-286ABB2561BB}"/>
              </c:ext>
            </c:extLst>
          </c:dPt>
          <c:cat>
            <c:strRef>
              <c:f>Sheet1!$A$2:$A$3</c:f>
              <c:strCache>
                <c:ptCount val="2"/>
                <c:pt idx="0">
                  <c:v>Avance</c:v>
                </c:pt>
                <c:pt idx="1">
                  <c:v>Pendiente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54.5</c:v>
                </c:pt>
                <c:pt idx="1">
                  <c:v>45.5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2A6-4C74-820B-286ABB2561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s-GT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="" xmlns:a16="http://schemas.microsoft.com/office/drawing/2014/main" id="{F933D0E3-84A4-EAA8-B2B1-28D32D4C97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8E8A5A69-B1B3-3784-19B3-D74AAEFB59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A42766-810A-114E-B09A-47614A3FBA69}" type="datetimeFigureOut">
              <a:rPr lang="es-ES_tradnl" smtClean="0"/>
              <a:t>07/09/2026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0A8DA213-DEC3-2BEA-08F6-115FCAABE1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2918E7A8-B3EF-6C4F-6CC8-00436A01CC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6CE44-457F-CE4F-8F93-6AAFF45BD485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4418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A642B-E48B-0641-AF60-4F9CAC99CD70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D1297-20FA-684E-9D9B-37EDA47DA6F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42593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D1297-20FA-684E-9D9B-37EDA47DA6FE}" type="slidenum">
              <a:rPr lang="es-GT" smtClean="0"/>
              <a:t>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65910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9518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1980F31B-C3E1-69AE-4902-991716F607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8799" y="0"/>
            <a:ext cx="2743201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E7845762-53D2-E252-0E9C-AFA2C7F25F54}"/>
              </a:ext>
            </a:extLst>
          </p:cNvPr>
          <p:cNvSpPr/>
          <p:nvPr userDrawn="1"/>
        </p:nvSpPr>
        <p:spPr>
          <a:xfrm>
            <a:off x="9448799" y="1"/>
            <a:ext cx="2743201" cy="6858000"/>
          </a:xfrm>
          <a:prstGeom prst="rect">
            <a:avLst/>
          </a:prstGeom>
          <a:solidFill>
            <a:srgbClr val="1F2A5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33299A2-F54D-BC66-9C71-D984BCE44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772400" cy="1325563"/>
          </a:xfrm>
        </p:spPr>
        <p:txBody>
          <a:bodyPr/>
          <a:lstStyle/>
          <a:p>
            <a:r>
              <a:rPr lang="es-MX" dirty="0"/>
              <a:t>Haz clic para modificar el estilo de título del patrón</a:t>
            </a:r>
            <a:endParaRPr lang="es-ES_tradn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1735905-34AB-5EEF-ED0A-734BE2F72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72400" cy="4351338"/>
          </a:xfrm>
        </p:spPr>
        <p:txBody>
          <a:bodyPr/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ES_tradnl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BA39BC0-3C66-F3DE-CA97-F87455E824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838197" cy="365125"/>
          </a:xfrm>
        </p:spPr>
        <p:txBody>
          <a:bodyPr/>
          <a:lstStyle/>
          <a:p>
            <a:fld id="{7C0A8C04-968A-3748-8EAC-EB5E072804F0}" type="datetimeFigureOut">
              <a:rPr lang="es-ES_tradnl" smtClean="0"/>
              <a:t>07/09/2026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0FC1775-0AD7-0350-3492-5E5F7A795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1257296" cy="365125"/>
          </a:xfrm>
        </p:spPr>
        <p:txBody>
          <a:bodyPr/>
          <a:lstStyle/>
          <a:p>
            <a:endParaRPr lang="es-ES_tradnl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F57EDC97-C51E-B4FE-2F30-FC7606519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72403" y="6356350"/>
            <a:ext cx="838197" cy="365125"/>
          </a:xfrm>
        </p:spPr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13" name="Rectángulo 12">
            <a:extLst>
              <a:ext uri="{FF2B5EF4-FFF2-40B4-BE49-F238E27FC236}">
                <a16:creationId xmlns="" xmlns:a16="http://schemas.microsoft.com/office/drawing/2014/main" id="{26D41090-7F4D-F486-5C5A-49EE9C8B59C2}"/>
              </a:ext>
            </a:extLst>
          </p:cNvPr>
          <p:cNvSpPr/>
          <p:nvPr/>
        </p:nvSpPr>
        <p:spPr>
          <a:xfrm rot="16200000">
            <a:off x="-1108927" y="5673731"/>
            <a:ext cx="2260539" cy="108000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4" name="Rectángulo 13">
            <a:extLst>
              <a:ext uri="{FF2B5EF4-FFF2-40B4-BE49-F238E27FC236}">
                <a16:creationId xmlns="" xmlns:a16="http://schemas.microsoft.com/office/drawing/2014/main" id="{E23590C4-59C8-37B8-E132-9593740EC833}"/>
              </a:ext>
            </a:extLst>
          </p:cNvPr>
          <p:cNvSpPr/>
          <p:nvPr/>
        </p:nvSpPr>
        <p:spPr>
          <a:xfrm rot="16200000">
            <a:off x="-1147118" y="3375000"/>
            <a:ext cx="2336922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5" name="Rectángulo 14">
            <a:extLst>
              <a:ext uri="{FF2B5EF4-FFF2-40B4-BE49-F238E27FC236}">
                <a16:creationId xmlns="" xmlns:a16="http://schemas.microsoft.com/office/drawing/2014/main" id="{8389AE6F-0E8D-32D6-B6AF-D2AF332184E0}"/>
              </a:ext>
            </a:extLst>
          </p:cNvPr>
          <p:cNvSpPr/>
          <p:nvPr/>
        </p:nvSpPr>
        <p:spPr>
          <a:xfrm rot="16200000">
            <a:off x="-1108927" y="1076269"/>
            <a:ext cx="2260539" cy="108000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CE78893C-91E5-6698-CB97-56E16E9ED6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59320" y="4806575"/>
            <a:ext cx="2122156" cy="184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21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918DE5F5-2F91-4708-CBBC-4AC9091C869E}"/>
              </a:ext>
            </a:extLst>
          </p:cNvPr>
          <p:cNvSpPr/>
          <p:nvPr userDrawn="1"/>
        </p:nvSpPr>
        <p:spPr>
          <a:xfrm rot="16200000">
            <a:off x="-1108927" y="5673731"/>
            <a:ext cx="2260539" cy="108000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09E39EED-4BDB-5ED8-9A3B-3E0805C8AF50}"/>
              </a:ext>
            </a:extLst>
          </p:cNvPr>
          <p:cNvSpPr/>
          <p:nvPr userDrawn="1"/>
        </p:nvSpPr>
        <p:spPr>
          <a:xfrm rot="16200000">
            <a:off x="-1147118" y="3375000"/>
            <a:ext cx="2336922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7CFD6975-3F7D-039B-235B-20031633029C}"/>
              </a:ext>
            </a:extLst>
          </p:cNvPr>
          <p:cNvSpPr/>
          <p:nvPr userDrawn="1"/>
        </p:nvSpPr>
        <p:spPr>
          <a:xfrm rot="16200000">
            <a:off x="-1108927" y="1076269"/>
            <a:ext cx="2260539" cy="108000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9" name="Título 1">
            <a:extLst>
              <a:ext uri="{FF2B5EF4-FFF2-40B4-BE49-F238E27FC236}">
                <a16:creationId xmlns="" xmlns:a16="http://schemas.microsoft.com/office/drawing/2014/main" id="{7BB418BF-AFEF-58A9-B0B1-374314D7C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55984"/>
            <a:ext cx="10515600" cy="16045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 dirty="0"/>
              <a:t>Haz clic para modificar el estilo de título del patrón</a:t>
            </a:r>
            <a:endParaRPr lang="es-ES_tradnl" dirty="0"/>
          </a:p>
        </p:txBody>
      </p:sp>
      <p:sp>
        <p:nvSpPr>
          <p:cNvPr id="10" name="Marcador de texto 2">
            <a:extLst>
              <a:ext uri="{FF2B5EF4-FFF2-40B4-BE49-F238E27FC236}">
                <a16:creationId xmlns="" xmlns:a16="http://schemas.microsoft.com/office/drawing/2014/main" id="{ED7CC21F-30CE-26D6-B7FA-FBB46DD8A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385392"/>
            <a:ext cx="10515600" cy="334194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11" name="Marcador de fecha 3">
            <a:extLst>
              <a:ext uri="{FF2B5EF4-FFF2-40B4-BE49-F238E27FC236}">
                <a16:creationId xmlns="" xmlns:a16="http://schemas.microsoft.com/office/drawing/2014/main" id="{F5C01865-7A9B-42BD-B7D8-98B8BF1705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27541"/>
            <a:ext cx="2743200" cy="365125"/>
          </a:xfrm>
        </p:spPr>
        <p:txBody>
          <a:bodyPr/>
          <a:lstStyle/>
          <a:p>
            <a:fld id="{7C0A8C04-968A-3748-8EAC-EB5E072804F0}" type="datetimeFigureOut">
              <a:rPr lang="es-ES_tradnl" smtClean="0"/>
              <a:t>07/09/2026</a:t>
            </a:fld>
            <a:endParaRPr lang="es-ES_tradnl" dirty="0"/>
          </a:p>
        </p:txBody>
      </p:sp>
      <p:sp>
        <p:nvSpPr>
          <p:cNvPr id="12" name="Marcador de pie de página 4">
            <a:extLst>
              <a:ext uri="{FF2B5EF4-FFF2-40B4-BE49-F238E27FC236}">
                <a16:creationId xmlns="" xmlns:a16="http://schemas.microsoft.com/office/drawing/2014/main" id="{40F0FE9E-9F2F-114C-C916-1497D9CDB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7541"/>
            <a:ext cx="4114800" cy="365125"/>
          </a:xfrm>
        </p:spPr>
        <p:txBody>
          <a:bodyPr/>
          <a:lstStyle/>
          <a:p>
            <a:endParaRPr lang="es-ES_tradnl"/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="" xmlns:a16="http://schemas.microsoft.com/office/drawing/2014/main" id="{090796A3-E5D8-07CD-76DE-FE49C07C9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5927541"/>
            <a:ext cx="2743200" cy="365125"/>
          </a:xfrm>
        </p:spPr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37938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="" xmlns:a16="http://schemas.microsoft.com/office/drawing/2014/main" id="{0054E100-3887-EC82-80FB-D8C4BA291348}"/>
              </a:ext>
            </a:extLst>
          </p:cNvPr>
          <p:cNvSpPr/>
          <p:nvPr userDrawn="1"/>
        </p:nvSpPr>
        <p:spPr>
          <a:xfrm>
            <a:off x="3093503" y="408189"/>
            <a:ext cx="9098498" cy="314290"/>
          </a:xfrm>
          <a:prstGeom prst="rect">
            <a:avLst/>
          </a:prstGeom>
          <a:solidFill>
            <a:srgbClr val="1F2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1B96A82-99BF-DFEE-9B89-7509403E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53215"/>
            <a:ext cx="10515600" cy="168815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 dirty="0"/>
              <a:t>Haz clic para modificar el estilo de título del patrón</a:t>
            </a:r>
            <a:endParaRPr lang="es-ES_tradnl" dirty="0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A70A727-242C-32B8-A4D7-597D7C3BD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160644"/>
            <a:ext cx="10515600" cy="256669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9717EFC-E5D2-2856-0C0B-56E6BB9FB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27541"/>
            <a:ext cx="2743200" cy="365125"/>
          </a:xfrm>
        </p:spPr>
        <p:txBody>
          <a:bodyPr/>
          <a:lstStyle/>
          <a:p>
            <a:fld id="{7C0A8C04-968A-3748-8EAC-EB5E072804F0}" type="datetimeFigureOut">
              <a:rPr lang="es-ES_tradnl" smtClean="0"/>
              <a:t>07/09/2026</a:t>
            </a:fld>
            <a:endParaRPr lang="es-ES_tradn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81D8BBD-1A0D-F7A9-D6D2-49280F620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27541"/>
            <a:ext cx="4114800" cy="365125"/>
          </a:xfr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FA613CA-B948-A127-F8C8-E03F8BCFF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5927541"/>
            <a:ext cx="2743200" cy="365125"/>
          </a:xfrm>
        </p:spPr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15" name="Rectángulo 14">
            <a:extLst>
              <a:ext uri="{FF2B5EF4-FFF2-40B4-BE49-F238E27FC236}">
                <a16:creationId xmlns="" xmlns:a16="http://schemas.microsoft.com/office/drawing/2014/main" id="{9DBBCCF4-9EB3-63A2-EEDA-69C3AE80ED85}"/>
              </a:ext>
            </a:extLst>
          </p:cNvPr>
          <p:cNvSpPr/>
          <p:nvPr userDrawn="1"/>
        </p:nvSpPr>
        <p:spPr>
          <a:xfrm>
            <a:off x="0" y="408189"/>
            <a:ext cx="210694" cy="314290"/>
          </a:xfrm>
          <a:prstGeom prst="rect">
            <a:avLst/>
          </a:prstGeom>
          <a:solidFill>
            <a:srgbClr val="1F2A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4D466863-8025-EC99-91EE-3F3F6D05B1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5048" y="233707"/>
            <a:ext cx="2588826" cy="66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080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A5BF0193-0B5C-1592-7F36-584726B6423D}"/>
              </a:ext>
            </a:extLst>
          </p:cNvPr>
          <p:cNvSpPr/>
          <p:nvPr userDrawn="1"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828172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779EB413-4305-6C1B-AB01-9CB5D29B5575}"/>
              </a:ext>
            </a:extLst>
          </p:cNvPr>
          <p:cNvSpPr/>
          <p:nvPr/>
        </p:nvSpPr>
        <p:spPr>
          <a:xfrm>
            <a:off x="0" y="6782658"/>
            <a:ext cx="4026000" cy="108000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0277C149-FC07-0E1C-3806-6C4CE5B307C4}"/>
              </a:ext>
            </a:extLst>
          </p:cNvPr>
          <p:cNvSpPr/>
          <p:nvPr/>
        </p:nvSpPr>
        <p:spPr>
          <a:xfrm>
            <a:off x="4026000" y="6782658"/>
            <a:ext cx="4140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7358D3B6-F03D-5264-5B31-095D1E288EE3}"/>
              </a:ext>
            </a:extLst>
          </p:cNvPr>
          <p:cNvSpPr/>
          <p:nvPr/>
        </p:nvSpPr>
        <p:spPr>
          <a:xfrm>
            <a:off x="8166000" y="6782658"/>
            <a:ext cx="4026000" cy="108000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9EB9E582-37FE-6A76-6606-4EA26225095E}"/>
              </a:ext>
            </a:extLst>
          </p:cNvPr>
          <p:cNvSpPr/>
          <p:nvPr/>
        </p:nvSpPr>
        <p:spPr>
          <a:xfrm>
            <a:off x="10499269" y="0"/>
            <a:ext cx="1420586" cy="1261480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6" name="Título 1">
            <a:extLst>
              <a:ext uri="{FF2B5EF4-FFF2-40B4-BE49-F238E27FC236}">
                <a16:creationId xmlns="" xmlns:a16="http://schemas.microsoft.com/office/drawing/2014/main" id="{16410100-00F8-92BD-8156-791CBC62C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40800" cy="1325563"/>
          </a:xfrm>
        </p:spPr>
        <p:txBody>
          <a:bodyPr/>
          <a:lstStyle/>
          <a:p>
            <a:r>
              <a:rPr lang="es-MX" dirty="0"/>
              <a:t>Haz clic para modificar el estilo de título del patrón</a:t>
            </a:r>
            <a:endParaRPr lang="es-ES_tradnl" dirty="0"/>
          </a:p>
        </p:txBody>
      </p:sp>
      <p:sp>
        <p:nvSpPr>
          <p:cNvPr id="17" name="Marcador de contenido 2">
            <a:extLst>
              <a:ext uri="{FF2B5EF4-FFF2-40B4-BE49-F238E27FC236}">
                <a16:creationId xmlns="" xmlns:a16="http://schemas.microsoft.com/office/drawing/2014/main" id="{0E3466FF-2190-B7E8-1DAB-B5409CDC5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340800" cy="4351338"/>
          </a:xfrm>
        </p:spPr>
        <p:txBody>
          <a:bodyPr/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ES_tradnl" dirty="0"/>
          </a:p>
        </p:txBody>
      </p:sp>
      <p:sp>
        <p:nvSpPr>
          <p:cNvPr id="18" name="Marcador de fecha 3">
            <a:extLst>
              <a:ext uri="{FF2B5EF4-FFF2-40B4-BE49-F238E27FC236}">
                <a16:creationId xmlns="" xmlns:a16="http://schemas.microsoft.com/office/drawing/2014/main" id="{58101E71-07BD-94B5-54CD-EE88D841D6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570380" cy="365125"/>
          </a:xfrm>
        </p:spPr>
        <p:txBody>
          <a:bodyPr/>
          <a:lstStyle/>
          <a:p>
            <a:fld id="{7C0A8C04-968A-3748-8EAC-EB5E072804F0}" type="datetimeFigureOut">
              <a:rPr lang="es-ES_tradnl" smtClean="0"/>
              <a:t>07/09/2026</a:t>
            </a:fld>
            <a:endParaRPr lang="es-ES_tradnl"/>
          </a:p>
        </p:txBody>
      </p:sp>
      <p:sp>
        <p:nvSpPr>
          <p:cNvPr id="19" name="Marcador de pie de página 4">
            <a:extLst>
              <a:ext uri="{FF2B5EF4-FFF2-40B4-BE49-F238E27FC236}">
                <a16:creationId xmlns="" xmlns:a16="http://schemas.microsoft.com/office/drawing/2014/main" id="{FC87E2C5-BDD5-9179-638A-422838FF3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0814" y="6356350"/>
            <a:ext cx="2355572" cy="365125"/>
          </a:xfrm>
        </p:spPr>
        <p:txBody>
          <a:bodyPr/>
          <a:lstStyle/>
          <a:p>
            <a:endParaRPr lang="es-ES_tradnl" dirty="0"/>
          </a:p>
        </p:txBody>
      </p:sp>
      <p:sp>
        <p:nvSpPr>
          <p:cNvPr id="20" name="Marcador de número de diapositiva 5">
            <a:extLst>
              <a:ext uri="{FF2B5EF4-FFF2-40B4-BE49-F238E27FC236}">
                <a16:creationId xmlns="" xmlns:a16="http://schemas.microsoft.com/office/drawing/2014/main" id="{A136E258-853A-32A6-F641-33AD22DC8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3221" y="6356350"/>
            <a:ext cx="1570380" cy="365125"/>
          </a:xfrm>
        </p:spPr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6A2531D-F57A-2838-A84E-13CD43EAA9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31712" y="129090"/>
            <a:ext cx="1155700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46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881E5EA-ABCB-5C15-33D0-0AA67CF81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68FF0FA-FACA-0859-F162-A054CF7857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96B10B69-EC17-E41C-BE5A-36DCFFF0B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376ECA12-33CB-84C7-5498-87D338EDB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A8C04-968A-3748-8EAC-EB5E072804F0}" type="datetimeFigureOut">
              <a:rPr lang="es-ES_tradnl" smtClean="0"/>
              <a:t>07/09/2026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63AAB054-1092-8C6A-5BA7-A706C2B8D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66DC3026-5388-EE2B-1451-402F75F04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2468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B8C6D7C-4CCA-6F8F-1841-76F7ED1A7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09BBB251-67E5-8039-4C84-37B693F3D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BE85DCD3-6F53-2DA3-C9A3-A4EBD2A67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E00B7427-DE24-30AD-3B78-48E0859140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A7B40A64-DE3D-D7AA-C525-12D9903E9D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FF72E8F2-97D7-3D15-48CE-EE7CE2CD7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A8C04-968A-3748-8EAC-EB5E072804F0}" type="datetimeFigureOut">
              <a:rPr lang="es-ES_tradnl" smtClean="0"/>
              <a:t>07/09/2026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6AC9A042-6342-7E49-587C-F1548066D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4B877521-F905-AFCA-E52B-7932AD1FE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66625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AF1F598-C4A9-8BC9-ED2B-07516B4B1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08453DA-B478-D7E9-64E8-BA384EFFD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9766CCAA-7585-E180-0A24-F2E71830BD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FFF88E4E-8EAA-609A-D92B-280F9058F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A8C04-968A-3748-8EAC-EB5E072804F0}" type="datetimeFigureOut">
              <a:rPr lang="es-ES_tradnl" smtClean="0"/>
              <a:t>07/09/2026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A90C09B2-63DC-7B48-1CD7-9173A1100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47ADB05C-0AC4-5FD1-3486-2B27352AB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08647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802F93B-283E-7DDA-74B6-E48FCA19A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A69C695F-59B9-EB82-6118-9E949283FA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C79135F2-D97D-DD2C-45DD-DFD6A783A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10FE4BF2-6E18-EA27-D122-C3709CFFE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A8C04-968A-3748-8EAC-EB5E072804F0}" type="datetimeFigureOut">
              <a:rPr lang="es-ES_tradnl" smtClean="0"/>
              <a:t>07/09/2026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2BF2F406-6713-217C-8873-6C8A393BA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BD6B3264-B3BC-15D1-3CAD-4B8C7D67D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0473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49B4210A-CB23-185F-C6A5-AD6588A2BA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5C98376A-7D27-DA66-0C52-9854631D6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2712A94-14DD-DCD5-0F6C-3719E7401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A8C04-968A-3748-8EAC-EB5E072804F0}" type="datetimeFigureOut">
              <a:rPr lang="es-ES_tradnl" smtClean="0"/>
              <a:t>07/09/2026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76124D2-5496-133E-2AFE-9C9D7363F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8D5A24D-3605-4BF7-C558-8086B4353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84598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C6250916-A3FF-A2DC-1FC2-FDB39BD46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91DAC42-1238-14D4-D9BB-2AE96C4F6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65DB51B-A4C1-BDDF-0741-83FE6DBE46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A8C04-968A-3748-8EAC-EB5E072804F0}" type="datetimeFigureOut">
              <a:rPr lang="es-ES_tradnl" smtClean="0"/>
              <a:t>07/09/2026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7F80F6B-83E1-0522-549F-B999123635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1DDAE08C-92D3-D3D3-66EA-8AF6AB54F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99A03-A9D8-D845-BED4-3D8051821CF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5267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1" r:id="rId4"/>
    <p:sldLayoutId id="2147483655" r:id="rId5"/>
    <p:sldLayoutId id="2147483658" r:id="rId6"/>
    <p:sldLayoutId id="2147483652" r:id="rId7"/>
    <p:sldLayoutId id="2147483653" r:id="rId8"/>
    <p:sldLayoutId id="2147483656" r:id="rId9"/>
    <p:sldLayoutId id="2147483657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9.png"/><Relationship Id="rId7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gobiernoabierto.gae.gob.gt/portal-institucional/?ae7pan_module=detalle&amp;ae7pan_activity=33" TargetMode="External"/><Relationship Id="rId3" Type="http://schemas.openxmlformats.org/officeDocument/2006/relationships/hyperlink" Target="https://gobiernoabierto.gae.gob.gt/portal-institucional/?ae7pan_module=detalle&amp;ae7pan_activity=28" TargetMode="External"/><Relationship Id="rId7" Type="http://schemas.openxmlformats.org/officeDocument/2006/relationships/hyperlink" Target="https://gobiernoabierto.gae.gob.gt/portal-institucional/?ae7pan_module=detalle&amp;ae7pan_activity=32" TargetMode="External"/><Relationship Id="rId2" Type="http://schemas.openxmlformats.org/officeDocument/2006/relationships/hyperlink" Target="https://gobiernoabierto.gae.gob.gt/portal-institucional/?ae7pan_module=detalle&amp;ae7pan_activity=27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obiernoabierto.gae.gob.gt/portal-institucional/?ae7pan_module=detalle&amp;ae7pan_activity=31" TargetMode="External"/><Relationship Id="rId11" Type="http://schemas.openxmlformats.org/officeDocument/2006/relationships/hyperlink" Target="https://gobiernoabierto.gae.gob.gt/portal-institucional/?ae7pan_module=detalle&amp;ae7pan_activity=36" TargetMode="External"/><Relationship Id="rId5" Type="http://schemas.openxmlformats.org/officeDocument/2006/relationships/hyperlink" Target="https://gobiernoabierto.gae.gob.gt/portal-institucional/?ae7pan_module=detalle&amp;ae7pan_activity=30" TargetMode="External"/><Relationship Id="rId10" Type="http://schemas.openxmlformats.org/officeDocument/2006/relationships/hyperlink" Target="https://gobiernoabierto.gae.gob.gt/portal-institucional/?ae7pan_module=detalle&amp;ae7pan_activity=35" TargetMode="External"/><Relationship Id="rId4" Type="http://schemas.openxmlformats.org/officeDocument/2006/relationships/hyperlink" Target="https://gobiernoabierto.gae.gob.gt/portal-institucional/?ae7pan_module=detalle&amp;ae7pan_activity=29" TargetMode="External"/><Relationship Id="rId9" Type="http://schemas.openxmlformats.org/officeDocument/2006/relationships/hyperlink" Target="https://gobiernoabierto.gae.gob.gt/portal-institucional/?ae7pan_module=detalle&amp;ae7pan_activity=34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C4E7110-67AF-1910-B569-A3F67F922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F245BDF-D30B-C764-E4F9-0C1B5D7BD268}"/>
              </a:ext>
            </a:extLst>
          </p:cNvPr>
          <p:cNvSpPr txBox="1">
            <a:spLocks/>
          </p:cNvSpPr>
          <p:nvPr/>
        </p:nvSpPr>
        <p:spPr>
          <a:xfrm>
            <a:off x="620486" y="3429000"/>
            <a:ext cx="10951028" cy="2041071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G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Avances Hito 1</a:t>
            </a:r>
          </a:p>
          <a:p>
            <a:pPr algn="ctr"/>
            <a:r>
              <a:rPr lang="es-E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de comunicación con pertinencia cultural sobre los programas sociales e intervenciones en el marco del POASAN, propuesta interinstitucional bajo el liderazgo conjunto del MIDES y SESAN, en coordinación con MSPAS, MINEDUC y SCEP.</a:t>
            </a:r>
            <a:endParaRPr lang="es-GT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92DC6BD-3C73-F6C0-77D5-A218678C3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86" y="674733"/>
            <a:ext cx="2353230" cy="1933011"/>
          </a:xfrm>
          <a:prstGeom prst="rect">
            <a:avLst/>
          </a:prstGeom>
        </p:spPr>
      </p:pic>
      <p:pic>
        <p:nvPicPr>
          <p:cNvPr id="4" name="Picture 6" descr="La Primavera y la Corrupción en el MIDES">
            <a:extLst>
              <a:ext uri="{FF2B5EF4-FFF2-40B4-BE49-F238E27FC236}">
                <a16:creationId xmlns="" xmlns:a16="http://schemas.microsoft.com/office/drawing/2014/main" id="{72221130-C190-E491-E3AA-477A30335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881" y="129917"/>
            <a:ext cx="2888455" cy="288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508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C5F240B4-0FF3-63A1-BA7F-08EACFBC961C}"/>
              </a:ext>
            </a:extLst>
          </p:cNvPr>
          <p:cNvSpPr txBox="1"/>
          <p:nvPr/>
        </p:nvSpPr>
        <p:spPr>
          <a:xfrm>
            <a:off x="1015464" y="282588"/>
            <a:ext cx="3365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D1B2E8"/>
                </a:solidFill>
              </a:rPr>
              <a:t>Diagnóstico </a:t>
            </a:r>
            <a:endParaRPr lang="es-ES" sz="2800" b="1" dirty="0">
              <a:solidFill>
                <a:srgbClr val="D1B2E8"/>
              </a:solidFill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="" xmlns:a16="http://schemas.microsoft.com/office/drawing/2014/main" id="{8893F29B-D7A4-8768-E6B9-2B9D81AFF57D}"/>
              </a:ext>
            </a:extLst>
          </p:cNvPr>
          <p:cNvSpPr/>
          <p:nvPr/>
        </p:nvSpPr>
        <p:spPr>
          <a:xfrm>
            <a:off x="321773" y="282588"/>
            <a:ext cx="1146220" cy="1030310"/>
          </a:xfrm>
          <a:prstGeom prst="ellipse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600" b="1" dirty="0"/>
              <a:t>01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BCB47D0D-B2C1-1678-61DC-B9BD4B98E55C}"/>
              </a:ext>
            </a:extLst>
          </p:cNvPr>
          <p:cNvSpPr txBox="1">
            <a:spLocks/>
          </p:cNvSpPr>
          <p:nvPr/>
        </p:nvSpPr>
        <p:spPr>
          <a:xfrm>
            <a:off x="458719" y="3109423"/>
            <a:ext cx="3023035" cy="7792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5400" b="1" dirty="0">
                <a:solidFill>
                  <a:srgbClr val="1928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GT" sz="5400" dirty="0">
              <a:solidFill>
                <a:srgbClr val="21B2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14E1E3E1-F03E-55DA-565F-CA08DADE6E9F}"/>
              </a:ext>
            </a:extLst>
          </p:cNvPr>
          <p:cNvSpPr/>
          <p:nvPr/>
        </p:nvSpPr>
        <p:spPr>
          <a:xfrm>
            <a:off x="3718726" y="1837046"/>
            <a:ext cx="794782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GT" sz="3000" dirty="0" smtClean="0">
                <a:solidFill>
                  <a:srgbClr val="1F2A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Validar </a:t>
            </a:r>
            <a:r>
              <a:rPr lang="es-GT" sz="3000" dirty="0" smtClean="0">
                <a:solidFill>
                  <a:srgbClr val="1F2A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los </a:t>
            </a:r>
            <a:r>
              <a:rPr lang="es-GT" sz="3000" dirty="0" smtClean="0">
                <a:solidFill>
                  <a:srgbClr val="1F2A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principales hallazgos del diagnóstico preliminar y recopilar aportes e insumos para identificar necesidades de información, canales de comunicación, criterio de pertinencia cultural, territorial y lingüística para la difusión de los programas e intervenciones priorizados del POASAN.</a:t>
            </a:r>
            <a:endParaRPr lang="es-GT" sz="3000" dirty="0">
              <a:solidFill>
                <a:srgbClr val="1F2A5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6369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F240B4-0FF3-63A1-BA7F-08EACFBC961C}"/>
              </a:ext>
            </a:extLst>
          </p:cNvPr>
          <p:cNvSpPr txBox="1"/>
          <p:nvPr/>
        </p:nvSpPr>
        <p:spPr>
          <a:xfrm>
            <a:off x="1015464" y="282588"/>
            <a:ext cx="33650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D1B2E8"/>
                </a:solidFill>
              </a:rPr>
              <a:t>Reuniones de coordinación</a:t>
            </a:r>
          </a:p>
        </p:txBody>
      </p:sp>
      <p:sp>
        <p:nvSpPr>
          <p:cNvPr id="8" name="Elipse 7">
            <a:extLst>
              <a:ext uri="{FF2B5EF4-FFF2-40B4-BE49-F238E27FC236}">
                <a16:creationId xmlns="" xmlns:a16="http://schemas.microsoft.com/office/drawing/2014/main" id="{8893F29B-D7A4-8768-E6B9-2B9D81AFF57D}"/>
              </a:ext>
            </a:extLst>
          </p:cNvPr>
          <p:cNvSpPr/>
          <p:nvPr/>
        </p:nvSpPr>
        <p:spPr>
          <a:xfrm>
            <a:off x="321773" y="282588"/>
            <a:ext cx="1146220" cy="1030310"/>
          </a:xfrm>
          <a:prstGeom prst="ellipse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600" b="1" dirty="0" smtClean="0"/>
              <a:t>02</a:t>
            </a:r>
            <a:endParaRPr lang="es-GT" sz="3600" b="1" dirty="0"/>
          </a:p>
        </p:txBody>
      </p:sp>
      <p:pic>
        <p:nvPicPr>
          <p:cNvPr id="12" name="Imagen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2" y="1676535"/>
            <a:ext cx="5612130" cy="3156585"/>
          </a:xfrm>
          <a:prstGeom prst="rect">
            <a:avLst/>
          </a:prstGeom>
        </p:spPr>
      </p:pic>
      <p:pic>
        <p:nvPicPr>
          <p:cNvPr id="13" name="Imagen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544" y="3531462"/>
            <a:ext cx="5612130" cy="315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509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C5F240B4-0FF3-63A1-BA7F-08EACFBC961C}"/>
              </a:ext>
            </a:extLst>
          </p:cNvPr>
          <p:cNvSpPr txBox="1"/>
          <p:nvPr/>
        </p:nvSpPr>
        <p:spPr>
          <a:xfrm>
            <a:off x="1015464" y="282588"/>
            <a:ext cx="3365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D1B2E8"/>
                </a:solidFill>
              </a:rPr>
              <a:t>Resultados</a:t>
            </a:r>
            <a:endParaRPr lang="es-ES" sz="2800" b="1" dirty="0">
              <a:solidFill>
                <a:srgbClr val="D1B2E8"/>
              </a:solidFill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="" xmlns:a16="http://schemas.microsoft.com/office/drawing/2014/main" id="{8893F29B-D7A4-8768-E6B9-2B9D81AFF57D}"/>
              </a:ext>
            </a:extLst>
          </p:cNvPr>
          <p:cNvSpPr/>
          <p:nvPr/>
        </p:nvSpPr>
        <p:spPr>
          <a:xfrm>
            <a:off x="321773" y="282588"/>
            <a:ext cx="1146220" cy="1030310"/>
          </a:xfrm>
          <a:prstGeom prst="ellipse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600" b="1" dirty="0" smtClean="0"/>
              <a:t>03</a:t>
            </a:r>
            <a:endParaRPr lang="es-GT" sz="3600" b="1" dirty="0"/>
          </a:p>
        </p:txBody>
      </p:sp>
      <p:pic>
        <p:nvPicPr>
          <p:cNvPr id="10" name="Picture 2" descr="Guatemala país mapa. azul silueta y contorno aislado en blanco antecedentes  72301070 Vector en Vecteezy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" t="6156" r="49837" b="6835"/>
          <a:stretch/>
        </p:blipFill>
        <p:spPr bwMode="auto">
          <a:xfrm>
            <a:off x="618032" y="1052477"/>
            <a:ext cx="2003996" cy="2161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8306D99F-B7B4-1775-42A4-9F3115E76204}"/>
              </a:ext>
            </a:extLst>
          </p:cNvPr>
          <p:cNvSpPr txBox="1">
            <a:spLocks/>
          </p:cNvSpPr>
          <p:nvPr/>
        </p:nvSpPr>
        <p:spPr>
          <a:xfrm>
            <a:off x="2145502" y="1593861"/>
            <a:ext cx="8356693" cy="6990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3600" b="1" dirty="0" smtClean="0">
                <a:solidFill>
                  <a:srgbClr val="1928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que escuchamos en los territorios</a:t>
            </a:r>
            <a:endParaRPr lang="es-GT" sz="4800" dirty="0">
              <a:solidFill>
                <a:srgbClr val="21B2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1305436" y="3152602"/>
            <a:ext cx="4631693" cy="2692484"/>
            <a:chOff x="961001" y="2453591"/>
            <a:chExt cx="4631693" cy="2692484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xmlns="" id="{6598F895-C3AB-9596-F80D-1024F4689A91}"/>
                </a:ext>
              </a:extLst>
            </p:cNvPr>
            <p:cNvGrpSpPr/>
            <p:nvPr/>
          </p:nvGrpSpPr>
          <p:grpSpPr>
            <a:xfrm>
              <a:off x="1590103" y="2453591"/>
              <a:ext cx="4002591" cy="2692484"/>
              <a:chOff x="1833823" y="2433084"/>
              <a:chExt cx="4033358" cy="2422816"/>
            </a:xfrm>
          </p:grpSpPr>
          <p:sp>
            <p:nvSpPr>
              <p:cNvPr id="26" name="Rectángulo 25">
                <a:extLst>
                  <a:ext uri="{FF2B5EF4-FFF2-40B4-BE49-F238E27FC236}">
                    <a16:creationId xmlns:a16="http://schemas.microsoft.com/office/drawing/2014/main" xmlns="" id="{33260FF7-16B9-8A61-F7EC-AAE21B3F30B6}"/>
                  </a:ext>
                </a:extLst>
              </p:cNvPr>
              <p:cNvSpPr/>
              <p:nvPr/>
            </p:nvSpPr>
            <p:spPr>
              <a:xfrm>
                <a:off x="1833823" y="2433084"/>
                <a:ext cx="4033358" cy="1241904"/>
              </a:xfrm>
              <a:prstGeom prst="rect">
                <a:avLst/>
              </a:prstGeom>
              <a:solidFill>
                <a:srgbClr val="1F2A52"/>
              </a:solidFill>
              <a:ln w="28575">
                <a:solidFill>
                  <a:srgbClr val="1F2A5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/>
              </a:p>
            </p:txBody>
          </p:sp>
          <p:sp>
            <p:nvSpPr>
              <p:cNvPr id="27" name="Rectángulo 26">
                <a:extLst>
                  <a:ext uri="{FF2B5EF4-FFF2-40B4-BE49-F238E27FC236}">
                    <a16:creationId xmlns:a16="http://schemas.microsoft.com/office/drawing/2014/main" xmlns="" id="{DA350F79-47C5-C6DE-0651-16671A0945C8}"/>
                  </a:ext>
                </a:extLst>
              </p:cNvPr>
              <p:cNvSpPr/>
              <p:nvPr/>
            </p:nvSpPr>
            <p:spPr>
              <a:xfrm>
                <a:off x="1833823" y="3640879"/>
                <a:ext cx="4033358" cy="1215021"/>
              </a:xfrm>
              <a:prstGeom prst="rect">
                <a:avLst/>
              </a:prstGeom>
              <a:solidFill>
                <a:srgbClr val="21B2E3"/>
              </a:solidFill>
              <a:ln w="28575">
                <a:solidFill>
                  <a:srgbClr val="21B2E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/>
              </a:p>
            </p:txBody>
          </p:sp>
        </p:grp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xmlns="" id="{EF17D741-9DE2-4755-0098-C585CAD5B843}"/>
                </a:ext>
              </a:extLst>
            </p:cNvPr>
            <p:cNvSpPr txBox="1"/>
            <p:nvPr/>
          </p:nvSpPr>
          <p:spPr>
            <a:xfrm>
              <a:off x="2206234" y="2689993"/>
              <a:ext cx="312655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"No conocemos los programas que existen"</a:t>
              </a:r>
              <a:endParaRPr lang="es-GT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xmlns="" id="{7820CC13-4743-693F-0533-C81BC43129C3}"/>
                </a:ext>
              </a:extLst>
            </p:cNvPr>
            <p:cNvSpPr txBox="1"/>
            <p:nvPr/>
          </p:nvSpPr>
          <p:spPr>
            <a:xfrm>
              <a:off x="2145502" y="3892489"/>
              <a:ext cx="300437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"Necesitamos información en nuestros idiomas"</a:t>
              </a:r>
              <a:endParaRPr lang="es-GT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xmlns="" id="{3CD5F1D3-B3A3-B02A-4F7D-3D2D6986B595}"/>
                </a:ext>
              </a:extLst>
            </p:cNvPr>
            <p:cNvGrpSpPr/>
            <p:nvPr/>
          </p:nvGrpSpPr>
          <p:grpSpPr>
            <a:xfrm>
              <a:off x="961001" y="2551492"/>
              <a:ext cx="940381" cy="969931"/>
              <a:chOff x="676227" y="3769117"/>
              <a:chExt cx="974876" cy="974876"/>
            </a:xfrm>
          </p:grpSpPr>
          <p:grpSp>
            <p:nvGrpSpPr>
              <p:cNvPr id="22" name="Grupo 21">
                <a:extLst>
                  <a:ext uri="{FF2B5EF4-FFF2-40B4-BE49-F238E27FC236}">
                    <a16:creationId xmlns:a16="http://schemas.microsoft.com/office/drawing/2014/main" xmlns="" id="{25B6513C-62DD-F516-4F41-397BCE15B1C8}"/>
                  </a:ext>
                </a:extLst>
              </p:cNvPr>
              <p:cNvGrpSpPr/>
              <p:nvPr/>
            </p:nvGrpSpPr>
            <p:grpSpPr>
              <a:xfrm>
                <a:off x="676227" y="3769117"/>
                <a:ext cx="974876" cy="974876"/>
                <a:chOff x="2946000" y="1807663"/>
                <a:chExt cx="1080000" cy="1080000"/>
              </a:xfrm>
            </p:grpSpPr>
            <p:sp>
              <p:nvSpPr>
                <p:cNvPr id="24" name="Elipse 23">
                  <a:extLst>
                    <a:ext uri="{FF2B5EF4-FFF2-40B4-BE49-F238E27FC236}">
                      <a16:creationId xmlns:a16="http://schemas.microsoft.com/office/drawing/2014/main" xmlns="" id="{FD05AE26-4C54-5B79-49F2-F43128049876}"/>
                    </a:ext>
                  </a:extLst>
                </p:cNvPr>
                <p:cNvSpPr/>
                <p:nvPr/>
              </p:nvSpPr>
              <p:spPr>
                <a:xfrm>
                  <a:off x="3007860" y="1869524"/>
                  <a:ext cx="956280" cy="956280"/>
                </a:xfrm>
                <a:prstGeom prst="ellipse">
                  <a:avLst/>
                </a:prstGeom>
                <a:solidFill>
                  <a:srgbClr val="19285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GT"/>
                </a:p>
              </p:txBody>
            </p:sp>
            <p:sp>
              <p:nvSpPr>
                <p:cNvPr id="25" name="Elipse 24">
                  <a:extLst>
                    <a:ext uri="{FF2B5EF4-FFF2-40B4-BE49-F238E27FC236}">
                      <a16:creationId xmlns:a16="http://schemas.microsoft.com/office/drawing/2014/main" xmlns="" id="{548B30F3-2958-E3B6-38DA-873BA668105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946000" y="1807663"/>
                  <a:ext cx="1080000" cy="1080000"/>
                </a:xfrm>
                <a:prstGeom prst="ellipse">
                  <a:avLst/>
                </a:prstGeom>
                <a:noFill/>
                <a:ln>
                  <a:solidFill>
                    <a:srgbClr val="87C0D5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GT"/>
                </a:p>
              </p:txBody>
            </p:sp>
          </p:grpSp>
          <p:pic>
            <p:nvPicPr>
              <p:cNvPr id="23" name="Imagen 22">
                <a:extLst>
                  <a:ext uri="{FF2B5EF4-FFF2-40B4-BE49-F238E27FC236}">
                    <a16:creationId xmlns:a16="http://schemas.microsoft.com/office/drawing/2014/main" xmlns="" id="{F93E85C6-7D4C-F432-4B2D-FC541E6557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5783" y="3931920"/>
                <a:ext cx="440961" cy="639223"/>
              </a:xfrm>
              <a:prstGeom prst="rect">
                <a:avLst/>
              </a:prstGeom>
            </p:spPr>
          </p:pic>
        </p:grpSp>
        <p:grpSp>
          <p:nvGrpSpPr>
            <p:cNvPr id="17" name="Grupo 16"/>
            <p:cNvGrpSpPr/>
            <p:nvPr/>
          </p:nvGrpSpPr>
          <p:grpSpPr>
            <a:xfrm>
              <a:off x="1014864" y="3985980"/>
              <a:ext cx="940381" cy="969931"/>
              <a:chOff x="1080341" y="2541343"/>
              <a:chExt cx="940381" cy="969931"/>
            </a:xfrm>
          </p:grpSpPr>
          <p:grpSp>
            <p:nvGrpSpPr>
              <p:cNvPr id="18" name="Grupo 17">
                <a:extLst>
                  <a:ext uri="{FF2B5EF4-FFF2-40B4-BE49-F238E27FC236}">
                    <a16:creationId xmlns:a16="http://schemas.microsoft.com/office/drawing/2014/main" xmlns="" id="{EDC730E2-9952-A5D3-DFB2-5D2887D775BE}"/>
                  </a:ext>
                </a:extLst>
              </p:cNvPr>
              <p:cNvGrpSpPr/>
              <p:nvPr/>
            </p:nvGrpSpPr>
            <p:grpSpPr>
              <a:xfrm>
                <a:off x="1080341" y="2541343"/>
                <a:ext cx="940381" cy="969931"/>
                <a:chOff x="2946000" y="1807663"/>
                <a:chExt cx="1080000" cy="1080000"/>
              </a:xfrm>
            </p:grpSpPr>
            <p:sp>
              <p:nvSpPr>
                <p:cNvPr id="20" name="Elipse 19">
                  <a:extLst>
                    <a:ext uri="{FF2B5EF4-FFF2-40B4-BE49-F238E27FC236}">
                      <a16:creationId xmlns:a16="http://schemas.microsoft.com/office/drawing/2014/main" xmlns="" id="{0D93DD6A-458C-7876-C8EE-3791C23C8271}"/>
                    </a:ext>
                  </a:extLst>
                </p:cNvPr>
                <p:cNvSpPr/>
                <p:nvPr/>
              </p:nvSpPr>
              <p:spPr>
                <a:xfrm>
                  <a:off x="3007860" y="1869524"/>
                  <a:ext cx="956280" cy="956280"/>
                </a:xfrm>
                <a:prstGeom prst="ellipse">
                  <a:avLst/>
                </a:prstGeom>
                <a:solidFill>
                  <a:srgbClr val="19285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GT"/>
                </a:p>
              </p:txBody>
            </p:sp>
            <p:sp>
              <p:nvSpPr>
                <p:cNvPr id="21" name="Elipse 20">
                  <a:extLst>
                    <a:ext uri="{FF2B5EF4-FFF2-40B4-BE49-F238E27FC236}">
                      <a16:creationId xmlns:a16="http://schemas.microsoft.com/office/drawing/2014/main" xmlns="" id="{41D2A6B2-5700-F535-CBE8-6CA0BA84567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946000" y="1807663"/>
                  <a:ext cx="1080000" cy="1080000"/>
                </a:xfrm>
                <a:prstGeom prst="ellipse">
                  <a:avLst/>
                </a:prstGeom>
                <a:noFill/>
                <a:ln>
                  <a:solidFill>
                    <a:srgbClr val="87C0D5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GT"/>
                </a:p>
              </p:txBody>
            </p:sp>
          </p:grpSp>
          <p:pic>
            <p:nvPicPr>
              <p:cNvPr id="19" name="Imagen 18">
                <a:extLst>
                  <a:ext uri="{FF2B5EF4-FFF2-40B4-BE49-F238E27FC236}">
                    <a16:creationId xmlns:a16="http://schemas.microsoft.com/office/drawing/2014/main" xmlns="" id="{196EF6C1-7898-DD89-4068-EAB31365B0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72279" y="2689395"/>
                <a:ext cx="634829" cy="634829"/>
              </a:xfrm>
              <a:prstGeom prst="rect">
                <a:avLst/>
              </a:prstGeom>
            </p:spPr>
          </p:pic>
        </p:grpSp>
      </p:grpSp>
      <p:grpSp>
        <p:nvGrpSpPr>
          <p:cNvPr id="28" name="Grupo 27"/>
          <p:cNvGrpSpPr/>
          <p:nvPr/>
        </p:nvGrpSpPr>
        <p:grpSpPr>
          <a:xfrm>
            <a:off x="6254952" y="3186492"/>
            <a:ext cx="4701697" cy="2692484"/>
            <a:chOff x="5910517" y="2487481"/>
            <a:chExt cx="4701697" cy="2692484"/>
          </a:xfrm>
        </p:grpSpPr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xmlns="" id="{7C0D6B67-D55A-4AB7-FEAD-130241FB7752}"/>
                </a:ext>
              </a:extLst>
            </p:cNvPr>
            <p:cNvGrpSpPr/>
            <p:nvPr/>
          </p:nvGrpSpPr>
          <p:grpSpPr>
            <a:xfrm>
              <a:off x="6637909" y="2487481"/>
              <a:ext cx="3974305" cy="2692484"/>
              <a:chOff x="1833823" y="2433084"/>
              <a:chExt cx="4412575" cy="2422816"/>
            </a:xfrm>
          </p:grpSpPr>
          <p:sp>
            <p:nvSpPr>
              <p:cNvPr id="43" name="Rectángulo 42">
                <a:extLst>
                  <a:ext uri="{FF2B5EF4-FFF2-40B4-BE49-F238E27FC236}">
                    <a16:creationId xmlns:a16="http://schemas.microsoft.com/office/drawing/2014/main" xmlns="" id="{862A3BC4-F7C2-C5DD-EFF3-98A99299879D}"/>
                  </a:ext>
                </a:extLst>
              </p:cNvPr>
              <p:cNvSpPr/>
              <p:nvPr/>
            </p:nvSpPr>
            <p:spPr>
              <a:xfrm>
                <a:off x="1833823" y="2433084"/>
                <a:ext cx="4412575" cy="1241904"/>
              </a:xfrm>
              <a:prstGeom prst="rect">
                <a:avLst/>
              </a:prstGeom>
              <a:solidFill>
                <a:srgbClr val="1F2A52"/>
              </a:solidFill>
              <a:ln w="28575">
                <a:solidFill>
                  <a:srgbClr val="1F2A5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/>
              </a:p>
            </p:txBody>
          </p:sp>
          <p:sp>
            <p:nvSpPr>
              <p:cNvPr id="44" name="Rectángulo 43">
                <a:extLst>
                  <a:ext uri="{FF2B5EF4-FFF2-40B4-BE49-F238E27FC236}">
                    <a16:creationId xmlns:a16="http://schemas.microsoft.com/office/drawing/2014/main" xmlns="" id="{425691BA-5FF4-7B9C-2CB4-417CAF7AFC30}"/>
                  </a:ext>
                </a:extLst>
              </p:cNvPr>
              <p:cNvSpPr/>
              <p:nvPr/>
            </p:nvSpPr>
            <p:spPr>
              <a:xfrm>
                <a:off x="1833823" y="3640879"/>
                <a:ext cx="4412575" cy="1215021"/>
              </a:xfrm>
              <a:prstGeom prst="rect">
                <a:avLst/>
              </a:prstGeom>
              <a:solidFill>
                <a:srgbClr val="21B2E3"/>
              </a:solidFill>
              <a:ln w="28575">
                <a:solidFill>
                  <a:srgbClr val="21B2E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/>
              </a:p>
            </p:txBody>
          </p:sp>
        </p:grpSp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xmlns="" id="{3F79FE42-9CB9-BF2A-D0A4-483B61084608}"/>
                </a:ext>
              </a:extLst>
            </p:cNvPr>
            <p:cNvGrpSpPr/>
            <p:nvPr/>
          </p:nvGrpSpPr>
          <p:grpSpPr>
            <a:xfrm>
              <a:off x="7067953" y="2583647"/>
              <a:ext cx="3171893" cy="2485544"/>
              <a:chOff x="3399858" y="2619238"/>
              <a:chExt cx="2943898" cy="2236602"/>
            </a:xfrm>
          </p:grpSpPr>
          <p:sp>
            <p:nvSpPr>
              <p:cNvPr id="41" name="CuadroTexto 40">
                <a:extLst>
                  <a:ext uri="{FF2B5EF4-FFF2-40B4-BE49-F238E27FC236}">
                    <a16:creationId xmlns:a16="http://schemas.microsoft.com/office/drawing/2014/main" xmlns="" id="{6FFF701F-1BF5-251F-CD82-EFC5B8C490D1}"/>
                  </a:ext>
                </a:extLst>
              </p:cNvPr>
              <p:cNvSpPr txBox="1"/>
              <p:nvPr/>
            </p:nvSpPr>
            <p:spPr>
              <a:xfrm>
                <a:off x="3399858" y="2619238"/>
                <a:ext cx="284654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"Queremos apoyo para producir nuestros alimentos"</a:t>
                </a:r>
                <a:endParaRPr lang="es-GT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CuadroTexto 41">
                <a:extLst>
                  <a:ext uri="{FF2B5EF4-FFF2-40B4-BE49-F238E27FC236}">
                    <a16:creationId xmlns:a16="http://schemas.microsoft.com/office/drawing/2014/main" xmlns="" id="{C175AA18-DE48-F50B-B150-E75424496E9A}"/>
                  </a:ext>
                </a:extLst>
              </p:cNvPr>
              <p:cNvSpPr txBox="1"/>
              <p:nvPr/>
            </p:nvSpPr>
            <p:spPr>
              <a:xfrm>
                <a:off x="3411720" y="3840177"/>
                <a:ext cx="293203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2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"Necesitamos conocer cómo acceder a los programas"</a:t>
                </a:r>
                <a:endParaRPr lang="es-GT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Grupo 30"/>
            <p:cNvGrpSpPr/>
            <p:nvPr/>
          </p:nvGrpSpPr>
          <p:grpSpPr>
            <a:xfrm>
              <a:off x="5910517" y="2696601"/>
              <a:ext cx="940381" cy="969931"/>
              <a:chOff x="5910517" y="2696601"/>
              <a:chExt cx="940381" cy="969931"/>
            </a:xfrm>
          </p:grpSpPr>
          <p:grpSp>
            <p:nvGrpSpPr>
              <p:cNvPr id="37" name="Grupo 36">
                <a:extLst>
                  <a:ext uri="{FF2B5EF4-FFF2-40B4-BE49-F238E27FC236}">
                    <a16:creationId xmlns:a16="http://schemas.microsoft.com/office/drawing/2014/main" xmlns="" id="{F267E224-0E76-2B14-816E-77592F9BFE5C}"/>
                  </a:ext>
                </a:extLst>
              </p:cNvPr>
              <p:cNvGrpSpPr/>
              <p:nvPr/>
            </p:nvGrpSpPr>
            <p:grpSpPr>
              <a:xfrm>
                <a:off x="5910517" y="2696601"/>
                <a:ext cx="940381" cy="969931"/>
                <a:chOff x="2946000" y="1807663"/>
                <a:chExt cx="1080000" cy="1080000"/>
              </a:xfrm>
            </p:grpSpPr>
            <p:sp>
              <p:nvSpPr>
                <p:cNvPr id="39" name="Elipse 38">
                  <a:extLst>
                    <a:ext uri="{FF2B5EF4-FFF2-40B4-BE49-F238E27FC236}">
                      <a16:creationId xmlns:a16="http://schemas.microsoft.com/office/drawing/2014/main" xmlns="" id="{7E8D1C33-2A37-5731-67CF-535EE44100AF}"/>
                    </a:ext>
                  </a:extLst>
                </p:cNvPr>
                <p:cNvSpPr/>
                <p:nvPr/>
              </p:nvSpPr>
              <p:spPr>
                <a:xfrm>
                  <a:off x="3007860" y="1869524"/>
                  <a:ext cx="956280" cy="956280"/>
                </a:xfrm>
                <a:prstGeom prst="ellipse">
                  <a:avLst/>
                </a:prstGeom>
                <a:solidFill>
                  <a:srgbClr val="19285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GT"/>
                </a:p>
              </p:txBody>
            </p:sp>
            <p:sp>
              <p:nvSpPr>
                <p:cNvPr id="40" name="Elipse 39">
                  <a:extLst>
                    <a:ext uri="{FF2B5EF4-FFF2-40B4-BE49-F238E27FC236}">
                      <a16:creationId xmlns:a16="http://schemas.microsoft.com/office/drawing/2014/main" xmlns="" id="{0C1D8B89-97D4-38DB-E1CE-D98AFB4EEE9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946000" y="1807663"/>
                  <a:ext cx="1080000" cy="1080000"/>
                </a:xfrm>
                <a:prstGeom prst="ellipse">
                  <a:avLst/>
                </a:prstGeom>
                <a:noFill/>
                <a:ln>
                  <a:solidFill>
                    <a:srgbClr val="87C0D5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GT"/>
                </a:p>
              </p:txBody>
            </p:sp>
          </p:grpSp>
          <p:pic>
            <p:nvPicPr>
              <p:cNvPr id="38" name="Imagen 37">
                <a:extLst>
                  <a:ext uri="{FF2B5EF4-FFF2-40B4-BE49-F238E27FC236}">
                    <a16:creationId xmlns:a16="http://schemas.microsoft.com/office/drawing/2014/main" xmlns="" id="{C6EFD788-F92C-3F03-001C-8938D2CD70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05171" y="2833959"/>
                <a:ext cx="626017" cy="621481"/>
              </a:xfrm>
              <a:prstGeom prst="rect">
                <a:avLst/>
              </a:prstGeom>
            </p:spPr>
          </p:pic>
        </p:grpSp>
        <p:grpSp>
          <p:nvGrpSpPr>
            <p:cNvPr id="32" name="Grupo 31"/>
            <p:cNvGrpSpPr/>
            <p:nvPr/>
          </p:nvGrpSpPr>
          <p:grpSpPr>
            <a:xfrm>
              <a:off x="5925551" y="4061734"/>
              <a:ext cx="940381" cy="969931"/>
              <a:chOff x="5925551" y="4061734"/>
              <a:chExt cx="940381" cy="969931"/>
            </a:xfrm>
          </p:grpSpPr>
          <p:grpSp>
            <p:nvGrpSpPr>
              <p:cNvPr id="33" name="Grupo 32">
                <a:extLst>
                  <a:ext uri="{FF2B5EF4-FFF2-40B4-BE49-F238E27FC236}">
                    <a16:creationId xmlns:a16="http://schemas.microsoft.com/office/drawing/2014/main" xmlns="" id="{A6ABC27C-1387-5E86-6037-A8236CCC3D99}"/>
                  </a:ext>
                </a:extLst>
              </p:cNvPr>
              <p:cNvGrpSpPr/>
              <p:nvPr/>
            </p:nvGrpSpPr>
            <p:grpSpPr>
              <a:xfrm>
                <a:off x="5925551" y="4061734"/>
                <a:ext cx="940381" cy="969931"/>
                <a:chOff x="2946000" y="1807663"/>
                <a:chExt cx="1080000" cy="1080000"/>
              </a:xfrm>
            </p:grpSpPr>
            <p:sp>
              <p:nvSpPr>
                <p:cNvPr id="35" name="Elipse 34">
                  <a:extLst>
                    <a:ext uri="{FF2B5EF4-FFF2-40B4-BE49-F238E27FC236}">
                      <a16:creationId xmlns:a16="http://schemas.microsoft.com/office/drawing/2014/main" xmlns="" id="{BDB36EB0-B627-CC9C-8CE4-108278397EB2}"/>
                    </a:ext>
                  </a:extLst>
                </p:cNvPr>
                <p:cNvSpPr/>
                <p:nvPr/>
              </p:nvSpPr>
              <p:spPr>
                <a:xfrm>
                  <a:off x="3007860" y="1869524"/>
                  <a:ext cx="956280" cy="956280"/>
                </a:xfrm>
                <a:prstGeom prst="ellipse">
                  <a:avLst/>
                </a:prstGeom>
                <a:solidFill>
                  <a:srgbClr val="19285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GT"/>
                </a:p>
              </p:txBody>
            </p:sp>
            <p:sp>
              <p:nvSpPr>
                <p:cNvPr id="36" name="Elipse 35">
                  <a:extLst>
                    <a:ext uri="{FF2B5EF4-FFF2-40B4-BE49-F238E27FC236}">
                      <a16:creationId xmlns:a16="http://schemas.microsoft.com/office/drawing/2014/main" xmlns="" id="{1A0709A8-A05C-04FA-A97A-FC9697AD75C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946000" y="1807663"/>
                  <a:ext cx="1080000" cy="1080000"/>
                </a:xfrm>
                <a:prstGeom prst="ellipse">
                  <a:avLst/>
                </a:prstGeom>
                <a:noFill/>
                <a:ln>
                  <a:solidFill>
                    <a:srgbClr val="87C0D5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GT"/>
                </a:p>
              </p:txBody>
            </p:sp>
          </p:grpSp>
          <p:pic>
            <p:nvPicPr>
              <p:cNvPr id="34" name="Imagen 33">
                <a:extLst>
                  <a:ext uri="{FF2B5EF4-FFF2-40B4-BE49-F238E27FC236}">
                    <a16:creationId xmlns:a16="http://schemas.microsoft.com/office/drawing/2014/main" xmlns="" id="{765A98DC-3C1C-39FF-9087-C9B6048745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90445" y="4189980"/>
                <a:ext cx="636213" cy="636213"/>
              </a:xfrm>
              <a:prstGeom prst="rect">
                <a:avLst/>
              </a:prstGeom>
            </p:spPr>
          </p:pic>
        </p:grpSp>
      </p:grpSp>
      <p:sp>
        <p:nvSpPr>
          <p:cNvPr id="45" name="Rectángulo 44"/>
          <p:cNvSpPr/>
          <p:nvPr/>
        </p:nvSpPr>
        <p:spPr>
          <a:xfrm>
            <a:off x="1981166" y="6029383"/>
            <a:ext cx="90221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dirty="0" smtClean="0">
                <a:solidFill>
                  <a:srgbClr val="21B2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MX" sz="2000" dirty="0">
                <a:solidFill>
                  <a:srgbClr val="21B2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 desafío </a:t>
            </a:r>
            <a:r>
              <a:rPr lang="es-MX" sz="2000" dirty="0" smtClean="0">
                <a:solidFill>
                  <a:srgbClr val="21B2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el </a:t>
            </a:r>
            <a:r>
              <a:rPr lang="es-MX" sz="2000" dirty="0">
                <a:solidFill>
                  <a:srgbClr val="21B2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acceso a información clara</a:t>
            </a:r>
            <a:r>
              <a:rPr lang="es-MX" sz="2000" dirty="0" smtClean="0">
                <a:solidFill>
                  <a:srgbClr val="21B2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es-MX" sz="2000" dirty="0" smtClean="0">
                <a:solidFill>
                  <a:srgbClr val="21B2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2000" dirty="0">
                <a:solidFill>
                  <a:srgbClr val="21B2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oportuna y culturalmente pertinente.</a:t>
            </a:r>
            <a:endParaRPr lang="es-GT" sz="2000" dirty="0">
              <a:solidFill>
                <a:srgbClr val="21B2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289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14E1E3E1-F03E-55DA-565F-CA08DADE6E9F}"/>
              </a:ext>
            </a:extLst>
          </p:cNvPr>
          <p:cNvSpPr/>
          <p:nvPr/>
        </p:nvSpPr>
        <p:spPr>
          <a:xfrm>
            <a:off x="1526615" y="1337006"/>
            <a:ext cx="989385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s-MX" sz="4000" dirty="0">
                <a:solidFill>
                  <a:srgbClr val="1F2A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Idiomas </a:t>
            </a:r>
            <a:r>
              <a:rPr lang="es-MX" sz="4000" dirty="0" smtClean="0">
                <a:solidFill>
                  <a:srgbClr val="1F2A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a considerar.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s-MX" sz="4000" dirty="0" smtClean="0">
                <a:solidFill>
                  <a:srgbClr val="1F2A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Vocerías comunitarias.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s-MX" sz="4000" dirty="0" smtClean="0">
                <a:solidFill>
                  <a:srgbClr val="1F2A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Canales </a:t>
            </a:r>
            <a:r>
              <a:rPr lang="es-MX" sz="4000" dirty="0">
                <a:solidFill>
                  <a:srgbClr val="1F2A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territoriales</a:t>
            </a:r>
            <a:r>
              <a:rPr lang="es-MX" sz="4000" dirty="0" smtClean="0">
                <a:solidFill>
                  <a:srgbClr val="1F2A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s-MX" sz="4000" dirty="0" smtClean="0">
                <a:solidFill>
                  <a:srgbClr val="1F2A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Recomendaciones de pertinencia cultural.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s-MX" sz="4000" dirty="0" smtClean="0">
                <a:solidFill>
                  <a:srgbClr val="1F2A5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Principales necesidades de información de la población</a:t>
            </a:r>
            <a:endParaRPr lang="es-GT" sz="4000" dirty="0">
              <a:solidFill>
                <a:srgbClr val="1F2A5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4568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grpSp>
        <p:nvGrpSpPr>
          <p:cNvPr id="8" name="Grupo 7"/>
          <p:cNvGrpSpPr/>
          <p:nvPr/>
        </p:nvGrpSpPr>
        <p:grpSpPr>
          <a:xfrm>
            <a:off x="803765" y="1457236"/>
            <a:ext cx="10502985" cy="5053729"/>
            <a:chOff x="1155539" y="1024678"/>
            <a:chExt cx="10502985" cy="5053729"/>
          </a:xfrm>
        </p:grpSpPr>
        <p:grpSp>
          <p:nvGrpSpPr>
            <p:cNvPr id="9" name="Grupo 8"/>
            <p:cNvGrpSpPr/>
            <p:nvPr/>
          </p:nvGrpSpPr>
          <p:grpSpPr>
            <a:xfrm>
              <a:off x="6548555" y="1045139"/>
              <a:ext cx="5109969" cy="5011929"/>
              <a:chOff x="6426597" y="1718757"/>
              <a:chExt cx="3244650" cy="3163050"/>
            </a:xfrm>
          </p:grpSpPr>
          <p:sp>
            <p:nvSpPr>
              <p:cNvPr id="24" name="Google Shape;1885;p41">
                <a:extLst>
                  <a:ext uri="{FF2B5EF4-FFF2-40B4-BE49-F238E27FC236}">
                    <a16:creationId xmlns="" xmlns:a16="http://schemas.microsoft.com/office/drawing/2014/main" id="{B04E7C83-2436-0A66-900C-24C8DDFE443A}"/>
                  </a:ext>
                </a:extLst>
              </p:cNvPr>
              <p:cNvSpPr/>
              <p:nvPr/>
            </p:nvSpPr>
            <p:spPr>
              <a:xfrm>
                <a:off x="6426597" y="2121057"/>
                <a:ext cx="242550" cy="1226900"/>
              </a:xfrm>
              <a:custGeom>
                <a:avLst/>
                <a:gdLst/>
                <a:ahLst/>
                <a:cxnLst/>
                <a:rect l="l" t="t" r="r" b="b"/>
                <a:pathLst>
                  <a:path w="9702" h="49076" fill="none" extrusionOk="0">
                    <a:moveTo>
                      <a:pt x="9701" y="1"/>
                    </a:moveTo>
                    <a:lnTo>
                      <a:pt x="5524" y="1"/>
                    </a:lnTo>
                    <a:cubicBezTo>
                      <a:pt x="2466" y="1"/>
                      <a:pt x="1" y="2466"/>
                      <a:pt x="1" y="5524"/>
                    </a:cubicBezTo>
                    <a:lnTo>
                      <a:pt x="1" y="43529"/>
                    </a:lnTo>
                    <a:cubicBezTo>
                      <a:pt x="1" y="46587"/>
                      <a:pt x="2466" y="49075"/>
                      <a:pt x="5524" y="49075"/>
                    </a:cubicBezTo>
                    <a:lnTo>
                      <a:pt x="9701" y="49075"/>
                    </a:lnTo>
                  </a:path>
                </a:pathLst>
              </a:custGeom>
              <a:noFill/>
              <a:ln w="19050" cap="flat" cmpd="sng">
                <a:solidFill>
                  <a:schemeClr val="accent1">
                    <a:lumMod val="75000"/>
                  </a:schemeClr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886;p41">
                <a:extLst>
                  <a:ext uri="{FF2B5EF4-FFF2-40B4-BE49-F238E27FC236}">
                    <a16:creationId xmlns="" xmlns:a16="http://schemas.microsoft.com/office/drawing/2014/main" id="{0D430479-EA1E-CF28-D92E-FA6432D1101C}"/>
                  </a:ext>
                </a:extLst>
              </p:cNvPr>
              <p:cNvSpPr/>
              <p:nvPr/>
            </p:nvSpPr>
            <p:spPr>
              <a:xfrm>
                <a:off x="9428697" y="3324532"/>
                <a:ext cx="242550" cy="1226875"/>
              </a:xfrm>
              <a:custGeom>
                <a:avLst/>
                <a:gdLst/>
                <a:ahLst/>
                <a:cxnLst/>
                <a:rect l="l" t="t" r="r" b="b"/>
                <a:pathLst>
                  <a:path w="9702" h="49075" fill="none" extrusionOk="0">
                    <a:moveTo>
                      <a:pt x="1" y="49075"/>
                    </a:moveTo>
                    <a:lnTo>
                      <a:pt x="4155" y="49075"/>
                    </a:lnTo>
                    <a:cubicBezTo>
                      <a:pt x="7213" y="49075"/>
                      <a:pt x="9701" y="46609"/>
                      <a:pt x="9701" y="43551"/>
                    </a:cubicBezTo>
                    <a:lnTo>
                      <a:pt x="9701" y="5547"/>
                    </a:lnTo>
                    <a:cubicBezTo>
                      <a:pt x="9701" y="2488"/>
                      <a:pt x="7213" y="0"/>
                      <a:pt x="4155" y="0"/>
                    </a:cubicBezTo>
                    <a:lnTo>
                      <a:pt x="1" y="0"/>
                    </a:lnTo>
                  </a:path>
                </a:pathLst>
              </a:custGeom>
              <a:noFill/>
              <a:ln w="19050" cap="flat" cmpd="sng">
                <a:solidFill>
                  <a:srgbClr val="1F2A52"/>
                </a:solidFill>
                <a:prstDash val="solid"/>
                <a:miter lim="2282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887;p41">
                <a:extLst>
                  <a:ext uri="{FF2B5EF4-FFF2-40B4-BE49-F238E27FC236}">
                    <a16:creationId xmlns="" xmlns:a16="http://schemas.microsoft.com/office/drawing/2014/main" id="{7B1298A8-CE34-7975-19D6-5D929D97F744}"/>
                  </a:ext>
                </a:extLst>
              </p:cNvPr>
              <p:cNvSpPr/>
              <p:nvPr/>
            </p:nvSpPr>
            <p:spPr>
              <a:xfrm>
                <a:off x="6611497" y="1718757"/>
                <a:ext cx="2893700" cy="841725"/>
              </a:xfrm>
              <a:custGeom>
                <a:avLst/>
                <a:gdLst/>
                <a:ahLst/>
                <a:cxnLst/>
                <a:rect l="l" t="t" r="r" b="b"/>
                <a:pathLst>
                  <a:path w="115748" h="33669" extrusionOk="0">
                    <a:moveTo>
                      <a:pt x="5615" y="1"/>
                    </a:moveTo>
                    <a:cubicBezTo>
                      <a:pt x="2511" y="1"/>
                      <a:pt x="0" y="2512"/>
                      <a:pt x="0" y="5616"/>
                    </a:cubicBezTo>
                    <a:lnTo>
                      <a:pt x="0" y="28053"/>
                    </a:lnTo>
                    <a:cubicBezTo>
                      <a:pt x="0" y="31157"/>
                      <a:pt x="2511" y="33668"/>
                      <a:pt x="5615" y="33668"/>
                    </a:cubicBezTo>
                    <a:lnTo>
                      <a:pt x="110132" y="33668"/>
                    </a:lnTo>
                    <a:cubicBezTo>
                      <a:pt x="113236" y="33668"/>
                      <a:pt x="115747" y="31157"/>
                      <a:pt x="115747" y="28053"/>
                    </a:cubicBezTo>
                    <a:lnTo>
                      <a:pt x="115747" y="5616"/>
                    </a:lnTo>
                    <a:cubicBezTo>
                      <a:pt x="115747" y="2512"/>
                      <a:pt x="113236" y="1"/>
                      <a:pt x="110132" y="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897;p41">
                <a:extLst>
                  <a:ext uri="{FF2B5EF4-FFF2-40B4-BE49-F238E27FC236}">
                    <a16:creationId xmlns="" xmlns:a16="http://schemas.microsoft.com/office/drawing/2014/main" id="{AD41D61A-5F93-54B5-B132-D847B1E2029A}"/>
                  </a:ext>
                </a:extLst>
              </p:cNvPr>
              <p:cNvSpPr/>
              <p:nvPr/>
            </p:nvSpPr>
            <p:spPr>
              <a:xfrm>
                <a:off x="6611497" y="2878857"/>
                <a:ext cx="2893700" cy="842275"/>
              </a:xfrm>
              <a:custGeom>
                <a:avLst/>
                <a:gdLst/>
                <a:ahLst/>
                <a:cxnLst/>
                <a:rect l="l" t="t" r="r" b="b"/>
                <a:pathLst>
                  <a:path w="115748" h="33691" extrusionOk="0">
                    <a:moveTo>
                      <a:pt x="5615" y="1"/>
                    </a:moveTo>
                    <a:cubicBezTo>
                      <a:pt x="2511" y="1"/>
                      <a:pt x="0" y="2534"/>
                      <a:pt x="0" y="5639"/>
                    </a:cubicBezTo>
                    <a:lnTo>
                      <a:pt x="0" y="28053"/>
                    </a:lnTo>
                    <a:cubicBezTo>
                      <a:pt x="0" y="31180"/>
                      <a:pt x="2511" y="33691"/>
                      <a:pt x="5615" y="33691"/>
                    </a:cubicBezTo>
                    <a:lnTo>
                      <a:pt x="110132" y="33691"/>
                    </a:lnTo>
                    <a:cubicBezTo>
                      <a:pt x="113236" y="33691"/>
                      <a:pt x="115747" y="31180"/>
                      <a:pt x="115747" y="28053"/>
                    </a:cubicBezTo>
                    <a:lnTo>
                      <a:pt x="115747" y="5639"/>
                    </a:lnTo>
                    <a:cubicBezTo>
                      <a:pt x="115747" y="2534"/>
                      <a:pt x="113236" y="1"/>
                      <a:pt x="110132" y="1"/>
                    </a:cubicBezTo>
                    <a:close/>
                  </a:path>
                </a:pathLst>
              </a:custGeom>
              <a:solidFill>
                <a:srgbClr val="1F2A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914;p41">
                <a:extLst>
                  <a:ext uri="{FF2B5EF4-FFF2-40B4-BE49-F238E27FC236}">
                    <a16:creationId xmlns="" xmlns:a16="http://schemas.microsoft.com/office/drawing/2014/main" id="{3B348065-BF67-41EA-4717-AA2A3D3CDAC2}"/>
                  </a:ext>
                </a:extLst>
              </p:cNvPr>
              <p:cNvSpPr/>
              <p:nvPr/>
            </p:nvSpPr>
            <p:spPr>
              <a:xfrm>
                <a:off x="6611497" y="4039532"/>
                <a:ext cx="2893700" cy="842275"/>
              </a:xfrm>
              <a:custGeom>
                <a:avLst/>
                <a:gdLst/>
                <a:ahLst/>
                <a:cxnLst/>
                <a:rect l="l" t="t" r="r" b="b"/>
                <a:pathLst>
                  <a:path w="115748" h="33691" extrusionOk="0">
                    <a:moveTo>
                      <a:pt x="5615" y="0"/>
                    </a:moveTo>
                    <a:cubicBezTo>
                      <a:pt x="2511" y="0"/>
                      <a:pt x="0" y="2534"/>
                      <a:pt x="0" y="5638"/>
                    </a:cubicBezTo>
                    <a:lnTo>
                      <a:pt x="0" y="28053"/>
                    </a:lnTo>
                    <a:cubicBezTo>
                      <a:pt x="0" y="31157"/>
                      <a:pt x="2511" y="33690"/>
                      <a:pt x="5615" y="33690"/>
                    </a:cubicBezTo>
                    <a:lnTo>
                      <a:pt x="110132" y="33690"/>
                    </a:lnTo>
                    <a:cubicBezTo>
                      <a:pt x="113236" y="33690"/>
                      <a:pt x="115747" y="31157"/>
                      <a:pt x="115747" y="28053"/>
                    </a:cubicBezTo>
                    <a:lnTo>
                      <a:pt x="115747" y="5638"/>
                    </a:lnTo>
                    <a:cubicBezTo>
                      <a:pt x="115747" y="2534"/>
                      <a:pt x="113236" y="0"/>
                      <a:pt x="110132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927;p41">
                <a:extLst>
                  <a:ext uri="{FF2B5EF4-FFF2-40B4-BE49-F238E27FC236}">
                    <a16:creationId xmlns="" xmlns:a16="http://schemas.microsoft.com/office/drawing/2014/main" id="{EC2CC1CF-BB66-2880-691C-D4CB8AD37482}"/>
                  </a:ext>
                </a:extLst>
              </p:cNvPr>
              <p:cNvSpPr txBox="1"/>
              <p:nvPr/>
            </p:nvSpPr>
            <p:spPr>
              <a:xfrm>
                <a:off x="7428297" y="2963897"/>
                <a:ext cx="2000400" cy="67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2700" lvl="0"/>
                <a:r>
                  <a:rPr lang="es-MX" b="1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Roboto"/>
                    <a:cs typeface="Arial" panose="020B0604020202020204" pitchFamily="34" charset="0"/>
                    <a:sym typeface="Roboto"/>
                  </a:rPr>
                  <a:t>¿Qué actores locales e institucionales consideran que deben participar en la difusión de los mensajes?</a:t>
                </a:r>
                <a:endParaRPr b="1" dirty="0">
                  <a:solidFill>
                    <a:srgbClr val="FFFFFF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endParaRPr>
              </a:p>
            </p:txBody>
          </p:sp>
          <p:sp>
            <p:nvSpPr>
              <p:cNvPr id="30" name="Google Shape;1928;p41">
                <a:extLst>
                  <a:ext uri="{FF2B5EF4-FFF2-40B4-BE49-F238E27FC236}">
                    <a16:creationId xmlns="" xmlns:a16="http://schemas.microsoft.com/office/drawing/2014/main" id="{03D761A7-180E-1C0D-02A7-152D24FBFC58}"/>
                  </a:ext>
                </a:extLst>
              </p:cNvPr>
              <p:cNvSpPr txBox="1"/>
              <p:nvPr/>
            </p:nvSpPr>
            <p:spPr>
              <a:xfrm>
                <a:off x="7447483" y="4084188"/>
                <a:ext cx="2000400" cy="67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>
                  <a:spcAft>
                    <a:spcPts val="1600"/>
                  </a:spcAft>
                </a:pPr>
                <a:r>
                  <a:rPr lang="es-MX" b="1" dirty="0">
                    <a:solidFill>
                      <a:srgbClr val="FFFFFF"/>
                    </a:solidFill>
                    <a:latin typeface="Arial" panose="020B0604020202020204" pitchFamily="34" charset="0"/>
                    <a:ea typeface="Roboto"/>
                    <a:cs typeface="Arial" panose="020B0604020202020204" pitchFamily="34" charset="0"/>
                    <a:sym typeface="Roboto"/>
                  </a:rPr>
                  <a:t>¿Qué errores debemos evitar al comunicar programas </a:t>
                </a:r>
                <a:r>
                  <a:rPr lang="es-MX" b="1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Roboto"/>
                    <a:cs typeface="Arial" panose="020B0604020202020204" pitchFamily="34" charset="0"/>
                    <a:sym typeface="Roboto"/>
                  </a:rPr>
                  <a:t>sociales e intervenciones?</a:t>
                </a:r>
                <a:endParaRPr b="1" dirty="0">
                  <a:solidFill>
                    <a:srgbClr val="FFFFFF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endParaRPr>
              </a:p>
            </p:txBody>
          </p:sp>
          <p:pic>
            <p:nvPicPr>
              <p:cNvPr id="31" name="Imagen 30">
                <a:extLst>
                  <a:ext uri="{FF2B5EF4-FFF2-40B4-BE49-F238E27FC236}">
                    <a16:creationId xmlns="" xmlns:a16="http://schemas.microsoft.com/office/drawing/2014/main" id="{91D53B9A-12B6-514D-44D6-9F96A52B2B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35380" y="4150374"/>
                <a:ext cx="526923" cy="526923"/>
              </a:xfrm>
              <a:prstGeom prst="rect">
                <a:avLst/>
              </a:prstGeom>
            </p:spPr>
          </p:pic>
        </p:grpSp>
        <p:sp>
          <p:nvSpPr>
            <p:cNvPr id="10" name="Google Shape;1862;p41">
              <a:extLst>
                <a:ext uri="{FF2B5EF4-FFF2-40B4-BE49-F238E27FC236}">
                  <a16:creationId xmlns:a16="http://schemas.microsoft.com/office/drawing/2014/main" xmlns="" id="{9D850E81-C9EE-D8ED-FEDE-7810B1E12314}"/>
                </a:ext>
              </a:extLst>
            </p:cNvPr>
            <p:cNvSpPr/>
            <p:nvPr/>
          </p:nvSpPr>
          <p:spPr>
            <a:xfrm>
              <a:off x="1155539" y="1621873"/>
              <a:ext cx="388246" cy="1960226"/>
            </a:xfrm>
            <a:custGeom>
              <a:avLst/>
              <a:gdLst/>
              <a:ahLst/>
              <a:cxnLst/>
              <a:rect l="l" t="t" r="r" b="b"/>
              <a:pathLst>
                <a:path w="9702" h="49075" fill="none" extrusionOk="0">
                  <a:moveTo>
                    <a:pt x="9702" y="0"/>
                  </a:moveTo>
                  <a:lnTo>
                    <a:pt x="5525" y="0"/>
                  </a:lnTo>
                  <a:cubicBezTo>
                    <a:pt x="2466" y="0"/>
                    <a:pt x="1" y="2466"/>
                    <a:pt x="1" y="5524"/>
                  </a:cubicBezTo>
                  <a:lnTo>
                    <a:pt x="1" y="43528"/>
                  </a:lnTo>
                  <a:cubicBezTo>
                    <a:pt x="1" y="46587"/>
                    <a:pt x="2466" y="49075"/>
                    <a:pt x="5525" y="49075"/>
                  </a:cubicBezTo>
                  <a:lnTo>
                    <a:pt x="9702" y="49075"/>
                  </a:lnTo>
                </a:path>
              </a:pathLst>
            </a:custGeom>
            <a:noFill/>
            <a:ln w="19050" cap="flat" cmpd="sng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863;p41">
              <a:extLst>
                <a:ext uri="{FF2B5EF4-FFF2-40B4-BE49-F238E27FC236}">
                  <a16:creationId xmlns:a16="http://schemas.microsoft.com/office/drawing/2014/main" xmlns="" id="{A908E3AA-4F1B-6A2D-0780-14DC962ED368}"/>
                </a:ext>
              </a:extLst>
            </p:cNvPr>
            <p:cNvSpPr/>
            <p:nvPr/>
          </p:nvSpPr>
          <p:spPr>
            <a:xfrm>
              <a:off x="6053238" y="3590288"/>
              <a:ext cx="388206" cy="1960226"/>
            </a:xfrm>
            <a:custGeom>
              <a:avLst/>
              <a:gdLst/>
              <a:ahLst/>
              <a:cxnLst/>
              <a:rect l="l" t="t" r="r" b="b"/>
              <a:pathLst>
                <a:path w="9701" h="49075" fill="none" extrusionOk="0">
                  <a:moveTo>
                    <a:pt x="0" y="49075"/>
                  </a:moveTo>
                  <a:lnTo>
                    <a:pt x="4154" y="49075"/>
                  </a:lnTo>
                  <a:cubicBezTo>
                    <a:pt x="7213" y="49075"/>
                    <a:pt x="9701" y="46609"/>
                    <a:pt x="9701" y="43551"/>
                  </a:cubicBezTo>
                  <a:lnTo>
                    <a:pt x="9701" y="5547"/>
                  </a:lnTo>
                  <a:cubicBezTo>
                    <a:pt x="9701" y="2488"/>
                    <a:pt x="7213" y="0"/>
                    <a:pt x="4154" y="0"/>
                  </a:cubicBez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rgbClr val="21B2E3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864;p41">
              <a:extLst>
                <a:ext uri="{FF2B5EF4-FFF2-40B4-BE49-F238E27FC236}">
                  <a16:creationId xmlns:a16="http://schemas.microsoft.com/office/drawing/2014/main" xmlns="" id="{74215677-4F07-5156-DA55-E4B0E33E957B}"/>
                </a:ext>
              </a:extLst>
            </p:cNvPr>
            <p:cNvSpPr/>
            <p:nvPr/>
          </p:nvSpPr>
          <p:spPr>
            <a:xfrm>
              <a:off x="1469754" y="1024678"/>
              <a:ext cx="4656596" cy="1344857"/>
            </a:xfrm>
            <a:custGeom>
              <a:avLst/>
              <a:gdLst/>
              <a:ahLst/>
              <a:cxnLst/>
              <a:rect l="l" t="t" r="r" b="b"/>
              <a:pathLst>
                <a:path w="116365" h="33669" extrusionOk="0">
                  <a:moveTo>
                    <a:pt x="5319" y="1"/>
                  </a:moveTo>
                  <a:cubicBezTo>
                    <a:pt x="2375" y="1"/>
                    <a:pt x="1" y="2375"/>
                    <a:pt x="1" y="5296"/>
                  </a:cubicBezTo>
                  <a:lnTo>
                    <a:pt x="1" y="28373"/>
                  </a:lnTo>
                  <a:cubicBezTo>
                    <a:pt x="1" y="31294"/>
                    <a:pt x="2375" y="33668"/>
                    <a:pt x="5319" y="33668"/>
                  </a:cubicBezTo>
                  <a:lnTo>
                    <a:pt x="111069" y="33668"/>
                  </a:lnTo>
                  <a:cubicBezTo>
                    <a:pt x="113990" y="33668"/>
                    <a:pt x="116364" y="31294"/>
                    <a:pt x="116364" y="28373"/>
                  </a:cubicBezTo>
                  <a:lnTo>
                    <a:pt x="116364" y="5296"/>
                  </a:lnTo>
                  <a:cubicBezTo>
                    <a:pt x="116364" y="2375"/>
                    <a:pt x="113990" y="1"/>
                    <a:pt x="111069" y="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endParaRPr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Google Shape;1876;p41">
              <a:extLst>
                <a:ext uri="{FF2B5EF4-FFF2-40B4-BE49-F238E27FC236}">
                  <a16:creationId xmlns:a16="http://schemas.microsoft.com/office/drawing/2014/main" xmlns="" id="{F740B329-447E-7B05-6979-9E0706A73DB9}"/>
                </a:ext>
              </a:extLst>
            </p:cNvPr>
            <p:cNvSpPr/>
            <p:nvPr/>
          </p:nvSpPr>
          <p:spPr>
            <a:xfrm>
              <a:off x="1469754" y="2878236"/>
              <a:ext cx="4656596" cy="1345736"/>
            </a:xfrm>
            <a:custGeom>
              <a:avLst/>
              <a:gdLst/>
              <a:ahLst/>
              <a:cxnLst/>
              <a:rect l="l" t="t" r="r" b="b"/>
              <a:pathLst>
                <a:path w="116365" h="33691" extrusionOk="0">
                  <a:moveTo>
                    <a:pt x="5319" y="1"/>
                  </a:moveTo>
                  <a:cubicBezTo>
                    <a:pt x="2375" y="1"/>
                    <a:pt x="1" y="2375"/>
                    <a:pt x="1" y="5319"/>
                  </a:cubicBezTo>
                  <a:lnTo>
                    <a:pt x="1" y="28395"/>
                  </a:lnTo>
                  <a:cubicBezTo>
                    <a:pt x="1" y="31317"/>
                    <a:pt x="2375" y="33691"/>
                    <a:pt x="5319" y="33691"/>
                  </a:cubicBezTo>
                  <a:lnTo>
                    <a:pt x="111069" y="33691"/>
                  </a:lnTo>
                  <a:cubicBezTo>
                    <a:pt x="113990" y="33691"/>
                    <a:pt x="116364" y="31317"/>
                    <a:pt x="116364" y="28395"/>
                  </a:cubicBezTo>
                  <a:lnTo>
                    <a:pt x="116364" y="5319"/>
                  </a:lnTo>
                  <a:cubicBezTo>
                    <a:pt x="116364" y="2375"/>
                    <a:pt x="113990" y="1"/>
                    <a:pt x="111069" y="1"/>
                  </a:cubicBezTo>
                  <a:close/>
                </a:path>
              </a:pathLst>
            </a:custGeom>
            <a:solidFill>
              <a:srgbClr val="21B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881;p41">
              <a:extLst>
                <a:ext uri="{FF2B5EF4-FFF2-40B4-BE49-F238E27FC236}">
                  <a16:creationId xmlns:a16="http://schemas.microsoft.com/office/drawing/2014/main" xmlns="" id="{F91866BE-DA73-F901-7EAC-0FF62E4763BD}"/>
                </a:ext>
              </a:extLst>
            </p:cNvPr>
            <p:cNvSpPr/>
            <p:nvPr/>
          </p:nvSpPr>
          <p:spPr>
            <a:xfrm>
              <a:off x="1469754" y="4732671"/>
              <a:ext cx="4656596" cy="1345736"/>
            </a:xfrm>
            <a:custGeom>
              <a:avLst/>
              <a:gdLst/>
              <a:ahLst/>
              <a:cxnLst/>
              <a:rect l="l" t="t" r="r" b="b"/>
              <a:pathLst>
                <a:path w="116365" h="33691" extrusionOk="0">
                  <a:moveTo>
                    <a:pt x="5319" y="0"/>
                  </a:moveTo>
                  <a:cubicBezTo>
                    <a:pt x="2375" y="0"/>
                    <a:pt x="1" y="2374"/>
                    <a:pt x="1" y="5319"/>
                  </a:cubicBezTo>
                  <a:lnTo>
                    <a:pt x="1" y="28372"/>
                  </a:lnTo>
                  <a:cubicBezTo>
                    <a:pt x="1" y="31317"/>
                    <a:pt x="2375" y="33690"/>
                    <a:pt x="5319" y="33690"/>
                  </a:cubicBezTo>
                  <a:lnTo>
                    <a:pt x="111069" y="33690"/>
                  </a:lnTo>
                  <a:cubicBezTo>
                    <a:pt x="113990" y="33690"/>
                    <a:pt x="116364" y="31317"/>
                    <a:pt x="116364" y="28372"/>
                  </a:cubicBezTo>
                  <a:lnTo>
                    <a:pt x="116364" y="5319"/>
                  </a:lnTo>
                  <a:cubicBezTo>
                    <a:pt x="116364" y="2374"/>
                    <a:pt x="113990" y="0"/>
                    <a:pt x="111069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924;p41">
              <a:extLst>
                <a:ext uri="{FF2B5EF4-FFF2-40B4-BE49-F238E27FC236}">
                  <a16:creationId xmlns:a16="http://schemas.microsoft.com/office/drawing/2014/main" xmlns="" id="{F42D91EE-92CF-CFCC-16D2-6752442F6CC2}"/>
                </a:ext>
              </a:extLst>
            </p:cNvPr>
            <p:cNvSpPr txBox="1"/>
            <p:nvPr/>
          </p:nvSpPr>
          <p:spPr>
            <a:xfrm>
              <a:off x="2749232" y="3042862"/>
              <a:ext cx="3447335" cy="10784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/>
              <a:r>
                <a:rPr lang="es-MX" b="1" dirty="0">
                  <a:solidFill>
                    <a:srgbClr val="FFFFFF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¿Qué significa para ustedes una comunicación con pertinencia cultural?</a:t>
              </a:r>
              <a:endParaRPr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Google Shape;1925;p41">
              <a:extLst>
                <a:ext uri="{FF2B5EF4-FFF2-40B4-BE49-F238E27FC236}">
                  <a16:creationId xmlns:a16="http://schemas.microsoft.com/office/drawing/2014/main" xmlns="" id="{B5AF0FE1-01AE-43BD-3D98-D128709645B4}"/>
                </a:ext>
              </a:extLst>
            </p:cNvPr>
            <p:cNvSpPr txBox="1"/>
            <p:nvPr/>
          </p:nvSpPr>
          <p:spPr>
            <a:xfrm>
              <a:off x="2751982" y="4986033"/>
              <a:ext cx="3202012" cy="10142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/>
              <a:r>
                <a:rPr lang="es-MX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¿Qué aspectos culturales deben considerarse?</a:t>
              </a:r>
              <a:endParaRPr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Google Shape;1926;p41">
              <a:extLst>
                <a:ext uri="{FF2B5EF4-FFF2-40B4-BE49-F238E27FC236}">
                  <a16:creationId xmlns:a16="http://schemas.microsoft.com/office/drawing/2014/main" xmlns="" id="{008B0284-CFDE-81B5-DCC1-6D62807F5D8A}"/>
                </a:ext>
              </a:extLst>
            </p:cNvPr>
            <p:cNvSpPr txBox="1"/>
            <p:nvPr/>
          </p:nvSpPr>
          <p:spPr>
            <a:xfrm>
              <a:off x="8100322" y="1073522"/>
              <a:ext cx="3202012" cy="10784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/>
              <a:r>
                <a:rPr lang="es-MX" b="1" dirty="0">
                  <a:solidFill>
                    <a:srgbClr val="FFFFFF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¿Cuáles son los </a:t>
              </a:r>
              <a:r>
                <a:rPr lang="es-MX" b="1" dirty="0" smtClean="0">
                  <a:solidFill>
                    <a:srgbClr val="FFFFFF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canales de comunicación  </a:t>
              </a:r>
              <a:r>
                <a:rPr lang="es-MX" b="1" dirty="0">
                  <a:solidFill>
                    <a:srgbClr val="FFFFFF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que realmente funcionan en las comunidades?</a:t>
              </a:r>
              <a:endParaRPr b="1" dirty="0">
                <a:solidFill>
                  <a:srgbClr val="FFFFFF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endParaRPr>
            </a:p>
          </p:txBody>
        </p:sp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xmlns="" id="{196EF6C1-7898-DD89-4068-EAB31365B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58000" y="1280191"/>
              <a:ext cx="820240" cy="833829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xmlns="" id="{61F0013D-1EB1-AE97-F666-6436AC5E2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72803" y="3297938"/>
              <a:ext cx="797280" cy="505417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xmlns="" id="{609BAB6E-E6DE-6B39-4B0E-C14C47F42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54074" y="3166569"/>
              <a:ext cx="667703" cy="768154"/>
            </a:xfrm>
            <a:prstGeom prst="rect">
              <a:avLst/>
            </a:prstGeom>
          </p:spPr>
        </p:pic>
        <p:pic>
          <p:nvPicPr>
            <p:cNvPr id="21" name="Imagen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73946" y="4985185"/>
              <a:ext cx="747831" cy="747831"/>
            </a:xfrm>
            <a:prstGeom prst="rect">
              <a:avLst/>
            </a:prstGeom>
          </p:spPr>
        </p:pic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871782" y="1400097"/>
              <a:ext cx="697639" cy="751899"/>
            </a:xfrm>
            <a:prstGeom prst="rect">
              <a:avLst/>
            </a:prstGeom>
          </p:spPr>
        </p:pic>
        <p:sp>
          <p:nvSpPr>
            <p:cNvPr id="23" name="Google Shape;1924;p41">
              <a:extLst>
                <a:ext uri="{FF2B5EF4-FFF2-40B4-BE49-F238E27FC236}">
                  <a16:creationId xmlns:a16="http://schemas.microsoft.com/office/drawing/2014/main" xmlns="" id="{F42D91EE-92CF-CFCC-16D2-6752442F6CC2}"/>
                </a:ext>
              </a:extLst>
            </p:cNvPr>
            <p:cNvSpPr txBox="1"/>
            <p:nvPr/>
          </p:nvSpPr>
          <p:spPr>
            <a:xfrm>
              <a:off x="2671355" y="1048026"/>
              <a:ext cx="3447335" cy="13023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/>
              <a:r>
                <a:rPr lang="es-MX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 </a:t>
              </a:r>
              <a:r>
                <a:rPr lang="es-MX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una familia en una comunidad rural pudiera recibir únicamente cinco mensajes sobre programas e intervenciones relacionadas con SAN, ¿cuáles deberían ser? 	</a:t>
              </a:r>
            </a:p>
          </p:txBody>
        </p:sp>
      </p:grpSp>
      <p:sp>
        <p:nvSpPr>
          <p:cNvPr id="32" name="Título 1">
            <a:extLst>
              <a:ext uri="{FF2B5EF4-FFF2-40B4-BE49-F238E27FC236}">
                <a16:creationId xmlns:a16="http://schemas.microsoft.com/office/drawing/2014/main" xmlns="" id="{0112689E-368A-3A22-C6F7-585397D6E3F3}"/>
              </a:ext>
            </a:extLst>
          </p:cNvPr>
          <p:cNvSpPr txBox="1">
            <a:spLocks/>
          </p:cNvSpPr>
          <p:nvPr/>
        </p:nvSpPr>
        <p:spPr>
          <a:xfrm>
            <a:off x="1044858" y="432955"/>
            <a:ext cx="8919964" cy="7792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3200" b="1" dirty="0" smtClean="0">
                <a:solidFill>
                  <a:srgbClr val="1928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debería saber una familia</a:t>
            </a:r>
            <a:r>
              <a:rPr lang="es-GT" sz="3200" b="1" dirty="0">
                <a:solidFill>
                  <a:srgbClr val="1928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s-MX" sz="3200" b="1" dirty="0" smtClean="0">
              <a:solidFill>
                <a:srgbClr val="1928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94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sp>
        <p:nvSpPr>
          <p:cNvPr id="2" name="Rectángulo 1"/>
          <p:cNvSpPr/>
          <p:nvPr/>
        </p:nvSpPr>
        <p:spPr>
          <a:xfrm>
            <a:off x="853440" y="1580569"/>
            <a:ext cx="10623234" cy="4729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spcAft>
                <a:spcPts val="400"/>
              </a:spcAft>
            </a:pPr>
            <a:r>
              <a:rPr lang="es-ES_tradnl" sz="2800" b="1" dirty="0">
                <a:latin typeface="Arial" panose="020B0604020202020204" pitchFamily="34" charset="0"/>
              </a:rPr>
              <a:t>Principales hallazgos:</a:t>
            </a:r>
            <a:endParaRPr lang="es-GT" sz="2800" b="1" dirty="0">
              <a:latin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just">
              <a:spcAft>
                <a:spcPts val="0"/>
              </a:spcAft>
            </a:pPr>
            <a:r>
              <a:rPr lang="es-ES_tradnl" b="1" dirty="0" smtClean="0">
                <a:latin typeface="Arial" panose="020B0604020202020204" pitchFamily="34" charset="0"/>
                <a:ea typeface="Calibri" panose="020F0502020204030204" pitchFamily="34" charset="0"/>
              </a:rPr>
              <a:t>Información </a:t>
            </a:r>
            <a:r>
              <a:rPr lang="es-ES_tradnl" b="1" dirty="0">
                <a:latin typeface="Arial" panose="020B0604020202020204" pitchFamily="34" charset="0"/>
                <a:ea typeface="Calibri" panose="020F0502020204030204" pitchFamily="34" charset="0"/>
              </a:rPr>
              <a:t>prioritaria para la población:</a:t>
            </a: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 Al consultar qué cinco mensajes deberían recibir prioritariamente las familias en las comunidades rurales, las respuestas evidenciaron una tendencia clara hacia la necesidad de comunicar información práctica que facilite el acceso a los programas.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ES_tradnl" b="1" dirty="0">
                <a:latin typeface="Arial" panose="020B0604020202020204" pitchFamily="34" charset="0"/>
                <a:ea typeface="Calibri" panose="020F0502020204030204" pitchFamily="34" charset="0"/>
              </a:rPr>
              <a:t>Los temas más recurrentes fueron: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Requisitos para acceder a los programas;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Información sobre salud y salud preventiva;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Nutrición y alimentación saludable;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Disponibilidad de ayudas y programas;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Prevención de la desnutrición;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Acceso a servicios de educación y agricultura;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Gratuidad de los servicios y derechos de la población.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C5F240B4-0FF3-63A1-BA7F-08EACFBC961C}"/>
              </a:ext>
            </a:extLst>
          </p:cNvPr>
          <p:cNvSpPr txBox="1"/>
          <p:nvPr/>
        </p:nvSpPr>
        <p:spPr>
          <a:xfrm>
            <a:off x="1015464" y="282588"/>
            <a:ext cx="3365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D1B2E8"/>
                </a:solidFill>
              </a:rPr>
              <a:t>Resultados</a:t>
            </a:r>
            <a:endParaRPr lang="es-ES" sz="2800" b="1" dirty="0">
              <a:solidFill>
                <a:srgbClr val="D1B2E8"/>
              </a:solidFill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="" xmlns:a16="http://schemas.microsoft.com/office/drawing/2014/main" id="{8893F29B-D7A4-8768-E6B9-2B9D81AFF57D}"/>
              </a:ext>
            </a:extLst>
          </p:cNvPr>
          <p:cNvSpPr/>
          <p:nvPr/>
        </p:nvSpPr>
        <p:spPr>
          <a:xfrm>
            <a:off x="321773" y="282588"/>
            <a:ext cx="1146220" cy="1030310"/>
          </a:xfrm>
          <a:prstGeom prst="ellipse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600" b="1" dirty="0" smtClean="0"/>
              <a:t>03</a:t>
            </a:r>
            <a:endParaRPr lang="es-GT" sz="3600" b="1" dirty="0"/>
          </a:p>
        </p:txBody>
      </p:sp>
    </p:spTree>
    <p:extLst>
      <p:ext uri="{BB962C8B-B14F-4D97-AF65-F5344CB8AC3E}">
        <p14:creationId xmlns:p14="http://schemas.microsoft.com/office/powerpoint/2010/main" val="1503522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sp>
        <p:nvSpPr>
          <p:cNvPr id="3" name="Rectángulo 2"/>
          <p:cNvSpPr/>
          <p:nvPr/>
        </p:nvSpPr>
        <p:spPr>
          <a:xfrm>
            <a:off x="625794" y="1278048"/>
            <a:ext cx="108508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es-ES_tradnl" b="1" dirty="0">
                <a:latin typeface="Arial" panose="020B0604020202020204" pitchFamily="34" charset="0"/>
                <a:ea typeface="Calibri" panose="020F0502020204030204" pitchFamily="34" charset="0"/>
              </a:rPr>
              <a:t>Canales de comunicación: </a:t>
            </a: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Los participantes identificaron que las redes sociales constituyen actualmente el principal canal utilizado por las instituciones para difundir información.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s-ES_tradnl" b="1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No obstante, también se destacaron otros mecanismos de proximidad territorial, entre ellos: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Personal de campo;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COCODES;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COMUDES;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Promotores;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Facilitadores;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Radios locales;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Municipalidades;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Comunicadores comunitarios;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Espacios de gobernanza y diálogo intercultural.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s-ES_tradnl" b="1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ES_tradnl" b="1" dirty="0">
                <a:latin typeface="Arial" panose="020B0604020202020204" pitchFamily="34" charset="0"/>
                <a:ea typeface="Calibri" panose="020F0502020204030204" pitchFamily="34" charset="0"/>
              </a:rPr>
              <a:t>Análisis:</a:t>
            </a: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 Los resultados evidencias que la estrategia de comunicación deberá combinar medios digitales con mecanismos presenciales y comunitarios, especialmente para llegar a poblaciones rurales donde el acceso a internet puede ser limitado.</a:t>
            </a:r>
            <a:endParaRPr lang="es-GT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790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sp>
        <p:nvSpPr>
          <p:cNvPr id="2" name="Rectángulo 1"/>
          <p:cNvSpPr/>
          <p:nvPr/>
        </p:nvSpPr>
        <p:spPr>
          <a:xfrm>
            <a:off x="1149530" y="1522598"/>
            <a:ext cx="971005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es-ES_tradnl" b="1" dirty="0">
                <a:latin typeface="Arial" panose="020B0604020202020204" pitchFamily="34" charset="0"/>
                <a:ea typeface="Calibri" panose="020F0502020204030204" pitchFamily="34" charset="0"/>
              </a:rPr>
              <a:t>Errores que deben evitarse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Existe un consenso importante respecto a los principales errores que deben evitarse: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Generar falsas expectativas;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Ofrecer beneficios que no pueden garantizarse;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Utilizar lenguaje técnico;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Comunicar sin explicar claramente los criterios de selección;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Generalizar los mensajes;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No delimitar quiénes pueden ser beneficiarios.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ES_tradnl" b="1" dirty="0">
                <a:latin typeface="Arial" panose="020B0604020202020204" pitchFamily="34" charset="0"/>
                <a:ea typeface="Calibri" panose="020F0502020204030204" pitchFamily="34" charset="0"/>
              </a:rPr>
              <a:t>Análisis: </a:t>
            </a: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La transparencia emerge como un principio fundamental de la estrategia. La comunicación deberá ser clara respecto a los alcances, limitaciones y criterios de los programas, evitando mensajes que puedan generar expectativas irreales.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ES_tradnl" b="1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202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sp>
        <p:nvSpPr>
          <p:cNvPr id="2" name="Rectángulo 1"/>
          <p:cNvSpPr/>
          <p:nvPr/>
        </p:nvSpPr>
        <p:spPr>
          <a:xfrm>
            <a:off x="1025040" y="1036306"/>
            <a:ext cx="9730045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s-ES_tradnl" sz="3600" b="1" kern="0" dirty="0">
                <a:latin typeface="Calibri" panose="020F0502020204030204" pitchFamily="34" charset="0"/>
              </a:rPr>
              <a:t>Conclusiones:</a:t>
            </a:r>
            <a:endParaRPr lang="es-GT" sz="3600" b="1" kern="0" dirty="0">
              <a:latin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s-ES_tradnl" b="1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Del ejercicio participativo se identifican cinco conclusiones principales: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Existe consenso sobre la necesidad de fortalecer la coordinación entre instituciones para comunicar de manera articulada los programas e intervenciones relacionadas con la Seguridad Alimentaria y Nutricional. 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La comunicación debe priorizar información práctica sobre acceso a programas, requisitos y beneficios, más allá de mensajes de carácter institucional.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La pertinencia cultural requiere incorporar idiomas locales, lenguaje sencillo, referentes comunitarios y adaptación territorial de los mensajes.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Es indispensable combinar estrategias digitales con mecanismos presenciales y comunitarios para ampliar la cobertura y garantizar el acceso a la información de los programas e intervenciones.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La transparencia debe constituir un eje transversal de la estrategia, evitando general falsas expectativas y comunicando claramente los criterios de acceso y alcance de los programas.</a:t>
            </a:r>
            <a:endParaRPr lang="es-GT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870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sp>
        <p:nvSpPr>
          <p:cNvPr id="3" name="Rectángulo 2"/>
          <p:cNvSpPr/>
          <p:nvPr/>
        </p:nvSpPr>
        <p:spPr>
          <a:xfrm>
            <a:off x="984068" y="1367189"/>
            <a:ext cx="9466218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es-ES_tradnl" sz="3600" b="1" kern="0" dirty="0">
                <a:latin typeface="Calibri" panose="020F0502020204030204" pitchFamily="34" charset="0"/>
              </a:rPr>
              <a:t>Recomendaciones:</a:t>
            </a:r>
            <a:endParaRPr lang="es-GT" sz="3600" b="1" kern="0" dirty="0">
              <a:latin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Con base a los resultados obtenidos, se recomienda que el Plan de Comunicación con Pertinencia Cultural considere los siguientes elementos: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Definir mensajes comunes para las instituciones participantes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Priorizar contenidos orientados al acceso a programas y servicios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Incorporar criterios de pertinencia cultural desde la planificación de los materiales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Fortalecer el uso de canales comunitarios y actores locales como aliados para la difusión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Establecer lineamientos de comunicación que promuevan la transparencia, la claridad y la gestión adecuada de expectativas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Complementar estos hallazgos con los resultados de la consulta dirigida a organizaciones de sociedad civil para contar con una visión integral del diagnóstico.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s-GT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938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7889558" y="452302"/>
            <a:ext cx="3587116" cy="571500"/>
            <a:chOff x="0" y="0"/>
            <a:chExt cx="3587262" cy="57150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2" y="25121"/>
              <a:ext cx="1371600" cy="467360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78965" cy="571500"/>
            </a:xfrm>
            <a:prstGeom prst="rect">
              <a:avLst/>
            </a:prstGeom>
          </p:spPr>
        </p:pic>
      </p:grp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C5F240B4-0FF3-63A1-BA7F-08EACFBC961C}"/>
              </a:ext>
            </a:extLst>
          </p:cNvPr>
          <p:cNvSpPr txBox="1"/>
          <p:nvPr/>
        </p:nvSpPr>
        <p:spPr>
          <a:xfrm>
            <a:off x="1015464" y="282588"/>
            <a:ext cx="3365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D1B2E8"/>
                </a:solidFill>
              </a:rPr>
              <a:t>Pasos a seguir</a:t>
            </a:r>
            <a:endParaRPr lang="es-ES" sz="2800" b="1" dirty="0">
              <a:solidFill>
                <a:srgbClr val="D1B2E8"/>
              </a:solidFill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="" xmlns:a16="http://schemas.microsoft.com/office/drawing/2014/main" id="{8893F29B-D7A4-8768-E6B9-2B9D81AFF57D}"/>
              </a:ext>
            </a:extLst>
          </p:cNvPr>
          <p:cNvSpPr/>
          <p:nvPr/>
        </p:nvSpPr>
        <p:spPr>
          <a:xfrm>
            <a:off x="321773" y="282588"/>
            <a:ext cx="1146220" cy="1030310"/>
          </a:xfrm>
          <a:prstGeom prst="ellipse">
            <a:avLst/>
          </a:prstGeom>
          <a:solidFill>
            <a:srgbClr val="D1B2E8"/>
          </a:solidFill>
          <a:ln>
            <a:solidFill>
              <a:srgbClr val="D1B2E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3600" b="1" dirty="0" smtClean="0"/>
              <a:t>04</a:t>
            </a:r>
            <a:endParaRPr lang="es-GT" sz="3600" b="1" dirty="0"/>
          </a:p>
        </p:txBody>
      </p:sp>
      <p:sp>
        <p:nvSpPr>
          <p:cNvPr id="7" name="Google Shape;296;p22">
            <a:extLst>
              <a:ext uri="{FF2B5EF4-FFF2-40B4-BE49-F238E27FC236}">
                <a16:creationId xmlns:a16="http://schemas.microsoft.com/office/drawing/2014/main" xmlns="" id="{EAE2C576-04A7-F14E-16E8-567F9F7C8D2C}"/>
              </a:ext>
            </a:extLst>
          </p:cNvPr>
          <p:cNvSpPr txBox="1"/>
          <p:nvPr/>
        </p:nvSpPr>
        <p:spPr>
          <a:xfrm>
            <a:off x="1072566" y="4595042"/>
            <a:ext cx="2472568" cy="49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 smtClean="0">
                <a:solidFill>
                  <a:srgbClr val="1F2A52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Diagnóstico</a:t>
            </a:r>
            <a:endParaRPr sz="2000" b="1" dirty="0">
              <a:solidFill>
                <a:srgbClr val="1F2A52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</p:txBody>
      </p:sp>
      <p:sp>
        <p:nvSpPr>
          <p:cNvPr id="10" name="Google Shape;297;p22">
            <a:extLst>
              <a:ext uri="{FF2B5EF4-FFF2-40B4-BE49-F238E27FC236}">
                <a16:creationId xmlns:a16="http://schemas.microsoft.com/office/drawing/2014/main" xmlns="" id="{CD653399-9C7B-7A7C-310F-6B19D3A54D4B}"/>
              </a:ext>
            </a:extLst>
          </p:cNvPr>
          <p:cNvSpPr txBox="1"/>
          <p:nvPr/>
        </p:nvSpPr>
        <p:spPr>
          <a:xfrm>
            <a:off x="3429062" y="2960858"/>
            <a:ext cx="2781180" cy="49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 dirty="0" smtClean="0">
                <a:solidFill>
                  <a:srgbClr val="1F2A52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Diseño Estrategia</a:t>
            </a:r>
            <a:endParaRPr lang="es-GT" sz="2000" b="1" dirty="0">
              <a:solidFill>
                <a:srgbClr val="1F2A52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</p:txBody>
      </p:sp>
      <p:sp>
        <p:nvSpPr>
          <p:cNvPr id="11" name="Google Shape;298;p22">
            <a:extLst>
              <a:ext uri="{FF2B5EF4-FFF2-40B4-BE49-F238E27FC236}">
                <a16:creationId xmlns:a16="http://schemas.microsoft.com/office/drawing/2014/main" xmlns="" id="{86C2DC4C-9E6A-969D-7D68-820FDF763F05}"/>
              </a:ext>
            </a:extLst>
          </p:cNvPr>
          <p:cNvSpPr txBox="1"/>
          <p:nvPr/>
        </p:nvSpPr>
        <p:spPr>
          <a:xfrm>
            <a:off x="5789577" y="4626607"/>
            <a:ext cx="3287020" cy="49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 dirty="0" smtClean="0">
                <a:solidFill>
                  <a:srgbClr val="1F2A52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Implementación</a:t>
            </a:r>
            <a:endParaRPr lang="es-GT" sz="2000" b="1" dirty="0">
              <a:solidFill>
                <a:srgbClr val="1F2A52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</p:txBody>
      </p:sp>
      <p:sp>
        <p:nvSpPr>
          <p:cNvPr id="12" name="Google Shape;299;p22">
            <a:extLst>
              <a:ext uri="{FF2B5EF4-FFF2-40B4-BE49-F238E27FC236}">
                <a16:creationId xmlns:a16="http://schemas.microsoft.com/office/drawing/2014/main" xmlns="" id="{2F99D0FC-11EF-155D-7B59-DD675DD1C467}"/>
              </a:ext>
            </a:extLst>
          </p:cNvPr>
          <p:cNvSpPr txBox="1"/>
          <p:nvPr/>
        </p:nvSpPr>
        <p:spPr>
          <a:xfrm>
            <a:off x="8601203" y="2823465"/>
            <a:ext cx="2379346" cy="49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 dirty="0" smtClean="0">
                <a:solidFill>
                  <a:srgbClr val="1F2A52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Seguimiento y evaluación</a:t>
            </a:r>
            <a:endParaRPr lang="es-GT" sz="2000" b="1" dirty="0">
              <a:solidFill>
                <a:srgbClr val="1F2A52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</p:txBody>
      </p:sp>
      <p:sp>
        <p:nvSpPr>
          <p:cNvPr id="13" name="Google Shape;302;p22">
            <a:extLst>
              <a:ext uri="{FF2B5EF4-FFF2-40B4-BE49-F238E27FC236}">
                <a16:creationId xmlns:a16="http://schemas.microsoft.com/office/drawing/2014/main" xmlns="" id="{3EB983CF-AF8A-0028-89C9-958BB31EF6A3}"/>
              </a:ext>
            </a:extLst>
          </p:cNvPr>
          <p:cNvSpPr txBox="1"/>
          <p:nvPr/>
        </p:nvSpPr>
        <p:spPr>
          <a:xfrm>
            <a:off x="668215" y="5184587"/>
            <a:ext cx="4643094" cy="97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pPr marL="298450" lvl="0" indent="-285750"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Consultas territoriales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Priorización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intervenciones</a:t>
            </a:r>
          </a:p>
          <a:p>
            <a:pPr marL="298450" lvl="0" indent="-285750"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Identificación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de necesidades de información</a:t>
            </a:r>
            <a:b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Aportes de Sociedad Civil</a:t>
            </a:r>
          </a:p>
          <a:p>
            <a:pPr marL="298450" indent="-285750">
              <a:buFont typeface="Arial" panose="020B0604020202020204" pitchFamily="34" charset="0"/>
              <a:buChar char="•"/>
            </a:pPr>
            <a:r>
              <a:rPr lang="es-GT" altLang="es-G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Identificar canales y barreras de comunicación </a:t>
            </a:r>
            <a:endParaRPr lang="es-GT" altLang="es-G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0"/>
            <a:endParaRPr sz="1600" dirty="0">
              <a:solidFill>
                <a:srgbClr val="1F2A5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Google Shape;303;p22">
            <a:extLst>
              <a:ext uri="{FF2B5EF4-FFF2-40B4-BE49-F238E27FC236}">
                <a16:creationId xmlns:a16="http://schemas.microsoft.com/office/drawing/2014/main" xmlns="" id="{4B73F635-802E-D759-C062-D4FA09CB0CAF}"/>
              </a:ext>
            </a:extLst>
          </p:cNvPr>
          <p:cNvSpPr txBox="1"/>
          <p:nvPr/>
        </p:nvSpPr>
        <p:spPr>
          <a:xfrm>
            <a:off x="3545134" y="1674846"/>
            <a:ext cx="3811839" cy="979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MX" altLang="es-GT" sz="1400" dirty="0" smtClean="0">
                <a:latin typeface="Arial" panose="020B0604020202020204" pitchFamily="34" charset="0"/>
              </a:rPr>
              <a:t>Objetivos </a:t>
            </a:r>
            <a:r>
              <a:rPr lang="es-MX" altLang="es-GT" sz="1400" dirty="0">
                <a:latin typeface="Arial" panose="020B0604020202020204" pitchFamily="34" charset="0"/>
              </a:rPr>
              <a:t>de </a:t>
            </a:r>
            <a:r>
              <a:rPr lang="es-MX" altLang="es-GT" sz="1400" dirty="0" smtClean="0">
                <a:latin typeface="Arial" panose="020B0604020202020204" pitchFamily="34" charset="0"/>
              </a:rPr>
              <a:t>comunicación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MX" altLang="es-GT" sz="1400" dirty="0" smtClean="0">
                <a:latin typeface="Arial" panose="020B0604020202020204" pitchFamily="34" charset="0"/>
              </a:rPr>
              <a:t>Grupos prioritarios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MX" altLang="es-GT" sz="1400" dirty="0" smtClean="0">
                <a:latin typeface="Arial" panose="020B0604020202020204" pitchFamily="34" charset="0"/>
              </a:rPr>
              <a:t>Mensajes clave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MX" altLang="es-GT" sz="1400" dirty="0" smtClean="0">
                <a:latin typeface="Arial" panose="020B0604020202020204" pitchFamily="34" charset="0"/>
              </a:rPr>
              <a:t>Enfoque </a:t>
            </a:r>
            <a:r>
              <a:rPr lang="es-MX" altLang="es-GT" sz="1400" dirty="0">
                <a:latin typeface="Arial" panose="020B0604020202020204" pitchFamily="34" charset="0"/>
              </a:rPr>
              <a:t>de pertinencia </a:t>
            </a:r>
            <a:r>
              <a:rPr lang="es-MX" altLang="es-GT" sz="1400" dirty="0" smtClean="0">
                <a:latin typeface="Arial" panose="020B0604020202020204" pitchFamily="34" charset="0"/>
              </a:rPr>
              <a:t>cultural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MX" altLang="es-GT" sz="1400" dirty="0" smtClean="0">
                <a:latin typeface="Arial" panose="020B0604020202020204" pitchFamily="34" charset="0"/>
              </a:rPr>
              <a:t>Canales </a:t>
            </a:r>
            <a:r>
              <a:rPr lang="es-MX" altLang="es-GT" sz="1400" dirty="0">
                <a:latin typeface="Arial" panose="020B0604020202020204" pitchFamily="34" charset="0"/>
              </a:rPr>
              <a:t>y formatos</a:t>
            </a:r>
            <a:endParaRPr lang="es-GT" sz="1400" dirty="0">
              <a:solidFill>
                <a:srgbClr val="1F2A5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9DBB4BB0-FDFC-E36E-4962-507211FAA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9343" y="3760087"/>
            <a:ext cx="634619" cy="701598"/>
          </a:xfrm>
          <a:prstGeom prst="rect">
            <a:avLst/>
          </a:prstGeom>
        </p:spPr>
      </p:pic>
      <p:sp>
        <p:nvSpPr>
          <p:cNvPr id="16" name="Google Shape;287;p22">
            <a:extLst>
              <a:ext uri="{FF2B5EF4-FFF2-40B4-BE49-F238E27FC236}">
                <a16:creationId xmlns:a16="http://schemas.microsoft.com/office/drawing/2014/main" xmlns="" id="{C7CA36AE-0354-AE2E-8013-1762BB036AB7}"/>
              </a:ext>
            </a:extLst>
          </p:cNvPr>
          <p:cNvSpPr/>
          <p:nvPr/>
        </p:nvSpPr>
        <p:spPr>
          <a:xfrm>
            <a:off x="4159360" y="3550463"/>
            <a:ext cx="1230905" cy="1020707"/>
          </a:xfrm>
          <a:custGeom>
            <a:avLst/>
            <a:gdLst/>
            <a:ahLst/>
            <a:cxnLst/>
            <a:rect l="l" t="t" r="r" b="b"/>
            <a:pathLst>
              <a:path w="12002" h="12014" extrusionOk="0">
                <a:moveTo>
                  <a:pt x="6001" y="0"/>
                </a:moveTo>
                <a:cubicBezTo>
                  <a:pt x="2679" y="0"/>
                  <a:pt x="0" y="2691"/>
                  <a:pt x="0" y="6001"/>
                </a:cubicBezTo>
                <a:cubicBezTo>
                  <a:pt x="0" y="9323"/>
                  <a:pt x="2679" y="12014"/>
                  <a:pt x="6001" y="12014"/>
                </a:cubicBezTo>
                <a:cubicBezTo>
                  <a:pt x="9311" y="12014"/>
                  <a:pt x="12002" y="9323"/>
                  <a:pt x="12002" y="6001"/>
                </a:cubicBezTo>
                <a:cubicBezTo>
                  <a:pt x="12002" y="2691"/>
                  <a:pt x="9311" y="0"/>
                  <a:pt x="6001" y="0"/>
                </a:cubicBezTo>
                <a:close/>
              </a:path>
            </a:pathLst>
          </a:custGeom>
          <a:solidFill>
            <a:srgbClr val="21B2E3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288;p22">
            <a:extLst>
              <a:ext uri="{FF2B5EF4-FFF2-40B4-BE49-F238E27FC236}">
                <a16:creationId xmlns:a16="http://schemas.microsoft.com/office/drawing/2014/main" xmlns="" id="{313D0D19-AB83-4D17-6CCD-34C13CAF56F7}"/>
              </a:ext>
            </a:extLst>
          </p:cNvPr>
          <p:cNvSpPr/>
          <p:nvPr/>
        </p:nvSpPr>
        <p:spPr>
          <a:xfrm>
            <a:off x="6713238" y="3550930"/>
            <a:ext cx="1232136" cy="1019772"/>
          </a:xfrm>
          <a:custGeom>
            <a:avLst/>
            <a:gdLst/>
            <a:ahLst/>
            <a:cxnLst/>
            <a:rect l="l" t="t" r="r" b="b"/>
            <a:pathLst>
              <a:path w="12014" h="12003" extrusionOk="0">
                <a:moveTo>
                  <a:pt x="6001" y="1"/>
                </a:moveTo>
                <a:cubicBezTo>
                  <a:pt x="2691" y="1"/>
                  <a:pt x="0" y="2680"/>
                  <a:pt x="0" y="6001"/>
                </a:cubicBezTo>
                <a:cubicBezTo>
                  <a:pt x="0" y="9323"/>
                  <a:pt x="2691" y="12002"/>
                  <a:pt x="6001" y="12002"/>
                </a:cubicBezTo>
                <a:cubicBezTo>
                  <a:pt x="9323" y="12002"/>
                  <a:pt x="12014" y="9323"/>
                  <a:pt x="12014" y="6001"/>
                </a:cubicBezTo>
                <a:cubicBezTo>
                  <a:pt x="12014" y="2680"/>
                  <a:pt x="9323" y="1"/>
                  <a:pt x="6001" y="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289;p22">
            <a:extLst>
              <a:ext uri="{FF2B5EF4-FFF2-40B4-BE49-F238E27FC236}">
                <a16:creationId xmlns:a16="http://schemas.microsoft.com/office/drawing/2014/main" xmlns="" id="{97834B27-8086-D7EE-ED62-F9F6F07DB8CC}"/>
              </a:ext>
            </a:extLst>
          </p:cNvPr>
          <p:cNvSpPr/>
          <p:nvPr/>
        </p:nvSpPr>
        <p:spPr>
          <a:xfrm>
            <a:off x="9268353" y="3550419"/>
            <a:ext cx="1232136" cy="1020791"/>
          </a:xfrm>
          <a:custGeom>
            <a:avLst/>
            <a:gdLst/>
            <a:ahLst/>
            <a:cxnLst/>
            <a:rect l="l" t="t" r="r" b="b"/>
            <a:pathLst>
              <a:path w="12014" h="12015" extrusionOk="0">
                <a:moveTo>
                  <a:pt x="6013" y="1"/>
                </a:moveTo>
                <a:cubicBezTo>
                  <a:pt x="2691" y="1"/>
                  <a:pt x="0" y="2692"/>
                  <a:pt x="0" y="6002"/>
                </a:cubicBezTo>
                <a:cubicBezTo>
                  <a:pt x="0" y="9324"/>
                  <a:pt x="2691" y="12014"/>
                  <a:pt x="6013" y="12014"/>
                </a:cubicBezTo>
                <a:cubicBezTo>
                  <a:pt x="9323" y="12014"/>
                  <a:pt x="12014" y="9324"/>
                  <a:pt x="12014" y="6002"/>
                </a:cubicBezTo>
                <a:cubicBezTo>
                  <a:pt x="12014" y="2692"/>
                  <a:pt x="9323" y="1"/>
                  <a:pt x="6013" y="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291;p22">
            <a:extLst>
              <a:ext uri="{FF2B5EF4-FFF2-40B4-BE49-F238E27FC236}">
                <a16:creationId xmlns:a16="http://schemas.microsoft.com/office/drawing/2014/main" xmlns="" id="{4434686B-B3C8-50D9-150D-B88395CF0C63}"/>
              </a:ext>
            </a:extLst>
          </p:cNvPr>
          <p:cNvSpPr/>
          <p:nvPr/>
        </p:nvSpPr>
        <p:spPr>
          <a:xfrm>
            <a:off x="8472322" y="4043398"/>
            <a:ext cx="2737871" cy="1141711"/>
          </a:xfrm>
          <a:custGeom>
            <a:avLst/>
            <a:gdLst/>
            <a:ahLst/>
            <a:cxnLst/>
            <a:rect l="l" t="t" r="r" b="b"/>
            <a:pathLst>
              <a:path w="7904" h="3951" extrusionOk="0">
                <a:moveTo>
                  <a:pt x="1" y="0"/>
                </a:moveTo>
                <a:cubicBezTo>
                  <a:pt x="1" y="540"/>
                  <a:pt x="113" y="1075"/>
                  <a:pt x="327" y="1571"/>
                </a:cubicBezTo>
                <a:cubicBezTo>
                  <a:pt x="938" y="2971"/>
                  <a:pt x="2332" y="3951"/>
                  <a:pt x="3953" y="3951"/>
                </a:cubicBezTo>
                <a:cubicBezTo>
                  <a:pt x="6132" y="3951"/>
                  <a:pt x="7903" y="2178"/>
                  <a:pt x="7903" y="0"/>
                </a:cubicBezTo>
                <a:lnTo>
                  <a:pt x="7248" y="0"/>
                </a:lnTo>
                <a:cubicBezTo>
                  <a:pt x="7248" y="1818"/>
                  <a:pt x="5770" y="3296"/>
                  <a:pt x="3953" y="3296"/>
                </a:cubicBezTo>
                <a:cubicBezTo>
                  <a:pt x="2135" y="3296"/>
                  <a:pt x="657" y="1818"/>
                  <a:pt x="657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92;p22">
            <a:extLst>
              <a:ext uri="{FF2B5EF4-FFF2-40B4-BE49-F238E27FC236}">
                <a16:creationId xmlns:a16="http://schemas.microsoft.com/office/drawing/2014/main" xmlns="" id="{1036C58F-A443-C204-3E65-E5BA182E445B}"/>
              </a:ext>
            </a:extLst>
          </p:cNvPr>
          <p:cNvSpPr/>
          <p:nvPr/>
        </p:nvSpPr>
        <p:spPr>
          <a:xfrm>
            <a:off x="5962050" y="2901387"/>
            <a:ext cx="2737178" cy="1145494"/>
          </a:xfrm>
          <a:custGeom>
            <a:avLst/>
            <a:gdLst/>
            <a:ahLst/>
            <a:cxnLst/>
            <a:rect l="l" t="t" r="r" b="b"/>
            <a:pathLst>
              <a:path w="7902" h="3951" extrusionOk="0">
                <a:moveTo>
                  <a:pt x="3951" y="0"/>
                </a:moveTo>
                <a:cubicBezTo>
                  <a:pt x="2330" y="0"/>
                  <a:pt x="935" y="982"/>
                  <a:pt x="327" y="2380"/>
                </a:cubicBezTo>
                <a:cubicBezTo>
                  <a:pt x="111" y="2874"/>
                  <a:pt x="0" y="3409"/>
                  <a:pt x="0" y="3951"/>
                </a:cubicBezTo>
                <a:lnTo>
                  <a:pt x="653" y="3951"/>
                </a:lnTo>
                <a:cubicBezTo>
                  <a:pt x="653" y="2135"/>
                  <a:pt x="2133" y="657"/>
                  <a:pt x="3951" y="657"/>
                </a:cubicBezTo>
                <a:cubicBezTo>
                  <a:pt x="5767" y="657"/>
                  <a:pt x="7246" y="2135"/>
                  <a:pt x="7246" y="3951"/>
                </a:cubicBezTo>
                <a:lnTo>
                  <a:pt x="7901" y="3951"/>
                </a:lnTo>
                <a:cubicBezTo>
                  <a:pt x="7901" y="3411"/>
                  <a:pt x="7791" y="2876"/>
                  <a:pt x="7574" y="2381"/>
                </a:cubicBezTo>
                <a:cubicBezTo>
                  <a:pt x="6966" y="982"/>
                  <a:pt x="5571" y="0"/>
                  <a:pt x="395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93;p22">
            <a:extLst>
              <a:ext uri="{FF2B5EF4-FFF2-40B4-BE49-F238E27FC236}">
                <a16:creationId xmlns:a16="http://schemas.microsoft.com/office/drawing/2014/main" xmlns="" id="{B2C06A9B-AA46-BB4C-DB9A-2B744AAE2039}"/>
              </a:ext>
            </a:extLst>
          </p:cNvPr>
          <p:cNvSpPr/>
          <p:nvPr/>
        </p:nvSpPr>
        <p:spPr>
          <a:xfrm>
            <a:off x="940779" y="2901399"/>
            <a:ext cx="2739950" cy="1145468"/>
          </a:xfrm>
          <a:custGeom>
            <a:avLst/>
            <a:gdLst/>
            <a:ahLst/>
            <a:cxnLst/>
            <a:rect l="l" t="t" r="r" b="b"/>
            <a:pathLst>
              <a:path w="7910" h="3964" extrusionOk="0">
                <a:moveTo>
                  <a:pt x="3958" y="0"/>
                </a:moveTo>
                <a:cubicBezTo>
                  <a:pt x="3954" y="0"/>
                  <a:pt x="3950" y="0"/>
                  <a:pt x="3946" y="0"/>
                </a:cubicBezTo>
                <a:cubicBezTo>
                  <a:pt x="1768" y="6"/>
                  <a:pt x="0" y="1784"/>
                  <a:pt x="6" y="3963"/>
                </a:cubicBezTo>
                <a:lnTo>
                  <a:pt x="661" y="3962"/>
                </a:lnTo>
                <a:cubicBezTo>
                  <a:pt x="657" y="2144"/>
                  <a:pt x="2131" y="661"/>
                  <a:pt x="3947" y="655"/>
                </a:cubicBezTo>
                <a:cubicBezTo>
                  <a:pt x="3951" y="655"/>
                  <a:pt x="3955" y="655"/>
                  <a:pt x="3959" y="655"/>
                </a:cubicBezTo>
                <a:cubicBezTo>
                  <a:pt x="5771" y="655"/>
                  <a:pt x="7248" y="2127"/>
                  <a:pt x="7254" y="3939"/>
                </a:cubicBezTo>
                <a:lnTo>
                  <a:pt x="7256" y="3939"/>
                </a:lnTo>
                <a:lnTo>
                  <a:pt x="7909" y="3938"/>
                </a:lnTo>
                <a:cubicBezTo>
                  <a:pt x="7907" y="3398"/>
                  <a:pt x="7795" y="2863"/>
                  <a:pt x="7578" y="2368"/>
                </a:cubicBezTo>
                <a:cubicBezTo>
                  <a:pt x="6966" y="976"/>
                  <a:pt x="5573" y="0"/>
                  <a:pt x="3958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94;p22">
            <a:extLst>
              <a:ext uri="{FF2B5EF4-FFF2-40B4-BE49-F238E27FC236}">
                <a16:creationId xmlns:a16="http://schemas.microsoft.com/office/drawing/2014/main" xmlns="" id="{6BACB9B9-58A1-6DF5-1332-2C985D1036C6}"/>
              </a:ext>
            </a:extLst>
          </p:cNvPr>
          <p:cNvSpPr/>
          <p:nvPr/>
        </p:nvSpPr>
        <p:spPr>
          <a:xfrm>
            <a:off x="3450717" y="4039604"/>
            <a:ext cx="2737871" cy="1145494"/>
          </a:xfrm>
          <a:custGeom>
            <a:avLst/>
            <a:gdLst/>
            <a:ahLst/>
            <a:cxnLst/>
            <a:rect l="l" t="t" r="r" b="b"/>
            <a:pathLst>
              <a:path w="7904" h="3951" extrusionOk="0">
                <a:moveTo>
                  <a:pt x="1" y="0"/>
                </a:moveTo>
                <a:cubicBezTo>
                  <a:pt x="1" y="540"/>
                  <a:pt x="111" y="1075"/>
                  <a:pt x="328" y="1571"/>
                </a:cubicBezTo>
                <a:cubicBezTo>
                  <a:pt x="938" y="2971"/>
                  <a:pt x="2332" y="3951"/>
                  <a:pt x="3953" y="3951"/>
                </a:cubicBezTo>
                <a:cubicBezTo>
                  <a:pt x="5574" y="3951"/>
                  <a:pt x="6967" y="2971"/>
                  <a:pt x="7575" y="1573"/>
                </a:cubicBezTo>
                <a:cubicBezTo>
                  <a:pt x="7791" y="1076"/>
                  <a:pt x="7903" y="541"/>
                  <a:pt x="7903" y="0"/>
                </a:cubicBezTo>
                <a:lnTo>
                  <a:pt x="7249" y="0"/>
                </a:lnTo>
                <a:cubicBezTo>
                  <a:pt x="7249" y="1818"/>
                  <a:pt x="5770" y="3296"/>
                  <a:pt x="3953" y="3296"/>
                </a:cubicBezTo>
                <a:cubicBezTo>
                  <a:pt x="2135" y="3296"/>
                  <a:pt x="657" y="1818"/>
                  <a:pt x="657" y="0"/>
                </a:cubicBezTo>
                <a:close/>
              </a:path>
            </a:pathLst>
          </a:custGeom>
          <a:solidFill>
            <a:srgbClr val="21B2E3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301;p22">
            <a:extLst>
              <a:ext uri="{FF2B5EF4-FFF2-40B4-BE49-F238E27FC236}">
                <a16:creationId xmlns:a16="http://schemas.microsoft.com/office/drawing/2014/main" xmlns="" id="{7A333BE3-4909-9237-2D5A-7873006D9306}"/>
              </a:ext>
            </a:extLst>
          </p:cNvPr>
          <p:cNvSpPr/>
          <p:nvPr/>
        </p:nvSpPr>
        <p:spPr>
          <a:xfrm>
            <a:off x="1667038" y="3550463"/>
            <a:ext cx="1232136" cy="1020707"/>
          </a:xfrm>
          <a:custGeom>
            <a:avLst/>
            <a:gdLst/>
            <a:ahLst/>
            <a:cxnLst/>
            <a:rect l="l" t="t" r="r" b="b"/>
            <a:pathLst>
              <a:path w="12014" h="12014" extrusionOk="0">
                <a:moveTo>
                  <a:pt x="6013" y="0"/>
                </a:moveTo>
                <a:cubicBezTo>
                  <a:pt x="2691" y="0"/>
                  <a:pt x="0" y="2691"/>
                  <a:pt x="0" y="6001"/>
                </a:cubicBezTo>
                <a:cubicBezTo>
                  <a:pt x="0" y="9323"/>
                  <a:pt x="2691" y="12014"/>
                  <a:pt x="6013" y="12014"/>
                </a:cubicBezTo>
                <a:cubicBezTo>
                  <a:pt x="9323" y="12014"/>
                  <a:pt x="12014" y="9323"/>
                  <a:pt x="12014" y="6001"/>
                </a:cubicBezTo>
                <a:cubicBezTo>
                  <a:pt x="12014" y="2691"/>
                  <a:pt x="9323" y="0"/>
                  <a:pt x="6013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53F69C90-DE9E-84CE-BF46-1D8E859A0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775" y="3707257"/>
            <a:ext cx="760579" cy="70611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xmlns="" id="{1C771223-12E9-000A-C001-431A9DD2BE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4649" y="3696824"/>
            <a:ext cx="728057" cy="780129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xmlns="" id="{95DB4956-38E8-2CC4-21DA-916723988C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8783" y="3822829"/>
            <a:ext cx="991273" cy="47596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xmlns="" id="{4C3240E2-AC68-B42C-BD88-E2C5FCD683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95996" y="3707257"/>
            <a:ext cx="973156" cy="700530"/>
          </a:xfrm>
          <a:prstGeom prst="rect">
            <a:avLst/>
          </a:prstGeom>
        </p:spPr>
      </p:pic>
      <p:sp>
        <p:nvSpPr>
          <p:cNvPr id="28" name="Rectángulo 27"/>
          <p:cNvSpPr/>
          <p:nvPr/>
        </p:nvSpPr>
        <p:spPr>
          <a:xfrm>
            <a:off x="6193295" y="5090892"/>
            <a:ext cx="4509294" cy="1314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GT" altLang="es-GT" sz="1400" dirty="0">
                <a:latin typeface="Arial" panose="020B0604020202020204" pitchFamily="34" charset="0"/>
              </a:rPr>
              <a:t>Producción de materiales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GT" altLang="es-GT" sz="1400" dirty="0">
                <a:latin typeface="Arial" panose="020B0604020202020204" pitchFamily="34" charset="0"/>
              </a:rPr>
              <a:t>Difusión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GT" altLang="es-GT" sz="1400" dirty="0">
                <a:latin typeface="Arial" panose="020B0604020202020204" pitchFamily="34" charset="0"/>
              </a:rPr>
              <a:t>Activaciones territoriales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GT" altLang="es-GT" sz="1400" dirty="0">
                <a:latin typeface="Arial" panose="020B0604020202020204" pitchFamily="34" charset="0"/>
              </a:rPr>
              <a:t>Articulación interinstitucional 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8908745" y="1462386"/>
            <a:ext cx="3183487" cy="1610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GT" altLang="es-GT" sz="14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GT" altLang="es-GT" sz="1400" dirty="0">
                <a:latin typeface="Arial" panose="020B0604020202020204" pitchFamily="34" charset="0"/>
              </a:rPr>
              <a:t>Alcance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GT" altLang="es-GT" sz="1400" dirty="0">
                <a:latin typeface="Arial" panose="020B0604020202020204" pitchFamily="34" charset="0"/>
              </a:rPr>
              <a:t>Participación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GT" altLang="es-GT" sz="1400" dirty="0">
                <a:latin typeface="Arial" panose="020B0604020202020204" pitchFamily="34" charset="0"/>
              </a:rPr>
              <a:t>Retroalimentación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GT" altLang="es-GT" sz="1400" dirty="0">
                <a:latin typeface="Arial" panose="020B0604020202020204" pitchFamily="34" charset="0"/>
              </a:rPr>
              <a:t>Ajustes </a:t>
            </a:r>
          </a:p>
        </p:txBody>
      </p:sp>
    </p:spTree>
    <p:extLst>
      <p:ext uri="{BB962C8B-B14F-4D97-AF65-F5344CB8AC3E}">
        <p14:creationId xmlns:p14="http://schemas.microsoft.com/office/powerpoint/2010/main" val="157554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C4E7110-67AF-1910-B569-A3F67F922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F245BDF-D30B-C764-E4F9-0C1B5D7BD268}"/>
              </a:ext>
            </a:extLst>
          </p:cNvPr>
          <p:cNvSpPr txBox="1">
            <a:spLocks/>
          </p:cNvSpPr>
          <p:nvPr/>
        </p:nvSpPr>
        <p:spPr>
          <a:xfrm>
            <a:off x="620486" y="3429000"/>
            <a:ext cx="10951028" cy="2041071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G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Avances Hito </a:t>
            </a:r>
            <a:r>
              <a:rPr lang="es-G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s-G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Reingeniería del Portal del Sistema de Información Nacional en Seguridad Alimentaria y Nutricional (SIINSAN)</a:t>
            </a:r>
          </a:p>
          <a:p>
            <a:pPr algn="ctr"/>
            <a:r>
              <a:rPr lang="es-E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https://portal.siinsan.gob.gt/</a:t>
            </a:r>
            <a:endParaRPr lang="es-GT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92DC6BD-3C73-F6C0-77D5-A218678C3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486" y="674733"/>
            <a:ext cx="2353230" cy="1933011"/>
          </a:xfrm>
          <a:prstGeom prst="rect">
            <a:avLst/>
          </a:prstGeom>
        </p:spPr>
      </p:pic>
      <p:pic>
        <p:nvPicPr>
          <p:cNvPr id="4" name="Picture 6" descr="La Primavera y la Corrupción en el MIDES">
            <a:extLst>
              <a:ext uri="{FF2B5EF4-FFF2-40B4-BE49-F238E27FC236}">
                <a16:creationId xmlns="" xmlns:a16="http://schemas.microsoft.com/office/drawing/2014/main" id="{72221130-C190-E491-E3AA-477A30335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881" y="129917"/>
            <a:ext cx="2888455" cy="288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472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1"/>
          <p:cNvSpPr txBox="1"/>
          <p:nvPr/>
        </p:nvSpPr>
        <p:spPr>
          <a:xfrm>
            <a:off x="621792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1B6675"/>
                </a:solidFill>
                <a:latin typeface="Inter"/>
              </a:rPr>
              <a:t>ESTADO GENERAL</a:t>
            </a:r>
          </a:p>
        </p:txBody>
      </p:sp>
      <p:sp>
        <p:nvSpPr>
          <p:cNvPr id="31" name="TextBox 2"/>
          <p:cNvSpPr txBox="1"/>
          <p:nvPr/>
        </p:nvSpPr>
        <p:spPr>
          <a:xfrm>
            <a:off x="621792" y="630936"/>
            <a:ext cx="1088136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500" b="1" i="0" dirty="0">
                <a:solidFill>
                  <a:srgbClr val="20303A"/>
                </a:solidFill>
                <a:latin typeface="Inter"/>
              </a:rPr>
              <a:t>El portal </a:t>
            </a:r>
            <a:r>
              <a:rPr sz="3500" b="1" i="0" dirty="0" err="1">
                <a:solidFill>
                  <a:srgbClr val="20303A"/>
                </a:solidFill>
                <a:latin typeface="Inter"/>
              </a:rPr>
              <a:t>registra</a:t>
            </a:r>
            <a:r>
              <a:rPr sz="3500" b="1" i="0" dirty="0">
                <a:solidFill>
                  <a:srgbClr val="20303A"/>
                </a:solidFill>
                <a:latin typeface="Inter"/>
              </a:rPr>
              <a:t> 54.5% de </a:t>
            </a:r>
            <a:r>
              <a:rPr sz="3500" b="1" i="0" dirty="0" err="1">
                <a:solidFill>
                  <a:srgbClr val="20303A"/>
                </a:solidFill>
                <a:latin typeface="Inter"/>
              </a:rPr>
              <a:t>avance</a:t>
            </a:r>
            <a:r>
              <a:rPr sz="3500" b="1" i="0" dirty="0">
                <a:solidFill>
                  <a:srgbClr val="20303A"/>
                </a:solidFill>
                <a:latin typeface="Inter"/>
              </a:rPr>
              <a:t> </a:t>
            </a:r>
            <a:r>
              <a:rPr sz="3500" b="1" i="0" dirty="0" err="1">
                <a:solidFill>
                  <a:srgbClr val="20303A"/>
                </a:solidFill>
                <a:latin typeface="Inter"/>
              </a:rPr>
              <a:t>ponderado</a:t>
            </a:r>
            <a:endParaRPr sz="3500" b="1" i="0" dirty="0">
              <a:solidFill>
                <a:srgbClr val="20303A"/>
              </a:solidFill>
              <a:latin typeface="Inter"/>
            </a:endParaRPr>
          </a:p>
        </p:txBody>
      </p:sp>
      <p:sp>
        <p:nvSpPr>
          <p:cNvPr id="32" name="Rectangle 4"/>
          <p:cNvSpPr/>
          <p:nvPr/>
        </p:nvSpPr>
        <p:spPr>
          <a:xfrm>
            <a:off x="621792" y="1243584"/>
            <a:ext cx="10927080" cy="13716"/>
          </a:xfrm>
          <a:prstGeom prst="rect">
            <a:avLst/>
          </a:prstGeom>
          <a:solidFill>
            <a:srgbClr val="D9DE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3" name="Chart 5"/>
          <p:cNvGraphicFramePr>
            <a:graphicFrameLocks noGrp="1"/>
          </p:cNvGraphicFramePr>
          <p:nvPr/>
        </p:nvGraphicFramePr>
        <p:xfrm>
          <a:off x="731520" y="1627632"/>
          <a:ext cx="416052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TextBox 6"/>
          <p:cNvSpPr txBox="1"/>
          <p:nvPr/>
        </p:nvSpPr>
        <p:spPr>
          <a:xfrm>
            <a:off x="1536192" y="2793266"/>
            <a:ext cx="2560320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4400" b="1" i="0" dirty="0">
                <a:solidFill>
                  <a:srgbClr val="20303A"/>
                </a:solidFill>
                <a:latin typeface="Inter"/>
              </a:rPr>
              <a:t>5</a:t>
            </a:r>
            <a:r>
              <a:rPr lang="es-GT" sz="4400" b="1" i="0" dirty="0">
                <a:solidFill>
                  <a:srgbClr val="20303A"/>
                </a:solidFill>
                <a:latin typeface="Inter"/>
              </a:rPr>
              <a:t>7</a:t>
            </a:r>
            <a:r>
              <a:rPr sz="4400" b="1" i="0" dirty="0">
                <a:solidFill>
                  <a:srgbClr val="20303A"/>
                </a:solidFill>
                <a:latin typeface="Inter"/>
              </a:rPr>
              <a:t>.5%</a:t>
            </a:r>
          </a:p>
        </p:txBody>
      </p:sp>
      <p:sp>
        <p:nvSpPr>
          <p:cNvPr id="35" name="TextBox 7"/>
          <p:cNvSpPr txBox="1"/>
          <p:nvPr/>
        </p:nvSpPr>
        <p:spPr>
          <a:xfrm>
            <a:off x="1545336" y="3401568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60717B"/>
                </a:solidFill>
                <a:latin typeface="Inter"/>
              </a:rPr>
              <a:t>avance total</a:t>
            </a:r>
          </a:p>
        </p:txBody>
      </p:sp>
      <p:sp>
        <p:nvSpPr>
          <p:cNvPr id="36" name="Rectangle 8"/>
          <p:cNvSpPr/>
          <p:nvPr/>
        </p:nvSpPr>
        <p:spPr>
          <a:xfrm>
            <a:off x="5349240" y="1691640"/>
            <a:ext cx="16459" cy="4160520"/>
          </a:xfrm>
          <a:prstGeom prst="rect">
            <a:avLst/>
          </a:prstGeom>
          <a:solidFill>
            <a:srgbClr val="D9DE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9"/>
          <p:cNvSpPr txBox="1"/>
          <p:nvPr/>
        </p:nvSpPr>
        <p:spPr>
          <a:xfrm>
            <a:off x="5897880" y="1709928"/>
            <a:ext cx="1005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800" b="1" i="0">
                <a:solidFill>
                  <a:srgbClr val="238267"/>
                </a:solidFill>
                <a:latin typeface="Inter"/>
              </a:rPr>
              <a:t>5</a:t>
            </a:r>
          </a:p>
        </p:txBody>
      </p:sp>
      <p:sp>
        <p:nvSpPr>
          <p:cNvPr id="38" name="TextBox 10"/>
          <p:cNvSpPr txBox="1"/>
          <p:nvPr/>
        </p:nvSpPr>
        <p:spPr>
          <a:xfrm>
            <a:off x="6812280" y="1847088"/>
            <a:ext cx="28346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dirty="0" err="1">
                <a:solidFill>
                  <a:srgbClr val="20303A"/>
                </a:solidFill>
                <a:latin typeface="Inter"/>
              </a:rPr>
              <a:t>Completadas</a:t>
            </a:r>
            <a:endParaRPr sz="2100" b="1" i="0" dirty="0">
              <a:solidFill>
                <a:srgbClr val="20303A"/>
              </a:solidFill>
              <a:latin typeface="Inter"/>
            </a:endParaRPr>
          </a:p>
        </p:txBody>
      </p:sp>
      <p:sp>
        <p:nvSpPr>
          <p:cNvPr id="39" name="TextBox 11"/>
          <p:cNvSpPr txBox="1"/>
          <p:nvPr/>
        </p:nvSpPr>
        <p:spPr>
          <a:xfrm>
            <a:off x="6812280" y="2185416"/>
            <a:ext cx="34747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60717B"/>
                </a:solidFill>
                <a:latin typeface="Inter"/>
              </a:rPr>
              <a:t>50 puntos acumulados</a:t>
            </a:r>
          </a:p>
        </p:txBody>
      </p:sp>
      <p:sp>
        <p:nvSpPr>
          <p:cNvPr id="40" name="Rectangle 12"/>
          <p:cNvSpPr/>
          <p:nvPr/>
        </p:nvSpPr>
        <p:spPr>
          <a:xfrm>
            <a:off x="5897880" y="2633472"/>
            <a:ext cx="4892040" cy="13716"/>
          </a:xfrm>
          <a:prstGeom prst="rect">
            <a:avLst/>
          </a:prstGeom>
          <a:solidFill>
            <a:srgbClr val="D9DE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13"/>
          <p:cNvSpPr txBox="1"/>
          <p:nvPr/>
        </p:nvSpPr>
        <p:spPr>
          <a:xfrm>
            <a:off x="5897880" y="2816352"/>
            <a:ext cx="1005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800" b="1" i="0">
                <a:solidFill>
                  <a:srgbClr val="D98B22"/>
                </a:solidFill>
                <a:latin typeface="Inter"/>
              </a:rPr>
              <a:t>2</a:t>
            </a:r>
          </a:p>
        </p:txBody>
      </p:sp>
      <p:sp>
        <p:nvSpPr>
          <p:cNvPr id="42" name="TextBox 14"/>
          <p:cNvSpPr txBox="1"/>
          <p:nvPr/>
        </p:nvSpPr>
        <p:spPr>
          <a:xfrm>
            <a:off x="6812280" y="2953512"/>
            <a:ext cx="28346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0303A"/>
                </a:solidFill>
                <a:latin typeface="Inter"/>
              </a:rPr>
              <a:t>En proceso</a:t>
            </a:r>
          </a:p>
        </p:txBody>
      </p:sp>
      <p:sp>
        <p:nvSpPr>
          <p:cNvPr id="43" name="TextBox 15"/>
          <p:cNvSpPr txBox="1"/>
          <p:nvPr/>
        </p:nvSpPr>
        <p:spPr>
          <a:xfrm>
            <a:off x="6812280" y="3291840"/>
            <a:ext cx="347472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s-GT" sz="1400" dirty="0">
                <a:solidFill>
                  <a:srgbClr val="60717B"/>
                </a:solidFill>
                <a:latin typeface="Inter"/>
              </a:rPr>
              <a:t>7</a:t>
            </a:r>
            <a:r>
              <a:rPr sz="1400" b="0" i="0" dirty="0">
                <a:solidFill>
                  <a:srgbClr val="60717B"/>
                </a:solidFill>
                <a:latin typeface="Inter"/>
              </a:rPr>
              <a:t>.5 puntos </a:t>
            </a:r>
            <a:r>
              <a:rPr sz="1400" b="0" i="0" dirty="0" err="1">
                <a:solidFill>
                  <a:srgbClr val="60717B"/>
                </a:solidFill>
                <a:latin typeface="Inter"/>
              </a:rPr>
              <a:t>acumulados</a:t>
            </a:r>
            <a:endParaRPr sz="1400" b="0" i="0" dirty="0">
              <a:solidFill>
                <a:srgbClr val="60717B"/>
              </a:solidFill>
              <a:latin typeface="Inter"/>
            </a:endParaRPr>
          </a:p>
        </p:txBody>
      </p:sp>
      <p:sp>
        <p:nvSpPr>
          <p:cNvPr id="44" name="Rectangle 16"/>
          <p:cNvSpPr/>
          <p:nvPr/>
        </p:nvSpPr>
        <p:spPr>
          <a:xfrm>
            <a:off x="5897880" y="3749039"/>
            <a:ext cx="4892040" cy="13716"/>
          </a:xfrm>
          <a:prstGeom prst="rect">
            <a:avLst/>
          </a:prstGeom>
          <a:solidFill>
            <a:srgbClr val="D9DE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17"/>
          <p:cNvSpPr txBox="1"/>
          <p:nvPr/>
        </p:nvSpPr>
        <p:spPr>
          <a:xfrm>
            <a:off x="5897880" y="3931920"/>
            <a:ext cx="1005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800" b="1" i="0">
                <a:solidFill>
                  <a:srgbClr val="6C5FA7"/>
                </a:solidFill>
                <a:latin typeface="Inter"/>
              </a:rPr>
              <a:t>3</a:t>
            </a:r>
          </a:p>
        </p:txBody>
      </p:sp>
      <p:sp>
        <p:nvSpPr>
          <p:cNvPr id="46" name="TextBox 18"/>
          <p:cNvSpPr txBox="1"/>
          <p:nvPr/>
        </p:nvSpPr>
        <p:spPr>
          <a:xfrm>
            <a:off x="6812280" y="4069080"/>
            <a:ext cx="33832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0303A"/>
                </a:solidFill>
                <a:latin typeface="Inter"/>
              </a:rPr>
              <a:t>Pronto a iniciar</a:t>
            </a:r>
          </a:p>
        </p:txBody>
      </p:sp>
      <p:sp>
        <p:nvSpPr>
          <p:cNvPr id="47" name="TextBox 19"/>
          <p:cNvSpPr txBox="1"/>
          <p:nvPr/>
        </p:nvSpPr>
        <p:spPr>
          <a:xfrm>
            <a:off x="6812280" y="4407408"/>
            <a:ext cx="34747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60717B"/>
                </a:solidFill>
                <a:latin typeface="Inter"/>
              </a:rPr>
              <a:t>35 puntos por ejecutar</a:t>
            </a:r>
          </a:p>
        </p:txBody>
      </p:sp>
      <p:sp>
        <p:nvSpPr>
          <p:cNvPr id="48" name="TextBox 20"/>
          <p:cNvSpPr txBox="1"/>
          <p:nvPr/>
        </p:nvSpPr>
        <p:spPr>
          <a:xfrm>
            <a:off x="5897880" y="5266944"/>
            <a:ext cx="475488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 dirty="0">
                <a:solidFill>
                  <a:srgbClr val="60717B"/>
                </a:solidFill>
                <a:latin typeface="Inter"/>
              </a:rPr>
              <a:t>El </a:t>
            </a:r>
            <a:r>
              <a:rPr sz="1600" b="0" i="0" dirty="0" err="1">
                <a:solidFill>
                  <a:srgbClr val="60717B"/>
                </a:solidFill>
                <a:latin typeface="Inter"/>
              </a:rPr>
              <a:t>avance</a:t>
            </a:r>
            <a:r>
              <a:rPr sz="1600" b="0" i="0" dirty="0">
                <a:solidFill>
                  <a:srgbClr val="60717B"/>
                </a:solidFill>
                <a:latin typeface="Inter"/>
              </a:rPr>
              <a:t> </a:t>
            </a:r>
            <a:r>
              <a:rPr sz="1600" b="0" i="0" dirty="0" err="1">
                <a:solidFill>
                  <a:srgbClr val="60717B"/>
                </a:solidFill>
                <a:latin typeface="Inter"/>
              </a:rPr>
              <a:t>ponderado</a:t>
            </a:r>
            <a:r>
              <a:rPr sz="1600" b="0" i="0" dirty="0">
                <a:solidFill>
                  <a:srgbClr val="60717B"/>
                </a:solidFill>
                <a:latin typeface="Inter"/>
              </a:rPr>
              <a:t> </a:t>
            </a:r>
            <a:r>
              <a:rPr sz="1600" b="0" i="0" dirty="0" err="1">
                <a:solidFill>
                  <a:srgbClr val="60717B"/>
                </a:solidFill>
                <a:latin typeface="Inter"/>
              </a:rPr>
              <a:t>suma</a:t>
            </a:r>
            <a:r>
              <a:rPr sz="1600" b="0" i="0" dirty="0">
                <a:solidFill>
                  <a:srgbClr val="60717B"/>
                </a:solidFill>
                <a:latin typeface="Inter"/>
              </a:rPr>
              <a:t> </a:t>
            </a:r>
            <a:r>
              <a:rPr sz="1600" b="0" i="0" dirty="0" err="1">
                <a:solidFill>
                  <a:srgbClr val="60717B"/>
                </a:solidFill>
                <a:latin typeface="Inter"/>
              </a:rPr>
              <a:t>los</a:t>
            </a:r>
            <a:r>
              <a:rPr sz="1600" b="0" i="0" dirty="0">
                <a:solidFill>
                  <a:srgbClr val="60717B"/>
                </a:solidFill>
                <a:latin typeface="Inter"/>
              </a:rPr>
              <a:t> puntos </a:t>
            </a:r>
            <a:r>
              <a:rPr sz="1600" b="0" i="0" dirty="0" err="1">
                <a:solidFill>
                  <a:srgbClr val="60717B"/>
                </a:solidFill>
                <a:latin typeface="Inter"/>
              </a:rPr>
              <a:t>reportados</a:t>
            </a:r>
            <a:r>
              <a:rPr sz="1600" b="0" i="0" dirty="0">
                <a:solidFill>
                  <a:srgbClr val="60717B"/>
                </a:solidFill>
                <a:latin typeface="Inter"/>
              </a:rPr>
              <a:t> </a:t>
            </a:r>
            <a:r>
              <a:rPr sz="1600" b="0" i="0" dirty="0" err="1">
                <a:solidFill>
                  <a:srgbClr val="60717B"/>
                </a:solidFill>
                <a:latin typeface="Inter"/>
              </a:rPr>
              <a:t>frente</a:t>
            </a:r>
            <a:r>
              <a:rPr sz="1600" b="0" i="0" dirty="0">
                <a:solidFill>
                  <a:srgbClr val="60717B"/>
                </a:solidFill>
                <a:latin typeface="Inter"/>
              </a:rPr>
              <a:t> a </a:t>
            </a:r>
            <a:r>
              <a:rPr sz="1600" b="0" i="0" dirty="0" err="1">
                <a:solidFill>
                  <a:srgbClr val="60717B"/>
                </a:solidFill>
                <a:latin typeface="Inter"/>
              </a:rPr>
              <a:t>una</a:t>
            </a:r>
            <a:r>
              <a:rPr sz="1600" b="0" i="0" dirty="0">
                <a:solidFill>
                  <a:srgbClr val="60717B"/>
                </a:solidFill>
                <a:latin typeface="Inter"/>
              </a:rPr>
              <a:t> meta total de 100.</a:t>
            </a:r>
          </a:p>
        </p:txBody>
      </p:sp>
    </p:spTree>
    <p:extLst>
      <p:ext uri="{BB962C8B-B14F-4D97-AF65-F5344CB8AC3E}">
        <p14:creationId xmlns:p14="http://schemas.microsoft.com/office/powerpoint/2010/main" val="2831827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la 20">
            <a:extLst>
              <a:ext uri="{FF2B5EF4-FFF2-40B4-BE49-F238E27FC236}">
                <a16:creationId xmlns:a16="http://schemas.microsoft.com/office/drawing/2014/main" xmlns="" id="{7F9BFEA6-B597-EC9B-9434-5166632D3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784353"/>
              </p:ext>
            </p:extLst>
          </p:nvPr>
        </p:nvGraphicFramePr>
        <p:xfrm>
          <a:off x="1916350" y="854716"/>
          <a:ext cx="6881274" cy="581622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34256">
                  <a:extLst>
                    <a:ext uri="{9D8B030D-6E8A-4147-A177-3AD203B41FA5}">
                      <a16:colId xmlns:a16="http://schemas.microsoft.com/office/drawing/2014/main" xmlns="" val="1647700122"/>
                    </a:ext>
                  </a:extLst>
                </a:gridCol>
                <a:gridCol w="1822744">
                  <a:extLst>
                    <a:ext uri="{9D8B030D-6E8A-4147-A177-3AD203B41FA5}">
                      <a16:colId xmlns:a16="http://schemas.microsoft.com/office/drawing/2014/main" xmlns="" val="2368748928"/>
                    </a:ext>
                  </a:extLst>
                </a:gridCol>
                <a:gridCol w="885389">
                  <a:extLst>
                    <a:ext uri="{9D8B030D-6E8A-4147-A177-3AD203B41FA5}">
                      <a16:colId xmlns:a16="http://schemas.microsoft.com/office/drawing/2014/main" xmlns="" val="1644259933"/>
                    </a:ext>
                  </a:extLst>
                </a:gridCol>
                <a:gridCol w="517930">
                  <a:extLst>
                    <a:ext uri="{9D8B030D-6E8A-4147-A177-3AD203B41FA5}">
                      <a16:colId xmlns:a16="http://schemas.microsoft.com/office/drawing/2014/main" xmlns="" val="3073913263"/>
                    </a:ext>
                  </a:extLst>
                </a:gridCol>
                <a:gridCol w="1001025">
                  <a:extLst>
                    <a:ext uri="{9D8B030D-6E8A-4147-A177-3AD203B41FA5}">
                      <a16:colId xmlns:a16="http://schemas.microsoft.com/office/drawing/2014/main" xmlns="" val="1610536334"/>
                    </a:ext>
                  </a:extLst>
                </a:gridCol>
                <a:gridCol w="1054653">
                  <a:extLst>
                    <a:ext uri="{9D8B030D-6E8A-4147-A177-3AD203B41FA5}">
                      <a16:colId xmlns:a16="http://schemas.microsoft.com/office/drawing/2014/main" xmlns="" val="3780979960"/>
                    </a:ext>
                  </a:extLst>
                </a:gridCol>
                <a:gridCol w="965277">
                  <a:extLst>
                    <a:ext uri="{9D8B030D-6E8A-4147-A177-3AD203B41FA5}">
                      <a16:colId xmlns:a16="http://schemas.microsoft.com/office/drawing/2014/main" xmlns="" val="1673910451"/>
                    </a:ext>
                  </a:extLst>
                </a:gridCol>
              </a:tblGrid>
              <a:tr h="258733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1" dirty="0">
                          <a:solidFill>
                            <a:schemeClr val="tx1"/>
                          </a:solidFill>
                          <a:effectLst/>
                        </a:rPr>
                        <a:t>Código</a:t>
                      </a:r>
                      <a:endParaRPr lang="es-GT" sz="900" b="1" i="0" dirty="0">
                        <a:solidFill>
                          <a:schemeClr val="tx1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1" dirty="0">
                          <a:solidFill>
                            <a:schemeClr val="tx1"/>
                          </a:solidFill>
                          <a:effectLst/>
                        </a:rPr>
                        <a:t>Actividad</a:t>
                      </a:r>
                      <a:endParaRPr lang="es-GT" sz="900" b="1" i="0" dirty="0">
                        <a:solidFill>
                          <a:schemeClr val="tx1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1" dirty="0">
                          <a:solidFill>
                            <a:schemeClr val="tx1"/>
                          </a:solidFill>
                          <a:effectLst/>
                        </a:rPr>
                        <a:t>Compromiso</a:t>
                      </a:r>
                      <a:endParaRPr lang="es-GT" sz="900" b="1" i="0" dirty="0">
                        <a:solidFill>
                          <a:schemeClr val="tx1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1" dirty="0">
                          <a:solidFill>
                            <a:schemeClr val="tx1"/>
                          </a:solidFill>
                          <a:effectLst/>
                        </a:rPr>
                        <a:t>Fecha</a:t>
                      </a:r>
                      <a:endParaRPr lang="es-GT" sz="900" b="1" i="0" dirty="0">
                        <a:solidFill>
                          <a:schemeClr val="tx1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1" dirty="0">
                          <a:solidFill>
                            <a:schemeClr val="tx1"/>
                          </a:solidFill>
                          <a:effectLst/>
                        </a:rPr>
                        <a:t>Estado</a:t>
                      </a:r>
                      <a:endParaRPr lang="es-GT" sz="900" b="1" i="0" dirty="0">
                        <a:solidFill>
                          <a:schemeClr val="tx1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1" dirty="0">
                          <a:solidFill>
                            <a:schemeClr val="tx1"/>
                          </a:solidFill>
                          <a:effectLst/>
                        </a:rPr>
                        <a:t>Avance</a:t>
                      </a:r>
                      <a:endParaRPr lang="es-GT" sz="900" b="1" i="0" dirty="0">
                        <a:solidFill>
                          <a:schemeClr val="tx1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1" dirty="0">
                          <a:solidFill>
                            <a:schemeClr val="tx1"/>
                          </a:solidFill>
                          <a:effectLst/>
                        </a:rPr>
                        <a:t>Acción</a:t>
                      </a:r>
                      <a:endParaRPr lang="es-GT" sz="900" b="1" i="0" dirty="0">
                        <a:solidFill>
                          <a:schemeClr val="tx1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xmlns="" val="2340411155"/>
                  </a:ext>
                </a:extLst>
              </a:tr>
              <a:tr h="665663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SA-H3-A1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Inventario del Sitio Actual: Modulos (SIG,Desnutricion Cronica, Desnutrición Aguda, SIG, etc). Identificar problemas actuales, tecnologias actuales.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2026-05-31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12805C"/>
                          </a:solidFill>
                          <a:effectLst/>
                        </a:rPr>
                        <a:t>Completado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10.00% de 10.00%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2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xmlns="" val="3395511628"/>
                  </a:ext>
                </a:extLst>
              </a:tr>
              <a:tr h="561472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 dirty="0">
                          <a:solidFill>
                            <a:srgbClr val="0F1F38"/>
                          </a:solidFill>
                          <a:effectLst/>
                        </a:rPr>
                        <a:t>SA-H3-A2</a:t>
                      </a:r>
                      <a:endParaRPr lang="es-GT" sz="9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 dirty="0">
                          <a:solidFill>
                            <a:srgbClr val="0F1F38"/>
                          </a:solidFill>
                          <a:effectLst/>
                        </a:rPr>
                        <a:t>Reunión las áreas/actores involucrados en el proyecto (</a:t>
                      </a:r>
                      <a:r>
                        <a:rPr lang="es-GT" sz="800" b="0" dirty="0" err="1">
                          <a:solidFill>
                            <a:srgbClr val="0F1F38"/>
                          </a:solidFill>
                          <a:effectLst/>
                        </a:rPr>
                        <a:t>Planificacion,asesores</a:t>
                      </a:r>
                      <a:r>
                        <a:rPr lang="es-GT" sz="800" b="0" dirty="0">
                          <a:solidFill>
                            <a:srgbClr val="0F1F38"/>
                          </a:solidFill>
                          <a:effectLst/>
                        </a:rPr>
                        <a:t> </a:t>
                      </a:r>
                      <a:r>
                        <a:rPr lang="es-GT" sz="800" b="0" dirty="0" err="1">
                          <a:solidFill>
                            <a:srgbClr val="0F1F38"/>
                          </a:solidFill>
                          <a:effectLst/>
                        </a:rPr>
                        <a:t>estadisticos,Autoridades</a:t>
                      </a:r>
                      <a:r>
                        <a:rPr lang="es-GT" sz="800" b="0" dirty="0">
                          <a:solidFill>
                            <a:srgbClr val="0F1F38"/>
                          </a:solidFill>
                          <a:effectLst/>
                        </a:rPr>
                        <a:t>)</a:t>
                      </a:r>
                      <a:endParaRPr lang="es-GT" sz="8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2026-06-30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9B6A00"/>
                          </a:solidFill>
                          <a:effectLst/>
                        </a:rPr>
                        <a:t>En proceso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3.00% de 5.00%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3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xmlns="" val="911224403"/>
                  </a:ext>
                </a:extLst>
              </a:tr>
              <a:tr h="561472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SA-H3-A3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Definición del marco teórico, requerimientos, expectativas internas y externas, recomendaciones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2026-06-30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dirty="0">
                          <a:solidFill>
                            <a:srgbClr val="12805C"/>
                          </a:solidFill>
                          <a:effectLst/>
                        </a:rPr>
                        <a:t>Completado</a:t>
                      </a:r>
                      <a:endParaRPr lang="es-GT" sz="9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10.00% de 10.00%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4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xmlns="" val="2822614726"/>
                  </a:ext>
                </a:extLst>
              </a:tr>
              <a:tr h="561472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SA-H3-A4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Organización de la estructura lógica del portal (mapa de sitio, taxonomía, flujo , menús y jerarquías). Definicion de Arquitectura a utilizar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2026-06-30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12805C"/>
                          </a:solidFill>
                          <a:effectLst/>
                        </a:rPr>
                        <a:t>Completado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10.00% de 10.00%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5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xmlns="" val="1186732522"/>
                  </a:ext>
                </a:extLst>
              </a:tr>
              <a:tr h="486783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SA-H3-A5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Elaboración de mockups (Imágenes, pantallas, colores, tipografia,distribución-layout)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2026-08-31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12805C"/>
                          </a:solidFill>
                          <a:effectLst/>
                        </a:rPr>
                        <a:t>Completado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10.00% de 10.00%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6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xmlns="" val="2303268164"/>
                  </a:ext>
                </a:extLst>
              </a:tr>
              <a:tr h="486783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SA-H3-A6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prototipo no funcional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2026-08-31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12805C"/>
                          </a:solidFill>
                          <a:effectLst/>
                        </a:rPr>
                        <a:t>Completado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10.00% de 10.00%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7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xmlns="" val="4106152378"/>
                  </a:ext>
                </a:extLst>
              </a:tr>
              <a:tr h="486783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SA-H3-A7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Desarrollo e integración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2026-09-30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192854"/>
                          </a:solidFill>
                          <a:effectLst/>
                        </a:rPr>
                        <a:t>En proceso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1.50% de 10.00%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8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xmlns="" val="2977162094"/>
                  </a:ext>
                </a:extLst>
              </a:tr>
              <a:tr h="486783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SA-H3-A8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Validación, ajustes y aprobación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2026-10-31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192854"/>
                          </a:solidFill>
                          <a:effectLst/>
                        </a:rPr>
                        <a:t>Pronto a iniciar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0.00% de 10.00%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9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xmlns="" val="1782560890"/>
                  </a:ext>
                </a:extLst>
              </a:tr>
              <a:tr h="486783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SA-H3-A9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Publicación de la nueva versión del portal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2026-11-30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192854"/>
                          </a:solidFill>
                          <a:effectLst/>
                        </a:rPr>
                        <a:t>Pronto a iniciar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0.00% de 10.00%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>
                          <a:solidFill>
                            <a:srgbClr val="FFFFFF"/>
                          </a:solidFill>
                          <a:effectLst/>
                          <a:hlinkClick r:id="rId10"/>
                        </a:rPr>
                        <a:t>Ver detalle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xmlns="" val="2598269644"/>
                  </a:ext>
                </a:extLst>
              </a:tr>
              <a:tr h="486783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SA-H3-A10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0">
                          <a:solidFill>
                            <a:srgbClr val="0F1F38"/>
                          </a:solidFill>
                          <a:effectLst/>
                        </a:rPr>
                        <a:t>Divulgación del portal en espacios del SINASAN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Seguridad Alimentaria y Nutricional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900" b="0">
                          <a:solidFill>
                            <a:srgbClr val="0F1F38"/>
                          </a:solidFill>
                          <a:effectLst/>
                        </a:rPr>
                        <a:t>2027-02-28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>
                          <a:solidFill>
                            <a:srgbClr val="192854"/>
                          </a:solidFill>
                          <a:effectLst/>
                        </a:rPr>
                        <a:t>Pronto a iniciar</a:t>
                      </a:r>
                      <a:endParaRPr lang="es-GT" sz="9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s-GT" sz="800" b="1" spc="-11">
                          <a:solidFill>
                            <a:srgbClr val="192854"/>
                          </a:solidFill>
                          <a:effectLst/>
                        </a:rPr>
                        <a:t>0.00% de 15.00%</a:t>
                      </a:r>
                      <a:endParaRPr lang="es-GT" sz="8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800" b="1" u="none" strike="noStrike" dirty="0">
                          <a:solidFill>
                            <a:srgbClr val="FFFFFF"/>
                          </a:solidFill>
                          <a:effectLst/>
                          <a:hlinkClick r:id="rId11"/>
                        </a:rPr>
                        <a:t>Ver detalle</a:t>
                      </a:r>
                      <a:endParaRPr lang="es-GT" sz="9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L="69628" marR="69628" marT="58023" marB="58023"/>
                </a:tc>
                <a:extLst>
                  <a:ext uri="{0D108BD9-81ED-4DB2-BD59-A6C34878D82A}">
                    <a16:rowId xmlns:a16="http://schemas.microsoft.com/office/drawing/2014/main" xmlns="" val="3626858818"/>
                  </a:ext>
                </a:extLst>
              </a:tr>
            </a:tbl>
          </a:graphicData>
        </a:graphic>
      </p:graphicFrame>
      <p:sp>
        <p:nvSpPr>
          <p:cNvPr id="22" name="TextBox 5"/>
          <p:cNvSpPr txBox="1"/>
          <p:nvPr/>
        </p:nvSpPr>
        <p:spPr>
          <a:xfrm>
            <a:off x="621792" y="84825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 dirty="0">
                <a:solidFill>
                  <a:srgbClr val="1B6675"/>
                </a:solidFill>
                <a:latin typeface="Inter"/>
              </a:rPr>
              <a:t>CONTROL DETALLADO</a:t>
            </a:r>
          </a:p>
        </p:txBody>
      </p:sp>
      <p:sp>
        <p:nvSpPr>
          <p:cNvPr id="23" name="TextBox 6"/>
          <p:cNvSpPr txBox="1"/>
          <p:nvPr/>
        </p:nvSpPr>
        <p:spPr>
          <a:xfrm>
            <a:off x="643127" y="301752"/>
            <a:ext cx="11205161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500" b="1" i="0" dirty="0">
                <a:solidFill>
                  <a:srgbClr val="20303A"/>
                </a:solidFill>
                <a:latin typeface="Inter"/>
              </a:rPr>
              <a:t>Cinco </a:t>
            </a:r>
            <a:r>
              <a:rPr sz="3500" b="1" i="0" dirty="0" err="1">
                <a:solidFill>
                  <a:srgbClr val="20303A"/>
                </a:solidFill>
                <a:latin typeface="Inter"/>
              </a:rPr>
              <a:t>hitos</a:t>
            </a:r>
            <a:r>
              <a:rPr sz="3500" b="1" i="0" dirty="0">
                <a:solidFill>
                  <a:srgbClr val="20303A"/>
                </a:solidFill>
                <a:latin typeface="Inter"/>
              </a:rPr>
              <a:t> </a:t>
            </a:r>
            <a:r>
              <a:rPr sz="3500" b="1" i="0" dirty="0" err="1">
                <a:solidFill>
                  <a:srgbClr val="20303A"/>
                </a:solidFill>
                <a:latin typeface="Inter"/>
              </a:rPr>
              <a:t>ya</a:t>
            </a:r>
            <a:r>
              <a:rPr sz="3500" b="1" i="0" dirty="0">
                <a:solidFill>
                  <a:srgbClr val="20303A"/>
                </a:solidFill>
                <a:latin typeface="Inter"/>
              </a:rPr>
              <a:t> </a:t>
            </a:r>
            <a:r>
              <a:rPr sz="3500" b="1" i="0" dirty="0" err="1">
                <a:solidFill>
                  <a:srgbClr val="20303A"/>
                </a:solidFill>
                <a:latin typeface="Inter"/>
              </a:rPr>
              <a:t>están</a:t>
            </a:r>
            <a:r>
              <a:rPr sz="3500" b="1" i="0" dirty="0">
                <a:solidFill>
                  <a:srgbClr val="20303A"/>
                </a:solidFill>
                <a:latin typeface="Inter"/>
              </a:rPr>
              <a:t> </a:t>
            </a:r>
            <a:r>
              <a:rPr sz="3500" b="1" i="0" dirty="0" err="1">
                <a:solidFill>
                  <a:srgbClr val="20303A"/>
                </a:solidFill>
                <a:latin typeface="Inter"/>
              </a:rPr>
              <a:t>completados</a:t>
            </a:r>
            <a:endParaRPr sz="3500" b="1" i="0" dirty="0">
              <a:solidFill>
                <a:srgbClr val="20303A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752726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/>
          <p:nvPr/>
        </p:nvSpPr>
        <p:spPr>
          <a:xfrm>
            <a:off x="621792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B6675"/>
                </a:solidFill>
                <a:latin typeface="Inter"/>
              </a:rPr>
              <a:t>CONTROL DETALLADO</a:t>
            </a:r>
          </a:p>
        </p:txBody>
      </p:sp>
      <p:sp>
        <p:nvSpPr>
          <p:cNvPr id="6" name="TextBox 2"/>
          <p:cNvSpPr txBox="1"/>
          <p:nvPr/>
        </p:nvSpPr>
        <p:spPr>
          <a:xfrm>
            <a:off x="621792" y="630936"/>
            <a:ext cx="1088136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500" b="1" i="0">
                <a:solidFill>
                  <a:srgbClr val="20303A"/>
                </a:solidFill>
                <a:latin typeface="Inter"/>
              </a:rPr>
              <a:t>Cinco hitos restantes definen el cierre</a:t>
            </a:r>
          </a:p>
        </p:txBody>
      </p:sp>
      <p:sp>
        <p:nvSpPr>
          <p:cNvPr id="8" name="Rectangle 4"/>
          <p:cNvSpPr/>
          <p:nvPr/>
        </p:nvSpPr>
        <p:spPr>
          <a:xfrm>
            <a:off x="621792" y="1243584"/>
            <a:ext cx="10927080" cy="13716"/>
          </a:xfrm>
          <a:prstGeom prst="rect">
            <a:avLst/>
          </a:prstGeom>
          <a:solidFill>
            <a:srgbClr val="D9DE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9" name="Table 5"/>
          <p:cNvGraphicFramePr>
            <a:graphicFrameLocks noGrp="1"/>
          </p:cNvGraphicFramePr>
          <p:nvPr/>
        </p:nvGraphicFramePr>
        <p:xfrm>
          <a:off x="621792" y="1444752"/>
          <a:ext cx="10972800" cy="4352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264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1206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Inter"/>
                        </a:rPr>
                        <a:t>Código</a:t>
                      </a:r>
                    </a:p>
                  </a:txBody>
                  <a:tcPr anchor="ctr">
                    <a:solidFill>
                      <a:srgbClr val="20303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Inter"/>
                        </a:rPr>
                        <a:t>Actividad</a:t>
                      </a:r>
                    </a:p>
                  </a:txBody>
                  <a:tcPr anchor="ctr">
                    <a:solidFill>
                      <a:srgbClr val="20303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Inter"/>
                        </a:rPr>
                        <a:t>Fecha</a:t>
                      </a:r>
                    </a:p>
                  </a:txBody>
                  <a:tcPr anchor="ctr">
                    <a:solidFill>
                      <a:srgbClr val="20303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Inter"/>
                        </a:rPr>
                        <a:t>Estado</a:t>
                      </a:r>
                    </a:p>
                  </a:txBody>
                  <a:tcPr anchor="ctr">
                    <a:solidFill>
                      <a:srgbClr val="20303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Inter"/>
                        </a:rPr>
                        <a:t>Avance</a:t>
                      </a:r>
                    </a:p>
                  </a:txBody>
                  <a:tcPr anchor="ctr">
                    <a:solidFill>
                      <a:srgbClr val="2030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20303A"/>
                          </a:solidFill>
                          <a:latin typeface="Inter"/>
                        </a:rPr>
                        <a:t>SA-H3-A2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Reuniones con áreas y actores involucrados.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30 jun 2026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D98B22"/>
                          </a:solidFill>
                          <a:latin typeface="Inter"/>
                        </a:rPr>
                        <a:t>En proceso</a:t>
                      </a:r>
                    </a:p>
                  </a:txBody>
                  <a:tcPr anchor="ctr">
                    <a:solidFill>
                      <a:srgbClr val="F9EC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3 / 5 (60%)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20303A"/>
                          </a:solidFill>
                          <a:latin typeface="Inter"/>
                        </a:rPr>
                        <a:t>SA-H3-A7</a:t>
                      </a:r>
                    </a:p>
                  </a:txBody>
                  <a:tcPr anchor="ctr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Desarrollo e integración.</a:t>
                      </a:r>
                    </a:p>
                  </a:txBody>
                  <a:tcPr anchor="ctr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30 sep 2026</a:t>
                      </a:r>
                    </a:p>
                  </a:txBody>
                  <a:tcPr anchor="ctr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D98B22"/>
                          </a:solidFill>
                          <a:latin typeface="Inter"/>
                        </a:rPr>
                        <a:t>En proceso</a:t>
                      </a:r>
                    </a:p>
                  </a:txBody>
                  <a:tcPr anchor="ctr">
                    <a:solidFill>
                      <a:srgbClr val="F9EC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1.5 / 10 (15%)</a:t>
                      </a:r>
                    </a:p>
                  </a:txBody>
                  <a:tcPr anchor="ctr">
                    <a:solidFill>
                      <a:srgbClr val="F3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20303A"/>
                          </a:solidFill>
                          <a:latin typeface="Inter"/>
                        </a:rPr>
                        <a:t>SA-H3-A8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Validación, ajustes y aprobación.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31 oct 2026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6C5FA7"/>
                          </a:solidFill>
                          <a:latin typeface="Inter"/>
                        </a:rPr>
                        <a:t>Pronto a iniciar</a:t>
                      </a:r>
                    </a:p>
                  </a:txBody>
                  <a:tcPr anchor="ctr">
                    <a:solidFill>
                      <a:srgbClr val="ECE9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0 / 10 (0%)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20303A"/>
                          </a:solidFill>
                          <a:latin typeface="Inter"/>
                        </a:rPr>
                        <a:t>SA-H3-A9</a:t>
                      </a:r>
                    </a:p>
                  </a:txBody>
                  <a:tcPr anchor="ctr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Publicación de la nueva versión del portal.</a:t>
                      </a:r>
                    </a:p>
                  </a:txBody>
                  <a:tcPr anchor="ctr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30 nov 2026</a:t>
                      </a:r>
                    </a:p>
                  </a:txBody>
                  <a:tcPr anchor="ctr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6C5FA7"/>
                          </a:solidFill>
                          <a:latin typeface="Inter"/>
                        </a:rPr>
                        <a:t>Pronto a iniciar</a:t>
                      </a:r>
                    </a:p>
                  </a:txBody>
                  <a:tcPr anchor="ctr">
                    <a:solidFill>
                      <a:srgbClr val="ECE9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0 / 10 (0%)</a:t>
                      </a:r>
                    </a:p>
                  </a:txBody>
                  <a:tcPr anchor="ctr">
                    <a:solidFill>
                      <a:srgbClr val="F3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20303A"/>
                          </a:solidFill>
                          <a:latin typeface="Inter"/>
                        </a:rPr>
                        <a:t>SA-H3-A10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Divulgación del portal en espacios del SINASAN.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28 feb 2027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6C5FA7"/>
                          </a:solidFill>
                          <a:latin typeface="Inter"/>
                        </a:rPr>
                        <a:t>Pronto a iniciar</a:t>
                      </a:r>
                    </a:p>
                  </a:txBody>
                  <a:tcPr anchor="ctr">
                    <a:solidFill>
                      <a:srgbClr val="ECE9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20303A"/>
                          </a:solidFill>
                          <a:latin typeface="Inter"/>
                        </a:rPr>
                        <a:t>0 / 15 (0%)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43881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2466</TotalTime>
  <Words>794</Words>
  <Application>Microsoft Office PowerPoint</Application>
  <PresentationFormat>Panorámica</PresentationFormat>
  <Paragraphs>247</Paragraphs>
  <Slides>16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Inter</vt:lpstr>
      <vt:lpstr>Roboto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Heidy Yesenia Sunún Flores de Cabrera</cp:lastModifiedBy>
  <cp:revision>169</cp:revision>
  <cp:lastPrinted>2024-01-16T17:54:14Z</cp:lastPrinted>
  <dcterms:created xsi:type="dcterms:W3CDTF">2024-01-11T14:56:50Z</dcterms:created>
  <dcterms:modified xsi:type="dcterms:W3CDTF">2026-09-07T14:44:11Z</dcterms:modified>
</cp:coreProperties>
</file>