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5" r:id="rId2"/>
    <p:sldId id="277" r:id="rId3"/>
    <p:sldId id="271" r:id="rId4"/>
    <p:sldId id="274" r:id="rId5"/>
    <p:sldId id="281" r:id="rId6"/>
  </p:sldIdLst>
  <p:sldSz cx="12192000" cy="6858000"/>
  <p:notesSz cx="6858000" cy="9144000"/>
  <p:defaultTextStyle>
    <a:defPPr>
      <a:defRPr lang="es-G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B2E3"/>
    <a:srgbClr val="87C0D5"/>
    <a:srgbClr val="192854"/>
    <a:srgbClr val="062A46"/>
    <a:srgbClr val="178C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49" autoAdjust="0"/>
    <p:restoredTop sz="94670"/>
  </p:normalViewPr>
  <p:slideViewPr>
    <p:cSldViewPr snapToGrid="0" snapToObjects="1">
      <p:cViewPr>
        <p:scale>
          <a:sx n="42" d="100"/>
          <a:sy n="42" d="100"/>
        </p:scale>
        <p:origin x="2178" y="13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4826054824985367E-2"/>
          <c:y val="0.1472222360225818"/>
          <c:w val="0.9477609177625218"/>
          <c:h val="0.58616475310880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Columna2</c:v>
                </c:pt>
              </c:strCache>
            </c:strRef>
          </c:tx>
          <c:spPr>
            <a:solidFill>
              <a:srgbClr val="192854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4.3532568531231709E-3"/>
                  <c:y val="0"/>
                </c:manualLayout>
              </c:layout>
              <c:tx>
                <c:rich>
                  <a:bodyPr/>
                  <a:lstStyle/>
                  <a:p>
                    <a:fld id="{A21DE2B1-A49A-43B8-A560-F18326C0989F}" type="VALUE">
                      <a:rPr lang="en-US" smtClean="0"/>
                      <a:pPr/>
                      <a:t>[VALOR]</a:t>
                    </a:fld>
                    <a:endParaRPr lang="en-US" dirty="0" smtClean="0"/>
                  </a:p>
                  <a:p>
                    <a:r>
                      <a:rPr lang="en-US" dirty="0" smtClean="0"/>
                      <a:t>58%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522C-4623-9E7E-F9A631C58485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961AC897-7211-4E05-B0E9-DC4564BAD1B8}" type="VALUE">
                      <a:rPr lang="en-US" smtClean="0"/>
                      <a:pPr/>
                      <a:t>[VALOR]</a:t>
                    </a:fld>
                    <a:endParaRPr lang="en-US" smtClean="0"/>
                  </a:p>
                  <a:p>
                    <a:r>
                      <a:rPr lang="en-US" smtClean="0"/>
                      <a:t>15%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522C-4623-9E7E-F9A631C58485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fld id="{82DB8099-FF7A-47DC-882A-342D5FD41D6F}" type="VALUE">
                      <a:rPr lang="en-US" smtClean="0"/>
                      <a:pPr/>
                      <a:t>[VALOR]</a:t>
                    </a:fld>
                    <a:endParaRPr lang="en-US" smtClean="0"/>
                  </a:p>
                  <a:p>
                    <a:r>
                      <a:rPr lang="en-US" smtClean="0"/>
                      <a:t>27%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522C-4623-9E7E-F9A631C5848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s-G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Hoja1!$A$2:$A$4</c:f>
              <c:strCache>
                <c:ptCount val="3"/>
                <c:pt idx="0">
                  <c:v>NNA</c:v>
                </c:pt>
                <c:pt idx="1">
                  <c:v>Adultos</c:v>
                </c:pt>
                <c:pt idx="2">
                  <c:v>Mujeres</c:v>
                </c:pt>
              </c:strCache>
            </c:strRef>
          </c:cat>
          <c:val>
            <c:numRef>
              <c:f>Hoja1!$B$2:$B$4</c:f>
              <c:numCache>
                <c:formatCode>#,##0</c:formatCode>
                <c:ptCount val="3"/>
                <c:pt idx="0">
                  <c:v>186524</c:v>
                </c:pt>
                <c:pt idx="1">
                  <c:v>46939</c:v>
                </c:pt>
                <c:pt idx="2">
                  <c:v>88528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15F-C64B-9B94-811E7B8DDD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1144050032"/>
        <c:axId val="-1144047712"/>
      </c:barChart>
      <c:catAx>
        <c:axId val="-1144050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GT"/>
          </a:p>
        </c:txPr>
        <c:crossAx val="-1144047712"/>
        <c:crosses val="autoZero"/>
        <c:auto val="1"/>
        <c:lblAlgn val="ctr"/>
        <c:lblOffset val="100"/>
        <c:noMultiLvlLbl val="0"/>
      </c:catAx>
      <c:valAx>
        <c:axId val="-114404771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crossAx val="-11440500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G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3.6899101381263767E-2"/>
                  <c:y val="0.1097327580123874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5610-4070-AAB8-B1F054B92F99}"/>
                </c:ext>
              </c:extLst>
            </c:dLbl>
            <c:dLbl>
              <c:idx val="1"/>
              <c:layout>
                <c:manualLayout>
                  <c:x val="-4.5581242882737592E-2"/>
                  <c:y val="-7.31551720082582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5610-4070-AAB8-B1F054B92F99}"/>
                </c:ext>
              </c:extLst>
            </c:dLbl>
            <c:dLbl>
              <c:idx val="2"/>
              <c:layout>
                <c:manualLayout>
                  <c:x val="-5.6433919759579877E-2"/>
                  <c:y val="7.92514363422797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5610-4070-AAB8-B1F054B92F9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s-G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Hoja1!$A$2:$A$4</c:f>
              <c:strCache>
                <c:ptCount val="3"/>
                <c:pt idx="0">
                  <c:v>Marzo</c:v>
                </c:pt>
                <c:pt idx="1">
                  <c:v>Abril</c:v>
                </c:pt>
                <c:pt idx="2">
                  <c:v>Mayo</c:v>
                </c:pt>
              </c:strCache>
            </c:strRef>
          </c:cat>
          <c:val>
            <c:numRef>
              <c:f>Hoja1!$B$2:$B$4</c:f>
              <c:numCache>
                <c:formatCode>#,##0</c:formatCode>
                <c:ptCount val="3"/>
                <c:pt idx="0">
                  <c:v>125756</c:v>
                </c:pt>
                <c:pt idx="1">
                  <c:v>90594</c:v>
                </c:pt>
                <c:pt idx="2">
                  <c:v>105641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610-4070-AAB8-B1F054B92F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27547136"/>
        <c:axId val="127548800"/>
      </c:lineChart>
      <c:catAx>
        <c:axId val="127547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GT"/>
          </a:p>
        </c:txPr>
        <c:crossAx val="127548800"/>
        <c:crosses val="autoZero"/>
        <c:auto val="1"/>
        <c:lblAlgn val="ctr"/>
        <c:lblOffset val="100"/>
        <c:noMultiLvlLbl val="0"/>
      </c:catAx>
      <c:valAx>
        <c:axId val="127548800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1275471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G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B3578A-9157-6141-8D8B-0147C28EC3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BD462E0-B8B4-354F-B48A-FB65A684DD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2CE932C-FEF6-D242-9AAF-D16F84160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B0BA-3CCA-D246-BB92-D00AF938F3BB}" type="datetimeFigureOut">
              <a:rPr lang="es-GT" smtClean="0"/>
              <a:t>10/06/2026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A073356-E3CF-4442-A9F4-814AE7FEB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DA816A5-86B9-7647-BA1C-B814A8164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A97E-B1DA-9C4E-BAA5-F80DC6EF9D8E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8691399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DF104F-3959-6047-92AC-779B78999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AF44DBC-E909-4F4D-9E5E-C981186D9D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EF18716-8607-F748-8A1C-705618AB4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B0BA-3CCA-D246-BB92-D00AF938F3BB}" type="datetimeFigureOut">
              <a:rPr lang="es-GT" smtClean="0"/>
              <a:t>10/06/2026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924D4FE-B475-144C-8FAD-BE5D3186EB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D499CCD-B6C2-B94F-897E-8BC8932DE7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A97E-B1DA-9C4E-BAA5-F80DC6EF9D8E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4541928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ECAF9E-165E-7B4C-9E0E-BFF5853E51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C5485BF-8AC3-C148-9A1D-6ECE41B372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CB6C60E-59A4-E849-BA6B-77E7B967A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B0BA-3CCA-D246-BB92-D00AF938F3BB}" type="datetimeFigureOut">
              <a:rPr lang="es-GT" smtClean="0"/>
              <a:t>10/06/2026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85D5C53-892B-854B-9D23-C28147C81D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6197A51-055B-3743-BC65-31B022346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A97E-B1DA-9C4E-BAA5-F80DC6EF9D8E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793381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EBF840-BAE4-F34B-8801-4EA487463A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3FD6930-F026-B34D-873C-2476373321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B027978-94F2-7C49-9A97-4DBFEF3F0F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6764144-ADE2-F845-8061-BE941F275C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B0BA-3CCA-D246-BB92-D00AF938F3BB}" type="datetimeFigureOut">
              <a:rPr lang="es-GT" smtClean="0"/>
              <a:t>10/06/2026</a:t>
            </a:fld>
            <a:endParaRPr lang="es-GT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A75F1C9-5A65-BF47-9176-92260EE7DA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46815B6-6DA8-EF4E-85EE-44EA17FC8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A97E-B1DA-9C4E-BAA5-F80DC6EF9D8E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7231533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A128C0-7C0C-8F47-B536-5F9DF45D6F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7308102-7615-804F-ADCD-248DDC3DF4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30D84D3-6873-5B47-9220-E1C20F7AF6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97814A5-AC9F-F84A-8DC8-76642F869D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E368F02-15BA-6142-86A8-5697AD4319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DDECEB56-CCDA-134C-9321-BD75F86F5E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B0BA-3CCA-D246-BB92-D00AF938F3BB}" type="datetimeFigureOut">
              <a:rPr lang="es-GT" smtClean="0"/>
              <a:t>10/06/2026</a:t>
            </a:fld>
            <a:endParaRPr lang="es-GT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C7BE4FD2-C573-F14C-8A6B-EB4F92E7A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4C1A6395-5C35-F341-96D1-CE5E7A8F9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A97E-B1DA-9C4E-BAA5-F80DC6EF9D8E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2664345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825C1E-4AC5-1440-AF30-CA84B5557E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709ECEB-25A1-BC46-A5D2-E45C240C6F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B0BA-3CCA-D246-BB92-D00AF938F3BB}" type="datetimeFigureOut">
              <a:rPr lang="es-GT" smtClean="0"/>
              <a:t>10/06/2026</a:t>
            </a:fld>
            <a:endParaRPr lang="es-GT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8AF3042-7F6F-9F41-A1C9-0907AB1FF0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EB3EA2F-BF71-D04C-A90B-F56C0D24E4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A97E-B1DA-9C4E-BAA5-F80DC6EF9D8E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183987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A2DAE78-1A9B-104D-BFF0-43153E5A3B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B0BA-3CCA-D246-BB92-D00AF938F3BB}" type="datetimeFigureOut">
              <a:rPr lang="es-GT" smtClean="0"/>
              <a:t>10/06/2026</a:t>
            </a:fld>
            <a:endParaRPr lang="es-GT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B1DCBAA-6D1C-1E49-81E9-B4647F77E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CBF2DF7-A9A0-7F41-9DE7-412747CB3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A97E-B1DA-9C4E-BAA5-F80DC6EF9D8E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9258326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519AF7-8A07-A64C-852C-091343591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C463323-8811-894C-87C8-22CC7ED7D9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EFD6BA6-18C2-0E43-8E1B-FB59BE4065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476ACC2-A71C-AA45-9375-55AED2D8FD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B0BA-3CCA-D246-BB92-D00AF938F3BB}" type="datetimeFigureOut">
              <a:rPr lang="es-GT" smtClean="0"/>
              <a:t>10/06/2026</a:t>
            </a:fld>
            <a:endParaRPr lang="es-GT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760BA5F-85F1-3F41-BB05-0F116231C3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5FB294C-05E9-1049-A27B-00F8871C2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A97E-B1DA-9C4E-BAA5-F80DC6EF9D8E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579735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0F97BD-089A-0047-996D-59C17751C1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8568DC32-C94E-604B-A0C5-10875BF0BF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GT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A20C940-292F-0E42-BA96-6A3A765C67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3049649-229D-5948-A501-B63DEB8BB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B0BA-3CCA-D246-BB92-D00AF938F3BB}" type="datetimeFigureOut">
              <a:rPr lang="es-GT" smtClean="0"/>
              <a:t>10/06/2026</a:t>
            </a:fld>
            <a:endParaRPr lang="es-GT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8A2503E-95BA-D24E-B72A-F6F43BEB86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2559918-6EB9-4940-96B3-513672363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A97E-B1DA-9C4E-BAA5-F80DC6EF9D8E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567188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8EB487-EAA1-A84B-849A-42DEB1AF7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B29034A-01EE-0C47-8FEC-BA5E7EEF8A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C1761A3-0142-7E42-804E-E4BAB3213D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B0BA-3CCA-D246-BB92-D00AF938F3BB}" type="datetimeFigureOut">
              <a:rPr lang="es-GT" smtClean="0"/>
              <a:t>10/06/2026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ADE0058-26C4-9B4B-A8D5-79F31DAF5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AD1DE97-164E-9746-B7FA-691C7DBF9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A97E-B1DA-9C4E-BAA5-F80DC6EF9D8E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88462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7BBF326-B631-5448-8F72-F16818B276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BCE8F4F-8962-874E-BA05-7C8B397858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AFC45AB-972C-F34D-BE14-7FD11B805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B0BA-3CCA-D246-BB92-D00AF938F3BB}" type="datetimeFigureOut">
              <a:rPr lang="es-GT" smtClean="0"/>
              <a:t>10/06/2026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CB2CF8A-368B-7347-BFE9-C865B14F79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D567150-0AC7-9C48-9C61-BBA901FD0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A97E-B1DA-9C4E-BAA5-F80DC6EF9D8E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483399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61A75A8-6042-0B4F-932B-2B6E7A71BB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2BFDB75-FC4C-9E46-8267-F3A29FEAC8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087E0F5-9507-234E-862A-A62C099BE0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52B0BA-3CCA-D246-BB92-D00AF938F3BB}" type="datetimeFigureOut">
              <a:rPr lang="es-GT" smtClean="0"/>
              <a:t>10/06/2026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39D3D20-0635-984A-A247-3DBABB9638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DBD18BA-F621-F448-A04A-BF0865C5F9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CCA97E-B1DA-9C4E-BAA5-F80DC6EF9D8E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301663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G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269519C6-B3F3-1F22-17F9-FB4B869EB98C}"/>
              </a:ext>
            </a:extLst>
          </p:cNvPr>
          <p:cNvSpPr/>
          <p:nvPr/>
        </p:nvSpPr>
        <p:spPr>
          <a:xfrm>
            <a:off x="-57665" y="-74140"/>
            <a:ext cx="12307330" cy="7006281"/>
          </a:xfrm>
          <a:prstGeom prst="rect">
            <a:avLst/>
          </a:prstGeom>
          <a:solidFill>
            <a:srgbClr val="19285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5222" y="2357483"/>
            <a:ext cx="5995833" cy="1856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994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o 10">
            <a:extLst>
              <a:ext uri="{FF2B5EF4-FFF2-40B4-BE49-F238E27FC236}">
                <a16:creationId xmlns:a16="http://schemas.microsoft.com/office/drawing/2014/main" id="{04E6BA7F-AD96-8A6F-CDC9-0BEDD17FE946}"/>
              </a:ext>
            </a:extLst>
          </p:cNvPr>
          <p:cNvGrpSpPr/>
          <p:nvPr/>
        </p:nvGrpSpPr>
        <p:grpSpPr>
          <a:xfrm rot="16200000">
            <a:off x="-3484040" y="3375000"/>
            <a:ext cx="7010766" cy="108000"/>
            <a:chOff x="-114000" y="6750000"/>
            <a:chExt cx="12420000" cy="108000"/>
          </a:xfrm>
        </p:grpSpPr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38A7F18D-3925-C454-BA4A-665907AEC1D2}"/>
                </a:ext>
              </a:extLst>
            </p:cNvPr>
            <p:cNvSpPr/>
            <p:nvPr/>
          </p:nvSpPr>
          <p:spPr>
            <a:xfrm>
              <a:off x="-114000" y="6750000"/>
              <a:ext cx="4140000" cy="108000"/>
            </a:xfrm>
            <a:prstGeom prst="rect">
              <a:avLst/>
            </a:prstGeom>
            <a:solidFill>
              <a:srgbClr val="23B2E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  <p:sp>
          <p:nvSpPr>
            <p:cNvPr id="13" name="Rectángulo 12">
              <a:extLst>
                <a:ext uri="{FF2B5EF4-FFF2-40B4-BE49-F238E27FC236}">
                  <a16:creationId xmlns:a16="http://schemas.microsoft.com/office/drawing/2014/main" id="{3B397E3F-66E2-4079-0E4C-946DEF87A250}"/>
                </a:ext>
              </a:extLst>
            </p:cNvPr>
            <p:cNvSpPr/>
            <p:nvPr/>
          </p:nvSpPr>
          <p:spPr>
            <a:xfrm>
              <a:off x="4026000" y="6750000"/>
              <a:ext cx="4140000" cy="1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  <p:sp>
          <p:nvSpPr>
            <p:cNvPr id="14" name="Rectángulo 13">
              <a:extLst>
                <a:ext uri="{FF2B5EF4-FFF2-40B4-BE49-F238E27FC236}">
                  <a16:creationId xmlns:a16="http://schemas.microsoft.com/office/drawing/2014/main" id="{DD0E3011-4D31-B008-3DFE-4AB38627DBE7}"/>
                </a:ext>
              </a:extLst>
            </p:cNvPr>
            <p:cNvSpPr/>
            <p:nvPr/>
          </p:nvSpPr>
          <p:spPr>
            <a:xfrm>
              <a:off x="8166000" y="6750000"/>
              <a:ext cx="4140000" cy="108000"/>
            </a:xfrm>
            <a:prstGeom prst="rect">
              <a:avLst/>
            </a:prstGeom>
            <a:solidFill>
              <a:srgbClr val="23B2E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</p:grp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GT"/>
          </a:p>
        </p:txBody>
      </p:sp>
      <p:pic>
        <p:nvPicPr>
          <p:cNvPr id="1027" name="Picture 3" descr="Unidades Móviles - Llevando la prevención a los lugares más lejano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0494" y="1845930"/>
            <a:ext cx="3217149" cy="3919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8230" y="2882916"/>
            <a:ext cx="4075430" cy="2131695"/>
          </a:xfrm>
          <a:prstGeom prst="rect">
            <a:avLst/>
          </a:prstGeom>
          <a:noFill/>
        </p:spPr>
      </p:pic>
      <p:sp>
        <p:nvSpPr>
          <p:cNvPr id="2" name="CuadroTexto 1"/>
          <p:cNvSpPr txBox="1"/>
          <p:nvPr/>
        </p:nvSpPr>
        <p:spPr>
          <a:xfrm>
            <a:off x="1684421" y="750771"/>
            <a:ext cx="85472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Estrategias de prevención de la violencia sexual, explotación y trata de personas de la Secretaría contra la Violencia Sexual, Explotación y Trata de Personas</a:t>
            </a:r>
            <a:endParaRPr lang="es-GT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041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2CD290D3-E6B7-C508-4CE2-6AD922A69909}"/>
              </a:ext>
            </a:extLst>
          </p:cNvPr>
          <p:cNvSpPr/>
          <p:nvPr/>
        </p:nvSpPr>
        <p:spPr>
          <a:xfrm>
            <a:off x="667907" y="4594707"/>
            <a:ext cx="444765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1200" dirty="0" smtClean="0">
                <a:solidFill>
                  <a:srgbClr val="192854"/>
                </a:solidFill>
                <a:latin typeface="Altivo Light" panose="020B0000000000000000" pitchFamily="34" charset="77"/>
              </a:rPr>
              <a:t>Meta proyectada: 303,850</a:t>
            </a:r>
          </a:p>
          <a:p>
            <a:pPr algn="just"/>
            <a:r>
              <a:rPr lang="es-ES" sz="1200" dirty="0" smtClean="0">
                <a:solidFill>
                  <a:srgbClr val="192854"/>
                </a:solidFill>
                <a:latin typeface="Altivo Light" panose="020B0000000000000000" pitchFamily="34" charset="77"/>
              </a:rPr>
              <a:t>Meta alcanzada: 321,990</a:t>
            </a:r>
          </a:p>
          <a:p>
            <a:pPr algn="just"/>
            <a:endParaRPr lang="es-ES" sz="1200" dirty="0">
              <a:solidFill>
                <a:srgbClr val="192854"/>
              </a:solidFill>
              <a:latin typeface="Altivo Light" panose="020B0000000000000000" pitchFamily="34" charset="77"/>
            </a:endParaRPr>
          </a:p>
          <a:p>
            <a:pPr algn="ctr"/>
            <a:r>
              <a:rPr lang="es-ES" sz="1200" dirty="0" smtClean="0">
                <a:solidFill>
                  <a:srgbClr val="192854"/>
                </a:solidFill>
                <a:latin typeface="Altivo Light" panose="020B0000000000000000" pitchFamily="34" charset="77"/>
              </a:rPr>
              <a:t>6% más de la meta proyectada</a:t>
            </a:r>
          </a:p>
          <a:p>
            <a:pPr algn="just"/>
            <a:endParaRPr lang="es-GT" sz="1200" dirty="0">
              <a:solidFill>
                <a:srgbClr val="192854"/>
              </a:solidFill>
              <a:latin typeface="Altivo Light" panose="020B0000000000000000" pitchFamily="34" charset="77"/>
            </a:endParaRPr>
          </a:p>
        </p:txBody>
      </p:sp>
      <p:graphicFrame>
        <p:nvGraphicFramePr>
          <p:cNvPr id="9" name="Gráfico 8">
            <a:extLst>
              <a:ext uri="{FF2B5EF4-FFF2-40B4-BE49-F238E27FC236}">
                <a16:creationId xmlns:a16="http://schemas.microsoft.com/office/drawing/2014/main" id="{911FFEE5-1018-A463-6BF8-B6A4966E6A7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70265268"/>
              </p:ext>
            </p:extLst>
          </p:nvPr>
        </p:nvGraphicFramePr>
        <p:xfrm>
          <a:off x="5715964" y="1373338"/>
          <a:ext cx="5834712" cy="24153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15" name="Grupo 14">
            <a:extLst>
              <a:ext uri="{FF2B5EF4-FFF2-40B4-BE49-F238E27FC236}">
                <a16:creationId xmlns:a16="http://schemas.microsoft.com/office/drawing/2014/main" id="{EBAF4E52-ACD4-5923-DBE0-FA83EF22F05E}"/>
              </a:ext>
            </a:extLst>
          </p:cNvPr>
          <p:cNvGrpSpPr/>
          <p:nvPr/>
        </p:nvGrpSpPr>
        <p:grpSpPr>
          <a:xfrm>
            <a:off x="-114000" y="6782658"/>
            <a:ext cx="12420000" cy="108000"/>
            <a:chOff x="-114000" y="6750000"/>
            <a:chExt cx="12420000" cy="108000"/>
          </a:xfrm>
        </p:grpSpPr>
        <p:sp>
          <p:nvSpPr>
            <p:cNvPr id="11" name="Rectángulo 10">
              <a:extLst>
                <a:ext uri="{FF2B5EF4-FFF2-40B4-BE49-F238E27FC236}">
                  <a16:creationId xmlns:a16="http://schemas.microsoft.com/office/drawing/2014/main" id="{DF56E328-58CE-5966-9085-1942A13EC31E}"/>
                </a:ext>
              </a:extLst>
            </p:cNvPr>
            <p:cNvSpPr/>
            <p:nvPr/>
          </p:nvSpPr>
          <p:spPr>
            <a:xfrm>
              <a:off x="-114000" y="6750000"/>
              <a:ext cx="4140000" cy="108000"/>
            </a:xfrm>
            <a:prstGeom prst="rect">
              <a:avLst/>
            </a:prstGeom>
            <a:solidFill>
              <a:srgbClr val="23B2E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187A2C3D-0916-29EF-4B33-44E8A8370D14}"/>
                </a:ext>
              </a:extLst>
            </p:cNvPr>
            <p:cNvSpPr/>
            <p:nvPr/>
          </p:nvSpPr>
          <p:spPr>
            <a:xfrm>
              <a:off x="4026000" y="6750000"/>
              <a:ext cx="4140000" cy="1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  <p:sp>
          <p:nvSpPr>
            <p:cNvPr id="13" name="Rectángulo 12">
              <a:extLst>
                <a:ext uri="{FF2B5EF4-FFF2-40B4-BE49-F238E27FC236}">
                  <a16:creationId xmlns:a16="http://schemas.microsoft.com/office/drawing/2014/main" id="{A16ACC58-829E-78E8-CEE7-F0B4574EAA89}"/>
                </a:ext>
              </a:extLst>
            </p:cNvPr>
            <p:cNvSpPr/>
            <p:nvPr/>
          </p:nvSpPr>
          <p:spPr>
            <a:xfrm>
              <a:off x="8166000" y="6750000"/>
              <a:ext cx="4140000" cy="108000"/>
            </a:xfrm>
            <a:prstGeom prst="rect">
              <a:avLst/>
            </a:prstGeom>
            <a:solidFill>
              <a:srgbClr val="23B2E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</p:grpSp>
      <p:sp>
        <p:nvSpPr>
          <p:cNvPr id="16" name="Título 1">
            <a:extLst>
              <a:ext uri="{FF2B5EF4-FFF2-40B4-BE49-F238E27FC236}">
                <a16:creationId xmlns:a16="http://schemas.microsoft.com/office/drawing/2014/main" id="{0B768DD7-1935-0C58-9C9D-8C4958B41D73}"/>
              </a:ext>
            </a:extLst>
          </p:cNvPr>
          <p:cNvSpPr txBox="1">
            <a:spLocks/>
          </p:cNvSpPr>
          <p:nvPr/>
        </p:nvSpPr>
        <p:spPr>
          <a:xfrm>
            <a:off x="554183" y="1037236"/>
            <a:ext cx="4447650" cy="27913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s-GT" sz="2800" b="1" dirty="0" smtClean="0">
                <a:solidFill>
                  <a:srgbClr val="192854"/>
                </a:solidFill>
                <a:latin typeface="Altivo Regular" panose="020B0000000000000000" pitchFamily="34" charset="77"/>
              </a:rPr>
              <a:t>Avances en la implementación de acciones de prevención de la violencia sexual, explotación y trata de personas 2026</a:t>
            </a:r>
            <a:endParaRPr lang="es-GT" sz="2800" dirty="0">
              <a:solidFill>
                <a:srgbClr val="87C0D5"/>
              </a:solidFill>
              <a:latin typeface="Altivo Regular" panose="020B0000000000000000" pitchFamily="34" charset="77"/>
            </a:endParaRPr>
          </a:p>
        </p:txBody>
      </p:sp>
      <p:grpSp>
        <p:nvGrpSpPr>
          <p:cNvPr id="23" name="Grupo 22">
            <a:extLst>
              <a:ext uri="{FF2B5EF4-FFF2-40B4-BE49-F238E27FC236}">
                <a16:creationId xmlns:a16="http://schemas.microsoft.com/office/drawing/2014/main" id="{CC5D92A4-7D5D-9971-B28B-3DD752151137}"/>
              </a:ext>
            </a:extLst>
          </p:cNvPr>
          <p:cNvGrpSpPr/>
          <p:nvPr/>
        </p:nvGrpSpPr>
        <p:grpSpPr>
          <a:xfrm>
            <a:off x="10499269" y="-274413"/>
            <a:ext cx="1420586" cy="1539068"/>
            <a:chOff x="10629901" y="-179614"/>
            <a:chExt cx="1420586" cy="1539068"/>
          </a:xfrm>
        </p:grpSpPr>
        <p:sp>
          <p:nvSpPr>
            <p:cNvPr id="24" name="Rectángulo 23">
              <a:extLst>
                <a:ext uri="{FF2B5EF4-FFF2-40B4-BE49-F238E27FC236}">
                  <a16:creationId xmlns:a16="http://schemas.microsoft.com/office/drawing/2014/main" id="{58AEF042-9A7E-847F-55DD-BCC4AA362135}"/>
                </a:ext>
              </a:extLst>
            </p:cNvPr>
            <p:cNvSpPr/>
            <p:nvPr/>
          </p:nvSpPr>
          <p:spPr>
            <a:xfrm>
              <a:off x="10629901" y="-179614"/>
              <a:ext cx="1420586" cy="1539068"/>
            </a:xfrm>
            <a:prstGeom prst="rect">
              <a:avLst/>
            </a:prstGeom>
            <a:solidFill>
              <a:srgbClr val="19285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  <p:pic>
          <p:nvPicPr>
            <p:cNvPr id="25" name="Imagen 24">
              <a:extLst>
                <a:ext uri="{FF2B5EF4-FFF2-40B4-BE49-F238E27FC236}">
                  <a16:creationId xmlns:a16="http://schemas.microsoft.com/office/drawing/2014/main" id="{24699BC4-0595-3D9C-BE7D-107583CFD3D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959144" y="357362"/>
              <a:ext cx="762100" cy="765517"/>
            </a:xfrm>
            <a:prstGeom prst="rect">
              <a:avLst/>
            </a:prstGeom>
          </p:spPr>
        </p:pic>
      </p:grpSp>
      <p:graphicFrame>
        <p:nvGraphicFramePr>
          <p:cNvPr id="5" name="Gráfico 4"/>
          <p:cNvGraphicFramePr/>
          <p:nvPr>
            <p:extLst>
              <p:ext uri="{D42A27DB-BD31-4B8C-83A1-F6EECF244321}">
                <p14:modId xmlns:p14="http://schemas.microsoft.com/office/powerpoint/2010/main" val="571928250"/>
              </p:ext>
            </p:extLst>
          </p:nvPr>
        </p:nvGraphicFramePr>
        <p:xfrm>
          <a:off x="5920966" y="4231216"/>
          <a:ext cx="5851091" cy="20832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069278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upo 18">
            <a:extLst>
              <a:ext uri="{FF2B5EF4-FFF2-40B4-BE49-F238E27FC236}">
                <a16:creationId xmlns:a16="http://schemas.microsoft.com/office/drawing/2014/main" id="{8B276136-C28B-E830-971C-A0E2426B28C2}"/>
              </a:ext>
            </a:extLst>
          </p:cNvPr>
          <p:cNvGrpSpPr/>
          <p:nvPr/>
        </p:nvGrpSpPr>
        <p:grpSpPr>
          <a:xfrm>
            <a:off x="10499269" y="-277588"/>
            <a:ext cx="1420586" cy="1539068"/>
            <a:chOff x="10629901" y="-179614"/>
            <a:chExt cx="1420586" cy="1539068"/>
          </a:xfrm>
        </p:grpSpPr>
        <p:sp>
          <p:nvSpPr>
            <p:cNvPr id="20" name="Rectángulo 19">
              <a:extLst>
                <a:ext uri="{FF2B5EF4-FFF2-40B4-BE49-F238E27FC236}">
                  <a16:creationId xmlns:a16="http://schemas.microsoft.com/office/drawing/2014/main" id="{1715F01A-D05D-4FDC-04DB-87EABFDCBA6E}"/>
                </a:ext>
              </a:extLst>
            </p:cNvPr>
            <p:cNvSpPr/>
            <p:nvPr/>
          </p:nvSpPr>
          <p:spPr>
            <a:xfrm>
              <a:off x="10629901" y="-179614"/>
              <a:ext cx="1420586" cy="1539068"/>
            </a:xfrm>
            <a:prstGeom prst="rect">
              <a:avLst/>
            </a:prstGeom>
            <a:solidFill>
              <a:srgbClr val="19285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  <p:pic>
          <p:nvPicPr>
            <p:cNvPr id="21" name="Imagen 20">
              <a:extLst>
                <a:ext uri="{FF2B5EF4-FFF2-40B4-BE49-F238E27FC236}">
                  <a16:creationId xmlns:a16="http://schemas.microsoft.com/office/drawing/2014/main" id="{F585B2E2-471D-F364-B35A-3FC1839D5D1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959144" y="357362"/>
              <a:ext cx="762100" cy="765517"/>
            </a:xfrm>
            <a:prstGeom prst="rect">
              <a:avLst/>
            </a:prstGeom>
          </p:spPr>
        </p:pic>
      </p:grpSp>
      <p:grpSp>
        <p:nvGrpSpPr>
          <p:cNvPr id="28" name="Grupo 27">
            <a:extLst>
              <a:ext uri="{FF2B5EF4-FFF2-40B4-BE49-F238E27FC236}">
                <a16:creationId xmlns:a16="http://schemas.microsoft.com/office/drawing/2014/main" id="{5010AF1B-5CE0-818D-9127-B5163CD98010}"/>
              </a:ext>
            </a:extLst>
          </p:cNvPr>
          <p:cNvGrpSpPr/>
          <p:nvPr/>
        </p:nvGrpSpPr>
        <p:grpSpPr>
          <a:xfrm rot="16200000">
            <a:off x="-3484040" y="3375000"/>
            <a:ext cx="7010766" cy="108000"/>
            <a:chOff x="-114000" y="6750000"/>
            <a:chExt cx="12420000" cy="108000"/>
          </a:xfrm>
        </p:grpSpPr>
        <p:sp>
          <p:nvSpPr>
            <p:cNvPr id="29" name="Rectángulo 28">
              <a:extLst>
                <a:ext uri="{FF2B5EF4-FFF2-40B4-BE49-F238E27FC236}">
                  <a16:creationId xmlns:a16="http://schemas.microsoft.com/office/drawing/2014/main" id="{C3ED18F2-3F57-8375-E4FA-BC26629CA8EA}"/>
                </a:ext>
              </a:extLst>
            </p:cNvPr>
            <p:cNvSpPr/>
            <p:nvPr/>
          </p:nvSpPr>
          <p:spPr>
            <a:xfrm>
              <a:off x="-114000" y="6750000"/>
              <a:ext cx="4140000" cy="108000"/>
            </a:xfrm>
            <a:prstGeom prst="rect">
              <a:avLst/>
            </a:prstGeom>
            <a:solidFill>
              <a:srgbClr val="23B2E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  <p:sp>
          <p:nvSpPr>
            <p:cNvPr id="30" name="Rectángulo 29">
              <a:extLst>
                <a:ext uri="{FF2B5EF4-FFF2-40B4-BE49-F238E27FC236}">
                  <a16:creationId xmlns:a16="http://schemas.microsoft.com/office/drawing/2014/main" id="{D761B28E-8152-CF28-DFC3-3D159F91A820}"/>
                </a:ext>
              </a:extLst>
            </p:cNvPr>
            <p:cNvSpPr/>
            <p:nvPr/>
          </p:nvSpPr>
          <p:spPr>
            <a:xfrm>
              <a:off x="4026000" y="6750000"/>
              <a:ext cx="4140000" cy="1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  <p:sp>
          <p:nvSpPr>
            <p:cNvPr id="31" name="Rectángulo 30">
              <a:extLst>
                <a:ext uri="{FF2B5EF4-FFF2-40B4-BE49-F238E27FC236}">
                  <a16:creationId xmlns:a16="http://schemas.microsoft.com/office/drawing/2014/main" id="{9A352678-E0F7-FF32-20B2-F13BAE92B5D9}"/>
                </a:ext>
              </a:extLst>
            </p:cNvPr>
            <p:cNvSpPr/>
            <p:nvPr/>
          </p:nvSpPr>
          <p:spPr>
            <a:xfrm>
              <a:off x="8166000" y="6750000"/>
              <a:ext cx="4140000" cy="108000"/>
            </a:xfrm>
            <a:prstGeom prst="rect">
              <a:avLst/>
            </a:prstGeom>
            <a:solidFill>
              <a:srgbClr val="23B2E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</p:grpSp>
      <p:sp>
        <p:nvSpPr>
          <p:cNvPr id="2" name="CuadroTexto 1"/>
          <p:cNvSpPr txBox="1"/>
          <p:nvPr/>
        </p:nvSpPr>
        <p:spPr>
          <a:xfrm>
            <a:off x="874643" y="596348"/>
            <a:ext cx="21965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Jornada informativa dirigida a personas adultas</a:t>
            </a:r>
            <a:br>
              <a:rPr lang="es-ES" sz="11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San Antonio </a:t>
            </a:r>
            <a:r>
              <a:rPr lang="es-E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Ilotenango</a:t>
            </a:r>
            <a:r>
              <a:rPr lang="es-E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, Quiché</a:t>
            </a:r>
          </a:p>
          <a:p>
            <a:pPr algn="ctr"/>
            <a:r>
              <a:rPr lang="es-E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Mes de abril</a:t>
            </a:r>
            <a:endParaRPr lang="es-GT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268" y="1365789"/>
            <a:ext cx="2894124" cy="1885702"/>
          </a:xfrm>
          <a:prstGeom prst="rect">
            <a:avLst/>
          </a:prstGeom>
        </p:spPr>
      </p:pic>
      <p:sp>
        <p:nvSpPr>
          <p:cNvPr id="15" name="CuadroTexto 14"/>
          <p:cNvSpPr txBox="1"/>
          <p:nvPr/>
        </p:nvSpPr>
        <p:spPr>
          <a:xfrm>
            <a:off x="6016486" y="707357"/>
            <a:ext cx="21965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Jornada informativa dirigida a NNA</a:t>
            </a:r>
            <a:br>
              <a:rPr lang="es-ES" sz="11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Totonicapán, Totonicapán</a:t>
            </a:r>
          </a:p>
          <a:p>
            <a:pPr algn="ctr"/>
            <a:r>
              <a:rPr lang="es-E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Mes de mayo</a:t>
            </a:r>
            <a:endParaRPr lang="es-GT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AutoShape 2" descr="blob:https://web.whatsapp.com/78a6a320-ba2c-4586-8d6e-33140e0d4476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GT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4754" y="1557552"/>
            <a:ext cx="2522942" cy="1881197"/>
          </a:xfrm>
          <a:prstGeom prst="rect">
            <a:avLst/>
          </a:prstGeom>
        </p:spPr>
      </p:pic>
      <p:sp>
        <p:nvSpPr>
          <p:cNvPr id="7" name="AutoShape 4" descr="blob:https://web.whatsapp.com/a663ee7d-1324-4718-adeb-417e425535a9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GT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07916" y="1557551"/>
            <a:ext cx="2508263" cy="1881197"/>
          </a:xfrm>
          <a:prstGeom prst="rect">
            <a:avLst/>
          </a:prstGeom>
        </p:spPr>
      </p:pic>
      <p:sp>
        <p:nvSpPr>
          <p:cNvPr id="22" name="CuadroTexto 21"/>
          <p:cNvSpPr txBox="1"/>
          <p:nvPr/>
        </p:nvSpPr>
        <p:spPr>
          <a:xfrm>
            <a:off x="4190184" y="3828020"/>
            <a:ext cx="21965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Jornada informativa dirigida a Mujeres</a:t>
            </a:r>
            <a:br>
              <a:rPr lang="es-ES" sz="11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Chiquimula, </a:t>
            </a:r>
            <a:r>
              <a:rPr lang="es-E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Chiqumula</a:t>
            </a:r>
            <a:endParaRPr lang="es-ES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Mes de mayo</a:t>
            </a:r>
            <a:endParaRPr lang="es-GT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AutoShape 6" descr="blob:https://web.whatsapp.com/45afbeeb-4347-44d0-8d26-422b9fdd73ee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GT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91134" y="4597461"/>
            <a:ext cx="2300990" cy="1725743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0800000" flipV="1">
            <a:off x="5369332" y="4597462"/>
            <a:ext cx="1294307" cy="1725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994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269519C6-B3F3-1F22-17F9-FB4B869EB98C}"/>
              </a:ext>
            </a:extLst>
          </p:cNvPr>
          <p:cNvSpPr/>
          <p:nvPr/>
        </p:nvSpPr>
        <p:spPr>
          <a:xfrm>
            <a:off x="-57665" y="-74140"/>
            <a:ext cx="12307330" cy="7006281"/>
          </a:xfrm>
          <a:prstGeom prst="rect">
            <a:avLst/>
          </a:prstGeom>
          <a:solidFill>
            <a:srgbClr val="19285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989" y="2428145"/>
            <a:ext cx="5430277" cy="16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664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</TotalTime>
  <Words>88</Words>
  <Application>Microsoft Office PowerPoint</Application>
  <PresentationFormat>Panorámica</PresentationFormat>
  <Paragraphs>21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11" baseType="lpstr">
      <vt:lpstr>Altivo Light</vt:lpstr>
      <vt:lpstr>Altivo Regular</vt:lpstr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Romeo León</dc:creator>
  <cp:lastModifiedBy>Nadia Regina Salazar Vásquez</cp:lastModifiedBy>
  <cp:revision>30</cp:revision>
  <dcterms:created xsi:type="dcterms:W3CDTF">2020-01-14T01:41:24Z</dcterms:created>
  <dcterms:modified xsi:type="dcterms:W3CDTF">2026-06-10T14:52:45Z</dcterms:modified>
</cp:coreProperties>
</file>