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15" r:id="rId2"/>
    <p:sldId id="425" r:id="rId3"/>
    <p:sldId id="343" r:id="rId4"/>
    <p:sldId id="331" r:id="rId5"/>
    <p:sldId id="332" r:id="rId6"/>
    <p:sldId id="333" r:id="rId7"/>
    <p:sldId id="334" r:id="rId8"/>
    <p:sldId id="359" r:id="rId9"/>
    <p:sldId id="424" r:id="rId10"/>
    <p:sldId id="262" r:id="rId11"/>
    <p:sldId id="427" r:id="rId12"/>
    <p:sldId id="428" r:id="rId13"/>
    <p:sldId id="429" r:id="rId14"/>
    <p:sldId id="430" r:id="rId15"/>
    <p:sldId id="431" r:id="rId16"/>
    <p:sldId id="432" r:id="rId17"/>
    <p:sldId id="426" r:id="rId18"/>
    <p:sldId id="435" r:id="rId19"/>
    <p:sldId id="433" r:id="rId20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BFDB9-7A9F-4A3B-8737-70311AE0E73C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3BCD1-321B-4EA4-82DF-2DF5C5E964DD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5972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74294-A57D-71F9-E85B-055E0725C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24828C-CFAB-67CD-FAD9-604C17464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C1101C4-3180-1048-817E-C3B61F356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B0A214-8B3E-6C1F-9964-E28D08163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2D690-9EB1-4508-8BDB-40ED8217CB83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47212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85F9-9A05-2365-ED5D-2FF666F17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4461FBA-1AD4-F653-40A0-ACBD204A4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CEB6B2-1794-4D6B-08F4-49C9AC4FC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46669A-E881-30A3-DA02-77DDD21E5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2D690-9EB1-4508-8BDB-40ED8217CB83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44466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BED9-BCF2-3850-3901-C26A775B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D52013-F586-8D4B-A3EA-50BEE6B7B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C1E68A-6F85-57A6-E88A-2358319F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1638F0-4FD5-EEBD-6B3E-E4AE7E4D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904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BED9-BCF2-3850-3901-C26A775B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D52013-F586-8D4B-A3EA-50BEE6B7B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C1E68A-6F85-57A6-E88A-2358319F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1638F0-4FD5-EEBD-6B3E-E4AE7E4D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650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BED9-BCF2-3850-3901-C26A775B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D52013-F586-8D4B-A3EA-50BEE6B7B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C1E68A-6F85-57A6-E88A-2358319F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1638F0-4FD5-EEBD-6B3E-E4AE7E4D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780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BED9-BCF2-3850-3901-C26A775B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D52013-F586-8D4B-A3EA-50BEE6B7B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C1E68A-6F85-57A6-E88A-2358319F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1638F0-4FD5-EEBD-6B3E-E4AE7E4D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362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CF925-307B-4C83-CC9F-D53FC0C0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78FC9C-68A7-884E-0BFA-4E6A28A3F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0FBDB37-6476-71B8-B7B0-7CE608456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5A2D50-F2D6-989D-BCDD-ED5CF96551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25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DD100-1CFD-288D-95E3-D2C608D5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765AC06-08EE-C147-5AAB-367C0D208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8D5CBD4-9649-F3FF-A732-55C650D57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E668C5-5732-4907-A4A6-FC04FCD41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776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E058E-AB84-5BA3-83A2-29317535E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6BECAAA-E226-A62D-363D-F9587070D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A70820B-6E02-D921-ABDC-CEEB635F9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37F5F9-6AD8-821C-A733-33BA3597D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37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D229A-51F2-6E6A-BD22-C90FF74AA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451600-9A16-7DC2-4CF8-CDAB78A7A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F5585D-4CBB-529B-56BB-786E0071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33DA5A-6DC4-2371-49AB-F328CDBCA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7689D7-4512-2773-46EC-4D9F0A45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49634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2239A-EA50-4E5F-DDB1-776A4278B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EDB056-08FC-EBBD-AB2D-A0FE50088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77A88D-49F0-EC8D-69B8-E5F270C9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5CF367-A13F-8373-C0FE-4B56F8F1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02AC1A-60BA-1532-7F69-0CA71859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8878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B6F77-3B7F-7F1D-4CD8-257E58AD6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71DA1B-D054-A557-FAA8-6A26324CC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A62DE0-D89B-C49C-FF0B-B8D4DB4A0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A4A15-FE68-EE14-301C-A23CC2DD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16F2F-8800-CD49-2D30-E3F11AB2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8218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9F77F-3956-AC9A-12E0-54DBAC8FA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AA38F1-ED71-78AC-1924-FD50A5753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E7B453-8AC2-9331-4D1E-963371A99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FB1B4A-F9B1-9506-0AC0-1487FC715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39F8E7-E26E-F9D3-68E7-794DD20D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C36BCE-4A73-5402-F56E-3F9D38C0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0931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DF97D-E79C-446E-B302-15403A4DA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07739D-11AA-CC0E-C3F7-2BF759244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8ECE9D-79E4-3040-4734-79B3E16F5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B3F077F-ABEC-4CEE-2708-52C66DDAB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78CD2DD-B55C-1391-C009-915F0BB4DA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65EF30F-7C27-77C1-BC22-5B9F26274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08A0DA-4347-D930-C146-6FE4C148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8788FA-88CF-3816-A727-06397ACA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381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BE888-54B3-FBB6-09F8-4EA901599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546A07-74E5-425E-D5F7-C7A61FC7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2ADC04-1887-D0F8-9500-B6FE4E1F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FF9770-C626-7258-AC98-7D1569CA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2910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8224E2-91FC-52B5-DDB5-C8ABF74A2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800208-B826-E22D-5168-8B34D210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62A1BE-E202-57AC-3867-F248DDF2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5160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D7A98-B745-841F-64B5-ADA57524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892812-A740-720B-0E8E-8EC3DDC01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6A3B05-CD3C-A5B3-01EE-A0C57816C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1252EA-AADB-BD97-1D98-A16166C0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9177B-950F-E6A9-B860-C63DE30A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9E1AAA-7331-3016-D8EF-31A8FA05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872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F3645-9CC9-FFAA-0D52-66562DD7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AA2C9A-DFAE-2572-48EF-4318A07FF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1A2B5C-D7AC-9490-DE37-392AAD21D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D5A61C-2901-9CE6-41C8-F6B386ED2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54304E-EC5C-A9B3-3AEE-FD36E7305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8E52CA-598C-E96C-FB92-04960450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6682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F2FED-CEDF-C97F-4AD3-919FB432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29455C-651B-F224-66AC-E9B6670AE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9D7D70-214C-2794-835E-BF35567FE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837652-FA68-5D94-325A-D38DDB18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0D58F-84B0-339B-275A-002F48C8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990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E53D27-0983-6B65-3731-C173797861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3743DA-0381-C129-CF84-08147E323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922A1-CC33-6D5A-11E8-BB03C942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86155D-C95E-27DB-4C73-595EB472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FB370A-E1FA-E6C7-24B9-980B7258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7977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8B24A69-A519-0331-80D7-FFF443B6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A8A5C2-6522-6AAD-F207-FD646DB3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463D52-E039-C17C-1F72-B39DEB819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44F83D-1C24-4853-910C-CC02E28E42B3}" type="datetimeFigureOut">
              <a:rPr lang="es-GT" smtClean="0"/>
              <a:t>9/09/2026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891300-0D9C-91C4-9312-DE3733D25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CE3E24-8CA2-2BA4-9819-8C90DEA79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8409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9.png"/><Relationship Id="rId7" Type="http://schemas.openxmlformats.org/officeDocument/2006/relationships/image" Target="../media/image1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5.png"/><Relationship Id="rId7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7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10" Type="http://schemas.openxmlformats.org/officeDocument/2006/relationships/image" Target="../media/image6.png"/><Relationship Id="rId4" Type="http://schemas.microsoft.com/office/2007/relationships/hdphoto" Target="../media/hdphoto3.wdp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1.png"/><Relationship Id="rId7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3.png"/><Relationship Id="rId7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7E158-9314-5D39-B6F9-C7879052F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479EFE07-A3C6-AABC-D1DC-3D6CBAD3A393}"/>
              </a:ext>
            </a:extLst>
          </p:cNvPr>
          <p:cNvGrpSpPr/>
          <p:nvPr/>
        </p:nvGrpSpPr>
        <p:grpSpPr>
          <a:xfrm>
            <a:off x="-649912" y="-541757"/>
            <a:ext cx="13472160" cy="8981440"/>
            <a:chOff x="-619432" y="-624840"/>
            <a:chExt cx="13472160" cy="898144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4380818-87CE-1050-0B94-E5CF78B16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" y="0"/>
              <a:ext cx="12176760" cy="6860146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4766B2F1-7871-BD49-670B-4A1B03B98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19432" y="-624840"/>
              <a:ext cx="13472160" cy="8981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206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ACE81C-1D3A-430C-AF6E-9FCCF105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7448124-8F1F-9A4A-507B-176DF1E42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47" y="674972"/>
            <a:ext cx="10564904" cy="550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6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5F4F9B-D76B-D55F-BDF2-6A4766CE6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>
            <a:extLst>
              <a:ext uri="{FF2B5EF4-FFF2-40B4-BE49-F238E27FC236}">
                <a16:creationId xmlns:a16="http://schemas.microsoft.com/office/drawing/2014/main" id="{F8B97E5B-B0FF-DD39-49E3-801204B21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0" y="186644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828C02AA-3AD6-6241-ED1C-9E917DBC5B6A}"/>
              </a:ext>
            </a:extLst>
          </p:cNvPr>
          <p:cNvSpPr txBox="1"/>
          <p:nvPr/>
        </p:nvSpPr>
        <p:spPr>
          <a:xfrm>
            <a:off x="1524000" y="2366302"/>
            <a:ext cx="9144000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Compromiso e hitos 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Prevención de la Violencia contra las Mujeres</a:t>
            </a:r>
            <a:endParaRPr kumimoji="0" lang="es-GT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0A04ED97-5D3B-3747-014C-654B69EBE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9996" y="231345"/>
            <a:ext cx="1082181" cy="11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5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CF06D-20F4-AA01-B067-DEFB476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id="{8E38D27E-5BCC-49D3-8A30-542269EE670D}"/>
              </a:ext>
            </a:extLst>
          </p:cNvPr>
          <p:cNvGrpSpPr/>
          <p:nvPr/>
        </p:nvGrpSpPr>
        <p:grpSpPr>
          <a:xfrm>
            <a:off x="693189" y="1861386"/>
            <a:ext cx="9051796" cy="1270166"/>
            <a:chOff x="1296482" y="2311686"/>
            <a:chExt cx="2958556" cy="679749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F37AC38C-309C-4303-BF09-2BF4660DB74B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2" name="Triángulo rectángulo 11">
                <a:extLst>
                  <a:ext uri="{FF2B5EF4-FFF2-40B4-BE49-F238E27FC236}">
                    <a16:creationId xmlns:a16="http://schemas.microsoft.com/office/drawing/2014/main" id="{2A294D9B-05B0-4316-AB90-7C2EF280742B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ángulo: una sola esquina redondeada 9">
                <a:extLst>
                  <a:ext uri="{FF2B5EF4-FFF2-40B4-BE49-F238E27FC236}">
                    <a16:creationId xmlns:a16="http://schemas.microsoft.com/office/drawing/2014/main" id="{998E9BE6-D274-4E57-95BC-EDB93BEA456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1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4FBA34E-BF2C-4A94-AB9A-992A2D5F60D8}"/>
                </a:ext>
              </a:extLst>
            </p:cNvPr>
            <p:cNvGrpSpPr/>
            <p:nvPr/>
          </p:nvGrpSpPr>
          <p:grpSpPr>
            <a:xfrm>
              <a:off x="1820336" y="2387348"/>
              <a:ext cx="2434702" cy="604087"/>
              <a:chOff x="1391281" y="2440797"/>
              <a:chExt cx="2737875" cy="52642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ectángulo: una sola esquina redondeada 14">
                <a:extLst>
                  <a:ext uri="{FF2B5EF4-FFF2-40B4-BE49-F238E27FC236}">
                    <a16:creationId xmlns:a16="http://schemas.microsoft.com/office/drawing/2014/main" id="{5164D19D-CFDA-45D1-969A-C5C57EFA6166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 panose="02020603050405020304" pitchFamily="18" charset="0"/>
                  </a:rPr>
                  <a:t>Ampliar las campañas de divulgación del Instituto de la Víctima en español e idioma maya </a:t>
                </a:r>
                <a:r>
                  <a:rPr kumimoji="0" lang="es-ES" sz="1800" b="0" i="0" u="none" strike="noStrike" kern="1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 panose="02020603050405020304" pitchFamily="18" charset="0"/>
                  </a:rPr>
                  <a:t>Mam</a:t>
                </a: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 panose="02020603050405020304" pitchFamily="18" charset="0"/>
                  </a:rPr>
                  <a:t> para la región occidental.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Aptos" panose="02110004020202020204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riángulo rectángulo 12">
                <a:extLst>
                  <a:ext uri="{FF2B5EF4-FFF2-40B4-BE49-F238E27FC236}">
                    <a16:creationId xmlns:a16="http://schemas.microsoft.com/office/drawing/2014/main" id="{1B978791-97B9-4142-89ED-D9C349A58D4C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40B923C5-DDBD-4587-ACCE-0751353AEE3C}"/>
              </a:ext>
            </a:extLst>
          </p:cNvPr>
          <p:cNvGrpSpPr/>
          <p:nvPr/>
        </p:nvGrpSpPr>
        <p:grpSpPr>
          <a:xfrm>
            <a:off x="1635308" y="3359104"/>
            <a:ext cx="9168126" cy="1267356"/>
            <a:chOff x="1299292" y="2311686"/>
            <a:chExt cx="2954210" cy="678094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25DB3B86-4ADC-42AF-B5D5-9D287C80EE5D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6" name="Triángulo rectángulo 45">
                <a:extLst>
                  <a:ext uri="{FF2B5EF4-FFF2-40B4-BE49-F238E27FC236}">
                    <a16:creationId xmlns:a16="http://schemas.microsoft.com/office/drawing/2014/main" id="{26C49FCC-357A-402E-9161-B4CAAD6897E7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ctángulo: una sola esquina redondeada 46">
                <a:extLst>
                  <a:ext uri="{FF2B5EF4-FFF2-40B4-BE49-F238E27FC236}">
                    <a16:creationId xmlns:a16="http://schemas.microsoft.com/office/drawing/2014/main" id="{61935361-05F6-4C8B-BBAD-3B90CAE2E64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2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17863B48-7B4C-499E-A50A-0BB5D917F066}"/>
                </a:ext>
              </a:extLst>
            </p:cNvPr>
            <p:cNvGrpSpPr/>
            <p:nvPr/>
          </p:nvGrpSpPr>
          <p:grpSpPr>
            <a:xfrm>
              <a:off x="1852347" y="2380335"/>
              <a:ext cx="2401155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Rectángulo: una sola esquina redondeada 43">
                <a:extLst>
                  <a:ext uri="{FF2B5EF4-FFF2-40B4-BE49-F238E27FC236}">
                    <a16:creationId xmlns:a16="http://schemas.microsoft.com/office/drawing/2014/main" id="{A2BA1D23-E136-43EF-AE01-35BF37CF774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Realizar 22 foros departamentales en el marco del 25 de noviembre (Día Internacional de la Eliminación de la Violencia contra la Mujer) liderados por SEPREM.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/>
                </a:endParaRPr>
              </a:p>
            </p:txBody>
          </p:sp>
          <p:sp>
            <p:nvSpPr>
              <p:cNvPr id="45" name="Triángulo rectángulo 44">
                <a:extLst>
                  <a:ext uri="{FF2B5EF4-FFF2-40B4-BE49-F238E27FC236}">
                    <a16:creationId xmlns:a16="http://schemas.microsoft.com/office/drawing/2014/main" id="{FECD2D4A-EC19-47D0-ABEB-E35B5E979B69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0F5B02A-3DF6-4AAD-B3D4-F5B442C22160}"/>
              </a:ext>
            </a:extLst>
          </p:cNvPr>
          <p:cNvGrpSpPr/>
          <p:nvPr/>
        </p:nvGrpSpPr>
        <p:grpSpPr>
          <a:xfrm>
            <a:off x="2457949" y="4931722"/>
            <a:ext cx="9168126" cy="1267355"/>
            <a:chOff x="1299292" y="2311686"/>
            <a:chExt cx="2954210" cy="678094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102D3FC-1EB6-49E8-8151-622BB20E0A4E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3" name="Triángulo rectángulo 52">
                <a:extLst>
                  <a:ext uri="{FF2B5EF4-FFF2-40B4-BE49-F238E27FC236}">
                    <a16:creationId xmlns:a16="http://schemas.microsoft.com/office/drawing/2014/main" id="{2ED79D5D-3061-4F14-8688-0ADF88757B7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" name="Rectángulo: una sola esquina redondeada 53">
                <a:extLst>
                  <a:ext uri="{FF2B5EF4-FFF2-40B4-BE49-F238E27FC236}">
                    <a16:creationId xmlns:a16="http://schemas.microsoft.com/office/drawing/2014/main" id="{05D10E9A-FABC-46AA-9FB9-6EB48330DE6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3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94C24CDB-AB87-44BF-8FD0-D530DAA1DDB3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Rectángulo: una sola esquina redondeada 50">
                <a:extLst>
                  <a:ext uri="{FF2B5EF4-FFF2-40B4-BE49-F238E27FC236}">
                    <a16:creationId xmlns:a16="http://schemas.microsoft.com/office/drawing/2014/main" id="{DB6EBF53-0E63-42B2-9CCB-7AD42C3750A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/>
                    <a:ea typeface="+mn-ea"/>
                    <a:cs typeface="Times New Roman"/>
                  </a:rPr>
                  <a:t>Facilitar y socializar información sobre el cumplimiento de los convenios internacionales</a:t>
                </a: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 en materia de derechos humanos de las mujeres en el portal web de SEPREM.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/>
                </a:endParaRPr>
              </a:p>
            </p:txBody>
          </p:sp>
          <p:sp>
            <p:nvSpPr>
              <p:cNvPr id="52" name="Triángulo rectángulo 51">
                <a:extLst>
                  <a:ext uri="{FF2B5EF4-FFF2-40B4-BE49-F238E27FC236}">
                    <a16:creationId xmlns:a16="http://schemas.microsoft.com/office/drawing/2014/main" id="{86872A68-D8EC-49C5-9FA7-FC9419D2E99C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0" name="CuadroTexto 69">
            <a:extLst>
              <a:ext uri="{FF2B5EF4-FFF2-40B4-BE49-F238E27FC236}">
                <a16:creationId xmlns:a16="http://schemas.microsoft.com/office/drawing/2014/main" id="{CCB991BD-1C17-4D88-AF61-1BB2C1B84688}"/>
              </a:ext>
            </a:extLst>
          </p:cNvPr>
          <p:cNvSpPr txBox="1"/>
          <p:nvPr/>
        </p:nvSpPr>
        <p:spPr>
          <a:xfrm>
            <a:off x="1377086" y="1012828"/>
            <a:ext cx="9445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Fortalecimiento institucional e interinstitucional mediante acciones para la prevención y atención integral de la violencia en contra de las mujeres.</a:t>
            </a:r>
          </a:p>
        </p:txBody>
      </p:sp>
      <p:pic>
        <p:nvPicPr>
          <p:cNvPr id="30" name="Imagen 29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C8C50E6A-5733-44AE-AA33-C4DDBB71F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7" y="115887"/>
            <a:ext cx="948016" cy="1179992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7D65A07D-65C0-3959-24C1-3C9875D8E3BF}"/>
              </a:ext>
            </a:extLst>
          </p:cNvPr>
          <p:cNvSpPr txBox="1"/>
          <p:nvPr/>
        </p:nvSpPr>
        <p:spPr>
          <a:xfrm>
            <a:off x="1378858" y="410028"/>
            <a:ext cx="9209313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Prevención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 la Violencia contra las Mujeres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13">
            <a:extLst>
              <a:ext uri="{FF2B5EF4-FFF2-40B4-BE49-F238E27FC236}">
                <a16:creationId xmlns:a16="http://schemas.microsoft.com/office/drawing/2014/main" id="{6CFF3E29-C510-364C-8A34-B4C309F20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4760" y="167491"/>
            <a:ext cx="1775784" cy="566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5377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CF06D-20F4-AA01-B067-DEFB476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19BF7B2-05B4-334F-22EB-0AE72FDB5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760" y="167491"/>
            <a:ext cx="1775784" cy="566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8E38D27E-5BCC-49D3-8A30-542269EE670D}"/>
              </a:ext>
            </a:extLst>
          </p:cNvPr>
          <p:cNvGrpSpPr/>
          <p:nvPr/>
        </p:nvGrpSpPr>
        <p:grpSpPr>
          <a:xfrm>
            <a:off x="830442" y="1880262"/>
            <a:ext cx="8884882" cy="1241137"/>
            <a:chOff x="1296482" y="2311686"/>
            <a:chExt cx="2958556" cy="679749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F37AC38C-309C-4303-BF09-2BF4660DB74B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2" name="Triángulo rectángulo 11">
                <a:extLst>
                  <a:ext uri="{FF2B5EF4-FFF2-40B4-BE49-F238E27FC236}">
                    <a16:creationId xmlns:a16="http://schemas.microsoft.com/office/drawing/2014/main" id="{2A294D9B-05B0-4316-AB90-7C2EF280742B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ángulo: una sola esquina redondeada 9">
                <a:extLst>
                  <a:ext uri="{FF2B5EF4-FFF2-40B4-BE49-F238E27FC236}">
                    <a16:creationId xmlns:a16="http://schemas.microsoft.com/office/drawing/2014/main" id="{998E9BE6-D274-4E57-95BC-EDB93BEA456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4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4FBA34E-BF2C-4A94-AB9A-992A2D5F60D8}"/>
                </a:ext>
              </a:extLst>
            </p:cNvPr>
            <p:cNvGrpSpPr/>
            <p:nvPr/>
          </p:nvGrpSpPr>
          <p:grpSpPr>
            <a:xfrm>
              <a:off x="1820336" y="2387348"/>
              <a:ext cx="2434702" cy="604087"/>
              <a:chOff x="1391281" y="2440797"/>
              <a:chExt cx="2737875" cy="52642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ectángulo: una sola esquina redondeada 14">
                <a:extLst>
                  <a:ext uri="{FF2B5EF4-FFF2-40B4-BE49-F238E27FC236}">
                    <a16:creationId xmlns:a16="http://schemas.microsoft.com/office/drawing/2014/main" id="{5164D19D-CFDA-45D1-969A-C5C57EFA6166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FF"/>
                    </a:highlight>
                    <a:uLnTx/>
                    <a:uFillTx/>
                    <a:latin typeface="Aptos"/>
                    <a:ea typeface="+mn-ea"/>
                    <a:cs typeface="Times New Roman"/>
                  </a:rPr>
                  <a:t>Proceso formativo para fortalecimiento de las Direcciones Municipales de la Mujer y Unidades de Género en el abordaje de los derechos humanos de las mujeres.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highlight>
                    <a:srgbClr val="FFFFFF"/>
                  </a:highlight>
                  <a:uLnTx/>
                  <a:uFillTx/>
                  <a:latin typeface="Aptos"/>
                  <a:ea typeface="+mn-ea"/>
                  <a:cs typeface="Times New Roman"/>
                </a:endParaRPr>
              </a:p>
            </p:txBody>
          </p:sp>
          <p:sp>
            <p:nvSpPr>
              <p:cNvPr id="13" name="Triángulo rectángulo 12">
                <a:extLst>
                  <a:ext uri="{FF2B5EF4-FFF2-40B4-BE49-F238E27FC236}">
                    <a16:creationId xmlns:a16="http://schemas.microsoft.com/office/drawing/2014/main" id="{1B978791-97B9-4142-89ED-D9C349A58D4C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40B923C5-DDBD-4587-ACCE-0751353AEE3C}"/>
              </a:ext>
            </a:extLst>
          </p:cNvPr>
          <p:cNvGrpSpPr/>
          <p:nvPr/>
        </p:nvGrpSpPr>
        <p:grpSpPr>
          <a:xfrm>
            <a:off x="1766328" y="3432978"/>
            <a:ext cx="9001212" cy="1238327"/>
            <a:chOff x="1299292" y="2311686"/>
            <a:chExt cx="2954210" cy="678094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25DB3B86-4ADC-42AF-B5D5-9D287C80EE5D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6" name="Triángulo rectángulo 45">
                <a:extLst>
                  <a:ext uri="{FF2B5EF4-FFF2-40B4-BE49-F238E27FC236}">
                    <a16:creationId xmlns:a16="http://schemas.microsoft.com/office/drawing/2014/main" id="{26C49FCC-357A-402E-9161-B4CAAD6897E7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ctángulo: una sola esquina redondeada 46">
                <a:extLst>
                  <a:ext uri="{FF2B5EF4-FFF2-40B4-BE49-F238E27FC236}">
                    <a16:creationId xmlns:a16="http://schemas.microsoft.com/office/drawing/2014/main" id="{61935361-05F6-4C8B-BBAD-3B90CAE2E64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5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17863B48-7B4C-499E-A50A-0BB5D917F066}"/>
                </a:ext>
              </a:extLst>
            </p:cNvPr>
            <p:cNvGrpSpPr/>
            <p:nvPr/>
          </p:nvGrpSpPr>
          <p:grpSpPr>
            <a:xfrm>
              <a:off x="1852347" y="2380335"/>
              <a:ext cx="2401155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Rectángulo: una sola esquina redondeada 43">
                <a:extLst>
                  <a:ext uri="{FF2B5EF4-FFF2-40B4-BE49-F238E27FC236}">
                    <a16:creationId xmlns:a16="http://schemas.microsoft.com/office/drawing/2014/main" id="{A2BA1D23-E136-43EF-AE01-35BF37CF774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Socialización de la Política Nacional de Promoción y Desarrollo Integral de las Mujeres 2026-2041, dirigido a organizaciones de mujeres e instancias públicas a nivel nacional. 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riángulo rectángulo 44">
                <a:extLst>
                  <a:ext uri="{FF2B5EF4-FFF2-40B4-BE49-F238E27FC236}">
                    <a16:creationId xmlns:a16="http://schemas.microsoft.com/office/drawing/2014/main" id="{FECD2D4A-EC19-47D0-ABEB-E35B5E979B69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0F5B02A-3DF6-4AAD-B3D4-F5B442C22160}"/>
              </a:ext>
            </a:extLst>
          </p:cNvPr>
          <p:cNvGrpSpPr/>
          <p:nvPr/>
        </p:nvGrpSpPr>
        <p:grpSpPr>
          <a:xfrm>
            <a:off x="2569252" y="4966489"/>
            <a:ext cx="9001212" cy="1238326"/>
            <a:chOff x="1299292" y="2311686"/>
            <a:chExt cx="2954210" cy="678094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102D3FC-1EB6-49E8-8151-622BB20E0A4E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3" name="Triángulo rectángulo 52">
                <a:extLst>
                  <a:ext uri="{FF2B5EF4-FFF2-40B4-BE49-F238E27FC236}">
                    <a16:creationId xmlns:a16="http://schemas.microsoft.com/office/drawing/2014/main" id="{2ED79D5D-3061-4F14-8688-0ADF88757B7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" name="Rectángulo: una sola esquina redondeada 53">
                <a:extLst>
                  <a:ext uri="{FF2B5EF4-FFF2-40B4-BE49-F238E27FC236}">
                    <a16:creationId xmlns:a16="http://schemas.microsoft.com/office/drawing/2014/main" id="{05D10E9A-FABC-46AA-9FB9-6EB48330DE6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6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94C24CDB-AB87-44BF-8FD0-D530DAA1DDB3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Rectángulo: una sola esquina redondeada 50">
                <a:extLst>
                  <a:ext uri="{FF2B5EF4-FFF2-40B4-BE49-F238E27FC236}">
                    <a16:creationId xmlns:a16="http://schemas.microsoft.com/office/drawing/2014/main" id="{DB6EBF53-0E63-42B2-9CCB-7AD42C3750A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Informar para la prevención de la violencia sexual, explotación y trata de personas (VET) 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Triángulo rectángulo 51">
                <a:extLst>
                  <a:ext uri="{FF2B5EF4-FFF2-40B4-BE49-F238E27FC236}">
                    <a16:creationId xmlns:a16="http://schemas.microsoft.com/office/drawing/2014/main" id="{86872A68-D8EC-49C5-9FA7-FC9419D2E99C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6" name="Imagen 25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BBB09ADA-E6A8-4097-BE4D-886D0F422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7" y="115887"/>
            <a:ext cx="948016" cy="1179992"/>
          </a:xfrm>
          <a:prstGeom prst="rect">
            <a:avLst/>
          </a:prstGeom>
        </p:spPr>
      </p:pic>
      <p:sp>
        <p:nvSpPr>
          <p:cNvPr id="5" name="CuadroTexto 69">
            <a:extLst>
              <a:ext uri="{FF2B5EF4-FFF2-40B4-BE49-F238E27FC236}">
                <a16:creationId xmlns:a16="http://schemas.microsoft.com/office/drawing/2014/main" id="{8BD07150-680E-99B2-D95F-EA33B21CC847}"/>
              </a:ext>
            </a:extLst>
          </p:cNvPr>
          <p:cNvSpPr txBox="1"/>
          <p:nvPr/>
        </p:nvSpPr>
        <p:spPr>
          <a:xfrm>
            <a:off x="1377086" y="1012828"/>
            <a:ext cx="9445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Fortalecimiento institucional e interinstitucional mediante acciones para la prevención y atención integral de la violencia en contra de las mujeres.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89913B03-64B4-1835-DB2B-1BEF0D2C7278}"/>
              </a:ext>
            </a:extLst>
          </p:cNvPr>
          <p:cNvSpPr txBox="1"/>
          <p:nvPr/>
        </p:nvSpPr>
        <p:spPr>
          <a:xfrm>
            <a:off x="1378858" y="410028"/>
            <a:ext cx="9209313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Prevención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 la Violencia contra las Mujeres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038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CF06D-20F4-AA01-B067-DEFB476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19BF7B2-05B4-334F-22EB-0AE72FDB5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760" y="167491"/>
            <a:ext cx="1775784" cy="566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8E38D27E-5BCC-49D3-8A30-542269EE670D}"/>
              </a:ext>
            </a:extLst>
          </p:cNvPr>
          <p:cNvGrpSpPr/>
          <p:nvPr/>
        </p:nvGrpSpPr>
        <p:grpSpPr>
          <a:xfrm>
            <a:off x="734305" y="1845235"/>
            <a:ext cx="8746996" cy="1342737"/>
            <a:chOff x="1296482" y="2311686"/>
            <a:chExt cx="2958556" cy="679749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F37AC38C-309C-4303-BF09-2BF4660DB74B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2" name="Triángulo rectángulo 11">
                <a:extLst>
                  <a:ext uri="{FF2B5EF4-FFF2-40B4-BE49-F238E27FC236}">
                    <a16:creationId xmlns:a16="http://schemas.microsoft.com/office/drawing/2014/main" id="{2A294D9B-05B0-4316-AB90-7C2EF280742B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ángulo: una sola esquina redondeada 9">
                <a:extLst>
                  <a:ext uri="{FF2B5EF4-FFF2-40B4-BE49-F238E27FC236}">
                    <a16:creationId xmlns:a16="http://schemas.microsoft.com/office/drawing/2014/main" id="{998E9BE6-D274-4E57-95BC-EDB93BEA456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7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4FBA34E-BF2C-4A94-AB9A-992A2D5F60D8}"/>
                </a:ext>
              </a:extLst>
            </p:cNvPr>
            <p:cNvGrpSpPr/>
            <p:nvPr/>
          </p:nvGrpSpPr>
          <p:grpSpPr>
            <a:xfrm>
              <a:off x="1820336" y="2387348"/>
              <a:ext cx="2434702" cy="604087"/>
              <a:chOff x="1391281" y="2440797"/>
              <a:chExt cx="2737875" cy="52642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ectángulo: una sola esquina redondeada 14">
                <a:extLst>
                  <a:ext uri="{FF2B5EF4-FFF2-40B4-BE49-F238E27FC236}">
                    <a16:creationId xmlns:a16="http://schemas.microsoft.com/office/drawing/2014/main" id="{5164D19D-CFDA-45D1-969A-C5C57EFA6166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Continuar con el fortalecimiento de la CONAPREVI como ente coordinador a nivel nacional para la prevención de la violencia intrafamiliar y contra la mujer. 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riángulo rectángulo 12">
                <a:extLst>
                  <a:ext uri="{FF2B5EF4-FFF2-40B4-BE49-F238E27FC236}">
                    <a16:creationId xmlns:a16="http://schemas.microsoft.com/office/drawing/2014/main" id="{1B978791-97B9-4142-89ED-D9C349A58D4C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40B923C5-DDBD-4587-ACCE-0751353AEE3C}"/>
              </a:ext>
            </a:extLst>
          </p:cNvPr>
          <p:cNvGrpSpPr/>
          <p:nvPr/>
        </p:nvGrpSpPr>
        <p:grpSpPr>
          <a:xfrm>
            <a:off x="1815570" y="3194912"/>
            <a:ext cx="8863326" cy="1339927"/>
            <a:chOff x="1299292" y="2311686"/>
            <a:chExt cx="2954210" cy="678094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25DB3B86-4ADC-42AF-B5D5-9D287C80EE5D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6" name="Triángulo rectángulo 45">
                <a:extLst>
                  <a:ext uri="{FF2B5EF4-FFF2-40B4-BE49-F238E27FC236}">
                    <a16:creationId xmlns:a16="http://schemas.microsoft.com/office/drawing/2014/main" id="{26C49FCC-357A-402E-9161-B4CAAD6897E7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ctángulo: una sola esquina redondeada 46">
                <a:extLst>
                  <a:ext uri="{FF2B5EF4-FFF2-40B4-BE49-F238E27FC236}">
                    <a16:creationId xmlns:a16="http://schemas.microsoft.com/office/drawing/2014/main" id="{61935361-05F6-4C8B-BBAD-3B90CAE2E64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8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17863B48-7B4C-499E-A50A-0BB5D917F066}"/>
                </a:ext>
              </a:extLst>
            </p:cNvPr>
            <p:cNvGrpSpPr/>
            <p:nvPr/>
          </p:nvGrpSpPr>
          <p:grpSpPr>
            <a:xfrm>
              <a:off x="1852347" y="2380335"/>
              <a:ext cx="2401155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Rectángulo: una sola esquina redondeada 43">
                <a:extLst>
                  <a:ext uri="{FF2B5EF4-FFF2-40B4-BE49-F238E27FC236}">
                    <a16:creationId xmlns:a16="http://schemas.microsoft.com/office/drawing/2014/main" id="{A2BA1D23-E136-43EF-AE01-35BF37CF774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7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Fortalecimiento de procesos de divulgación y sensibilización para la prevención de la violencia en comunidades y poblaciones vulnerables mediante un enfoque inclusivo, multiétnico y pluricultural. </a:t>
                </a:r>
                <a:endParaRPr kumimoji="0" lang="es-GT" sz="17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riángulo rectángulo 44">
                <a:extLst>
                  <a:ext uri="{FF2B5EF4-FFF2-40B4-BE49-F238E27FC236}">
                    <a16:creationId xmlns:a16="http://schemas.microsoft.com/office/drawing/2014/main" id="{FECD2D4A-EC19-47D0-ABEB-E35B5E979B69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0F5B02A-3DF6-4AAD-B3D4-F5B442C22160}"/>
              </a:ext>
            </a:extLst>
          </p:cNvPr>
          <p:cNvGrpSpPr/>
          <p:nvPr/>
        </p:nvGrpSpPr>
        <p:grpSpPr>
          <a:xfrm>
            <a:off x="2949886" y="4628105"/>
            <a:ext cx="8863326" cy="1339926"/>
            <a:chOff x="1299292" y="2311686"/>
            <a:chExt cx="2954210" cy="678094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102D3FC-1EB6-49E8-8151-622BB20E0A4E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3" name="Triángulo rectángulo 52">
                <a:extLst>
                  <a:ext uri="{FF2B5EF4-FFF2-40B4-BE49-F238E27FC236}">
                    <a16:creationId xmlns:a16="http://schemas.microsoft.com/office/drawing/2014/main" id="{2ED79D5D-3061-4F14-8688-0ADF88757B7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" name="Rectángulo: una sola esquina redondeada 53">
                <a:extLst>
                  <a:ext uri="{FF2B5EF4-FFF2-40B4-BE49-F238E27FC236}">
                    <a16:creationId xmlns:a16="http://schemas.microsoft.com/office/drawing/2014/main" id="{05D10E9A-FABC-46AA-9FB9-6EB48330DE6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9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94C24CDB-AB87-44BF-8FD0-D530DAA1DDB3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Rectángulo: una sola esquina redondeada 50">
                <a:extLst>
                  <a:ext uri="{FF2B5EF4-FFF2-40B4-BE49-F238E27FC236}">
                    <a16:creationId xmlns:a16="http://schemas.microsoft.com/office/drawing/2014/main" id="{DB6EBF53-0E63-42B2-9CCB-7AD42C3750A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Impulsar y fortalecer la especialización y capacitación de personal policial en torno a la atención ciudadana para mujeres víctimas de violencia. 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Triángulo rectángulo 51">
                <a:extLst>
                  <a:ext uri="{FF2B5EF4-FFF2-40B4-BE49-F238E27FC236}">
                    <a16:creationId xmlns:a16="http://schemas.microsoft.com/office/drawing/2014/main" id="{86872A68-D8EC-49C5-9FA7-FC9419D2E99C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6" name="Imagen 25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BBB09ADA-E6A8-4097-BE4D-886D0F422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7" y="115887"/>
            <a:ext cx="948016" cy="1179992"/>
          </a:xfrm>
          <a:prstGeom prst="rect">
            <a:avLst/>
          </a:prstGeom>
        </p:spPr>
      </p:pic>
      <p:sp>
        <p:nvSpPr>
          <p:cNvPr id="3" name="CuadroTexto 69">
            <a:extLst>
              <a:ext uri="{FF2B5EF4-FFF2-40B4-BE49-F238E27FC236}">
                <a16:creationId xmlns:a16="http://schemas.microsoft.com/office/drawing/2014/main" id="{6E017063-7A70-AD48-ECCD-C8614FF4252F}"/>
              </a:ext>
            </a:extLst>
          </p:cNvPr>
          <p:cNvSpPr txBox="1"/>
          <p:nvPr/>
        </p:nvSpPr>
        <p:spPr>
          <a:xfrm>
            <a:off x="1377086" y="1012828"/>
            <a:ext cx="9445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Fortalecimiento institucional e interinstitucional mediante acciones para la prevención y atención integral de la violencia en contra de las mujeres.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A4C0F3D-6C3C-CCB8-6D01-24C0463A981B}"/>
              </a:ext>
            </a:extLst>
          </p:cNvPr>
          <p:cNvSpPr txBox="1"/>
          <p:nvPr/>
        </p:nvSpPr>
        <p:spPr>
          <a:xfrm>
            <a:off x="1378858" y="410028"/>
            <a:ext cx="9209313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Prevención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 la Violencia contra las Mujeres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495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CF06D-20F4-AA01-B067-DEFB476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19BF7B2-05B4-334F-22EB-0AE72FDB5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760" y="167491"/>
            <a:ext cx="1775784" cy="566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8E38D27E-5BCC-49D3-8A30-542269EE670D}"/>
              </a:ext>
            </a:extLst>
          </p:cNvPr>
          <p:cNvGrpSpPr/>
          <p:nvPr/>
        </p:nvGrpSpPr>
        <p:grpSpPr>
          <a:xfrm>
            <a:off x="495696" y="1520367"/>
            <a:ext cx="8841339" cy="1052452"/>
            <a:chOff x="1296482" y="2311686"/>
            <a:chExt cx="2958556" cy="679749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F37AC38C-309C-4303-BF09-2BF4660DB74B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2" name="Triángulo rectángulo 11">
                <a:extLst>
                  <a:ext uri="{FF2B5EF4-FFF2-40B4-BE49-F238E27FC236}">
                    <a16:creationId xmlns:a16="http://schemas.microsoft.com/office/drawing/2014/main" id="{2A294D9B-05B0-4316-AB90-7C2EF280742B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ángulo: una sola esquina redondeada 9">
                <a:extLst>
                  <a:ext uri="{FF2B5EF4-FFF2-40B4-BE49-F238E27FC236}">
                    <a16:creationId xmlns:a16="http://schemas.microsoft.com/office/drawing/2014/main" id="{998E9BE6-D274-4E57-95BC-EDB93BEA456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10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4FBA34E-BF2C-4A94-AB9A-992A2D5F60D8}"/>
                </a:ext>
              </a:extLst>
            </p:cNvPr>
            <p:cNvGrpSpPr/>
            <p:nvPr/>
          </p:nvGrpSpPr>
          <p:grpSpPr>
            <a:xfrm>
              <a:off x="1820336" y="2387348"/>
              <a:ext cx="2434702" cy="604087"/>
              <a:chOff x="1391281" y="2440797"/>
              <a:chExt cx="2737875" cy="52642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ectángulo: una sola esquina redondeada 14">
                <a:extLst>
                  <a:ext uri="{FF2B5EF4-FFF2-40B4-BE49-F238E27FC236}">
                    <a16:creationId xmlns:a16="http://schemas.microsoft.com/office/drawing/2014/main" id="{5164D19D-CFDA-45D1-969A-C5C57EFA6166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Implementar estrategia de comunicación para la difusión de los servicios de DEMI y los derechos de las mujeres indígenas. 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riángulo rectángulo 12">
                <a:extLst>
                  <a:ext uri="{FF2B5EF4-FFF2-40B4-BE49-F238E27FC236}">
                    <a16:creationId xmlns:a16="http://schemas.microsoft.com/office/drawing/2014/main" id="{1B978791-97B9-4142-89ED-D9C349A58D4C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40B923C5-DDBD-4587-ACCE-0751353AEE3C}"/>
              </a:ext>
            </a:extLst>
          </p:cNvPr>
          <p:cNvGrpSpPr/>
          <p:nvPr/>
        </p:nvGrpSpPr>
        <p:grpSpPr>
          <a:xfrm>
            <a:off x="1397548" y="2730106"/>
            <a:ext cx="8957666" cy="1153848"/>
            <a:chOff x="1299292" y="2311686"/>
            <a:chExt cx="2954209" cy="679629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25DB3B86-4ADC-42AF-B5D5-9D287C80EE5D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6" name="Triángulo rectángulo 45">
                <a:extLst>
                  <a:ext uri="{FF2B5EF4-FFF2-40B4-BE49-F238E27FC236}">
                    <a16:creationId xmlns:a16="http://schemas.microsoft.com/office/drawing/2014/main" id="{26C49FCC-357A-402E-9161-B4CAAD6897E7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ctángulo: una sola esquina redondeada 46">
                <a:extLst>
                  <a:ext uri="{FF2B5EF4-FFF2-40B4-BE49-F238E27FC236}">
                    <a16:creationId xmlns:a16="http://schemas.microsoft.com/office/drawing/2014/main" id="{61935361-05F6-4C8B-BBAD-3B90CAE2E64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11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17863B48-7B4C-499E-A50A-0BB5D917F066}"/>
                </a:ext>
              </a:extLst>
            </p:cNvPr>
            <p:cNvGrpSpPr/>
            <p:nvPr/>
          </p:nvGrpSpPr>
          <p:grpSpPr>
            <a:xfrm>
              <a:off x="1852347" y="2380869"/>
              <a:ext cx="2401154" cy="610446"/>
              <a:chOff x="1427278" y="2435151"/>
              <a:chExt cx="2700150" cy="53196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Rectángulo: una sola esquina redondeada 43">
                <a:extLst>
                  <a:ext uri="{FF2B5EF4-FFF2-40B4-BE49-F238E27FC236}">
                    <a16:creationId xmlns:a16="http://schemas.microsoft.com/office/drawing/2014/main" id="{A2BA1D23-E136-43EF-AE01-35BF37CF774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7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Diseñar tablero situacional como herramienta de gestión de la información para visibilizar la situación de desprotección y violencia contra las mujeres indígenas. </a:t>
                </a:r>
                <a:endParaRPr kumimoji="0" lang="es-GT" sz="17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riángulo rectángulo 44">
                <a:extLst>
                  <a:ext uri="{FF2B5EF4-FFF2-40B4-BE49-F238E27FC236}">
                    <a16:creationId xmlns:a16="http://schemas.microsoft.com/office/drawing/2014/main" id="{FECD2D4A-EC19-47D0-ABEB-E35B5E979B69}"/>
                  </a:ext>
                </a:extLst>
              </p:cNvPr>
              <p:cNvSpPr/>
              <p:nvPr/>
            </p:nvSpPr>
            <p:spPr>
              <a:xfrm flipH="1">
                <a:off x="1427278" y="244213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0F5B02A-3DF6-4AAD-B3D4-F5B442C22160}"/>
              </a:ext>
            </a:extLst>
          </p:cNvPr>
          <p:cNvGrpSpPr/>
          <p:nvPr/>
        </p:nvGrpSpPr>
        <p:grpSpPr>
          <a:xfrm>
            <a:off x="2023915" y="4022957"/>
            <a:ext cx="8957669" cy="1151241"/>
            <a:chOff x="1299292" y="2311686"/>
            <a:chExt cx="2954210" cy="678094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102D3FC-1EB6-49E8-8151-622BB20E0A4E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3" name="Triángulo rectángulo 52">
                <a:extLst>
                  <a:ext uri="{FF2B5EF4-FFF2-40B4-BE49-F238E27FC236}">
                    <a16:creationId xmlns:a16="http://schemas.microsoft.com/office/drawing/2014/main" id="{2ED79D5D-3061-4F14-8688-0ADF88757B7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" name="Rectángulo: una sola esquina redondeada 53">
                <a:extLst>
                  <a:ext uri="{FF2B5EF4-FFF2-40B4-BE49-F238E27FC236}">
                    <a16:creationId xmlns:a16="http://schemas.microsoft.com/office/drawing/2014/main" id="{05D10E9A-FABC-46AA-9FB9-6EB48330DE6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12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94C24CDB-AB87-44BF-8FD0-D530DAA1DDB3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Rectángulo: una sola esquina redondeada 50">
                <a:extLst>
                  <a:ext uri="{FF2B5EF4-FFF2-40B4-BE49-F238E27FC236}">
                    <a16:creationId xmlns:a16="http://schemas.microsoft.com/office/drawing/2014/main" id="{DB6EBF53-0E63-42B2-9CCB-7AD42C3750A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Diseñar instrumento de recopilación de datos que permitan medir la satisfacción de las mujeres indígenas con la atención recibida de la DEMI. 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Triángulo rectángulo 51">
                <a:extLst>
                  <a:ext uri="{FF2B5EF4-FFF2-40B4-BE49-F238E27FC236}">
                    <a16:creationId xmlns:a16="http://schemas.microsoft.com/office/drawing/2014/main" id="{86872A68-D8EC-49C5-9FA7-FC9419D2E99C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6" name="Imagen 25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BBB09ADA-E6A8-4097-BE4D-886D0F422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7" y="115887"/>
            <a:ext cx="948016" cy="1179992"/>
          </a:xfrm>
          <a:prstGeom prst="rect">
            <a:avLst/>
          </a:prstGeom>
        </p:spPr>
      </p:pic>
      <p:grpSp>
        <p:nvGrpSpPr>
          <p:cNvPr id="28" name="Grupo 27">
            <a:extLst>
              <a:ext uri="{FF2B5EF4-FFF2-40B4-BE49-F238E27FC236}">
                <a16:creationId xmlns:a16="http://schemas.microsoft.com/office/drawing/2014/main" id="{C0C7594B-8D0E-40CA-AAD6-1347C0B7FEEF}"/>
              </a:ext>
            </a:extLst>
          </p:cNvPr>
          <p:cNvGrpSpPr/>
          <p:nvPr/>
        </p:nvGrpSpPr>
        <p:grpSpPr>
          <a:xfrm>
            <a:off x="2829357" y="5348034"/>
            <a:ext cx="8957669" cy="1151241"/>
            <a:chOff x="1299292" y="2311686"/>
            <a:chExt cx="2954210" cy="678094"/>
          </a:xfrm>
        </p:grpSpPr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1F280DE7-8053-4A3F-904B-2CA77F85D9C3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33" name="Triángulo rectángulo 32">
                <a:extLst>
                  <a:ext uri="{FF2B5EF4-FFF2-40B4-BE49-F238E27FC236}">
                    <a16:creationId xmlns:a16="http://schemas.microsoft.com/office/drawing/2014/main" id="{19E5ADBB-9A6B-4AA8-9831-23CB3902CC28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43437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" name="Rectángulo: una sola esquina redondeada 33">
                <a:extLst>
                  <a:ext uri="{FF2B5EF4-FFF2-40B4-BE49-F238E27FC236}">
                    <a16:creationId xmlns:a16="http://schemas.microsoft.com/office/drawing/2014/main" id="{B543C884-77FA-4898-B57C-1306A919CBD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5F5CA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13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3DE13985-534C-4D12-9EF0-FC36C92A9FCE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Rectángulo: una sola esquina redondeada 30">
                <a:extLst>
                  <a:ext uri="{FF2B5EF4-FFF2-40B4-BE49-F238E27FC236}">
                    <a16:creationId xmlns:a16="http://schemas.microsoft.com/office/drawing/2014/main" id="{E071C2CA-543C-4E14-8CDC-ECD6ABB0461F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Realización de cursos virtuales o presenciales dirigidos a mujeres, para su empoderamiento económico para prevenir la violencia. 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riángulo rectángulo 31">
                <a:extLst>
                  <a:ext uri="{FF2B5EF4-FFF2-40B4-BE49-F238E27FC236}">
                    <a16:creationId xmlns:a16="http://schemas.microsoft.com/office/drawing/2014/main" id="{1E275D78-08DD-4096-871F-68ABF7C7DA5A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CuadroTexto 69">
            <a:extLst>
              <a:ext uri="{FF2B5EF4-FFF2-40B4-BE49-F238E27FC236}">
                <a16:creationId xmlns:a16="http://schemas.microsoft.com/office/drawing/2014/main" id="{BA882C1A-15D5-E79F-6716-20D6E2BE3AD5}"/>
              </a:ext>
            </a:extLst>
          </p:cNvPr>
          <p:cNvSpPr txBox="1"/>
          <p:nvPr/>
        </p:nvSpPr>
        <p:spPr>
          <a:xfrm>
            <a:off x="1239200" y="816885"/>
            <a:ext cx="9445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Fortalecimiento institucional e interinstitucional mediante acciones para la prevención y atención integral de la violencia en contra de las mujeres.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00C6FA5-AB9C-F903-6C3A-B20024DBBEF5}"/>
              </a:ext>
            </a:extLst>
          </p:cNvPr>
          <p:cNvSpPr txBox="1"/>
          <p:nvPr/>
        </p:nvSpPr>
        <p:spPr>
          <a:xfrm>
            <a:off x="1240972" y="170542"/>
            <a:ext cx="9209313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Prevención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 la Violencia contra las Mujeres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779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6633E8-5DE0-6D6F-1373-0E3B2864D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107567C-DCAB-C80D-0958-825FE0E14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5280" y="177006"/>
            <a:ext cx="2628900" cy="8382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43BB113-D151-C962-3FE1-6BE31BDE1E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4137"/>
          <a:stretch>
            <a:fillRect/>
          </a:stretch>
        </p:blipFill>
        <p:spPr>
          <a:xfrm>
            <a:off x="242957" y="180975"/>
            <a:ext cx="1030258" cy="1162051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1379A6EA-2F5B-D1B2-05E7-CDD50CCCFD21}"/>
              </a:ext>
            </a:extLst>
          </p:cNvPr>
          <p:cNvGrpSpPr/>
          <p:nvPr/>
        </p:nvGrpSpPr>
        <p:grpSpPr>
          <a:xfrm>
            <a:off x="549491" y="2010916"/>
            <a:ext cx="8240548" cy="1080635"/>
            <a:chOff x="1296482" y="2311686"/>
            <a:chExt cx="2958555" cy="678094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82649EF8-54C1-E119-C289-548FABB5D884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9" name="Triángulo rectángulo 18">
                <a:extLst>
                  <a:ext uri="{FF2B5EF4-FFF2-40B4-BE49-F238E27FC236}">
                    <a16:creationId xmlns:a16="http://schemas.microsoft.com/office/drawing/2014/main" id="{AB89541D-CEA6-0D6B-2EDF-DF34F3771977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0" name="Rectángulo: una sola esquina redondeada 19">
                <a:extLst>
                  <a:ext uri="{FF2B5EF4-FFF2-40B4-BE49-F238E27FC236}">
                    <a16:creationId xmlns:a16="http://schemas.microsoft.com/office/drawing/2014/main" id="{24A26584-BAAC-2B72-907D-0C0A5C52CC02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1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E5342218-B2BF-5297-DEBD-D3537C28D67C}"/>
                </a:ext>
              </a:extLst>
            </p:cNvPr>
            <p:cNvGrpSpPr/>
            <p:nvPr/>
          </p:nvGrpSpPr>
          <p:grpSpPr>
            <a:xfrm>
              <a:off x="2060343" y="2387348"/>
              <a:ext cx="2194694" cy="602430"/>
              <a:chOff x="1661174" y="2440797"/>
              <a:chExt cx="2467981" cy="52498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Rectángulo: una sola esquina redondeada 16">
                <a:extLst>
                  <a:ext uri="{FF2B5EF4-FFF2-40B4-BE49-F238E27FC236}">
                    <a16:creationId xmlns:a16="http://schemas.microsoft.com/office/drawing/2014/main" id="{3F47A5B7-75C1-8A9B-EBE4-3B6E1071F75F}"/>
                  </a:ext>
                </a:extLst>
              </p:cNvPr>
              <p:cNvSpPr/>
              <p:nvPr/>
            </p:nvSpPr>
            <p:spPr>
              <a:xfrm>
                <a:off x="1969563" y="2440797"/>
                <a:ext cx="2159592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 panose="02020603050405020304" pitchFamily="18" charset="0"/>
                  </a:rPr>
                  <a:t>Ampliar las campañas de divulgación del Instituto de la Víctima en español e idioma maya </a:t>
                </a:r>
                <a:r>
                  <a:rPr kumimoji="0" lang="es-ES" sz="1600" b="0" i="0" u="none" strike="noStrike" kern="1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 panose="02020603050405020304" pitchFamily="18" charset="0"/>
                  </a:rPr>
                  <a:t>Mam</a:t>
                </a:r>
                <a:r>
                  <a:rPr kumimoji="0" lang="es-E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 panose="02020603050405020304" pitchFamily="18" charset="0"/>
                  </a:rPr>
                  <a:t> para la región occidental.</a:t>
                </a:r>
                <a:endParaRPr kumimoji="0" lang="es-GT" sz="16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Aptos" panose="02110004020202020204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riángulo rectángulo 17">
                <a:extLst>
                  <a:ext uri="{FF2B5EF4-FFF2-40B4-BE49-F238E27FC236}">
                    <a16:creationId xmlns:a16="http://schemas.microsoft.com/office/drawing/2014/main" id="{D210DAA1-48A1-4D98-47EB-EB83FD1435E4}"/>
                  </a:ext>
                </a:extLst>
              </p:cNvPr>
              <p:cNvSpPr/>
              <p:nvPr/>
            </p:nvSpPr>
            <p:spPr>
              <a:xfrm flipH="1">
                <a:off x="1661174" y="2440797"/>
                <a:ext cx="308388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8535F5E5-0D5E-88B5-754C-A284BFF660E0}"/>
              </a:ext>
            </a:extLst>
          </p:cNvPr>
          <p:cNvGrpSpPr/>
          <p:nvPr/>
        </p:nvGrpSpPr>
        <p:grpSpPr>
          <a:xfrm>
            <a:off x="1882773" y="3418919"/>
            <a:ext cx="9073270" cy="1199429"/>
            <a:chOff x="1299292" y="2311686"/>
            <a:chExt cx="2954210" cy="678094"/>
          </a:xfrm>
        </p:grpSpPr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1F81A8EF-FD5D-A084-02AB-155EBEAC176B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33" name="Triángulo rectángulo 32">
                <a:extLst>
                  <a:ext uri="{FF2B5EF4-FFF2-40B4-BE49-F238E27FC236}">
                    <a16:creationId xmlns:a16="http://schemas.microsoft.com/office/drawing/2014/main" id="{73830425-3B04-E0FD-A4CF-539C78B1A273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4" name="Rectángulo: una sola esquina redondeada 33">
                <a:extLst>
                  <a:ext uri="{FF2B5EF4-FFF2-40B4-BE49-F238E27FC236}">
                    <a16:creationId xmlns:a16="http://schemas.microsoft.com/office/drawing/2014/main" id="{AF1A18DB-0909-3399-0273-53E5D5CB3CE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8</a:t>
                </a:r>
                <a:endParaRPr kumimoji="0" lang="es-G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7971DF84-98EE-B97A-0EB1-CC3550390B63}"/>
                </a:ext>
              </a:extLst>
            </p:cNvPr>
            <p:cNvGrpSpPr/>
            <p:nvPr/>
          </p:nvGrpSpPr>
          <p:grpSpPr>
            <a:xfrm>
              <a:off x="2085449" y="2380867"/>
              <a:ext cx="2168053" cy="602430"/>
              <a:chOff x="1689405" y="2435151"/>
              <a:chExt cx="2438023" cy="52498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Rectángulo: una sola esquina redondeada 30">
                <a:extLst>
                  <a:ext uri="{FF2B5EF4-FFF2-40B4-BE49-F238E27FC236}">
                    <a16:creationId xmlns:a16="http://schemas.microsoft.com/office/drawing/2014/main" id="{77A8E708-41E8-E892-7B4F-C3A38A1AB227}"/>
                  </a:ext>
                </a:extLst>
              </p:cNvPr>
              <p:cNvSpPr/>
              <p:nvPr/>
            </p:nvSpPr>
            <p:spPr>
              <a:xfrm>
                <a:off x="2100372" y="2435151"/>
                <a:ext cx="202705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Fortalecimiento de procesos de divulgación y sensibilización para la prevención de la violencia en comunidades y poblaciones vulnerables mediante un enfoque inclusivo, multiétnico y pluricultural. </a:t>
                </a:r>
                <a:endParaRPr kumimoji="0" lang="es-GT" sz="16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riángulo rectángulo 31">
                <a:extLst>
                  <a:ext uri="{FF2B5EF4-FFF2-40B4-BE49-F238E27FC236}">
                    <a16:creationId xmlns:a16="http://schemas.microsoft.com/office/drawing/2014/main" id="{25CB4FC7-7ECE-538F-D3B6-15C8225CBDFD}"/>
                  </a:ext>
                </a:extLst>
              </p:cNvPr>
              <p:cNvSpPr/>
              <p:nvPr/>
            </p:nvSpPr>
            <p:spPr>
              <a:xfrm flipH="1">
                <a:off x="1689405" y="243515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82B64874-ACF1-ACEE-0499-0E6B2FD7297B}"/>
              </a:ext>
            </a:extLst>
          </p:cNvPr>
          <p:cNvGrpSpPr/>
          <p:nvPr/>
        </p:nvGrpSpPr>
        <p:grpSpPr>
          <a:xfrm>
            <a:off x="3637935" y="4981843"/>
            <a:ext cx="8013291" cy="1306642"/>
            <a:chOff x="1296482" y="2311686"/>
            <a:chExt cx="2958556" cy="678094"/>
          </a:xfrm>
        </p:grpSpPr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29BC66DB-7C29-25F8-2204-C31022244370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40" name="Triángulo rectángulo 39">
                <a:extLst>
                  <a:ext uri="{FF2B5EF4-FFF2-40B4-BE49-F238E27FC236}">
                    <a16:creationId xmlns:a16="http://schemas.microsoft.com/office/drawing/2014/main" id="{1DAC5B72-E08E-C124-D3FA-E4DAE05B900C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" name="Rectángulo: una sola esquina redondeada 40">
                <a:extLst>
                  <a:ext uri="{FF2B5EF4-FFF2-40B4-BE49-F238E27FC236}">
                    <a16:creationId xmlns:a16="http://schemas.microsoft.com/office/drawing/2014/main" id="{19DB9F4D-E96A-EBE8-9267-CBA36ADD6447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10</a:t>
                </a:r>
              </a:p>
            </p:txBody>
          </p:sp>
        </p:grpSp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2194FED8-1601-738B-0ADB-76A23D265477}"/>
                </a:ext>
              </a:extLst>
            </p:cNvPr>
            <p:cNvGrpSpPr/>
            <p:nvPr/>
          </p:nvGrpSpPr>
          <p:grpSpPr>
            <a:xfrm>
              <a:off x="2140689" y="2387348"/>
              <a:ext cx="2114349" cy="602430"/>
              <a:chOff x="1751525" y="2440797"/>
              <a:chExt cx="2377631" cy="52498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Rectángulo: una sola esquina redondeada 37">
                <a:extLst>
                  <a:ext uri="{FF2B5EF4-FFF2-40B4-BE49-F238E27FC236}">
                    <a16:creationId xmlns:a16="http://schemas.microsoft.com/office/drawing/2014/main" id="{430F4B06-64B5-A24A-7F82-82B391928587}"/>
                  </a:ext>
                </a:extLst>
              </p:cNvPr>
              <p:cNvSpPr/>
              <p:nvPr/>
            </p:nvSpPr>
            <p:spPr>
              <a:xfrm>
                <a:off x="2162492" y="2440797"/>
                <a:ext cx="1966664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Implementar estrategia de comunicación para la difusión de los servicios de DEMI y los derechos de las mujeres indígenas. </a:t>
                </a:r>
                <a:endParaRPr kumimoji="0" lang="es-GT" sz="16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riángulo rectángulo 38">
                <a:extLst>
                  <a:ext uri="{FF2B5EF4-FFF2-40B4-BE49-F238E27FC236}">
                    <a16:creationId xmlns:a16="http://schemas.microsoft.com/office/drawing/2014/main" id="{560DD9EB-0084-A441-E828-7DE3112C2194}"/>
                  </a:ext>
                </a:extLst>
              </p:cNvPr>
              <p:cNvSpPr/>
              <p:nvPr/>
            </p:nvSpPr>
            <p:spPr>
              <a:xfrm flipH="1">
                <a:off x="1751525" y="2440797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0" name="Imagen 49">
            <a:extLst>
              <a:ext uri="{FF2B5EF4-FFF2-40B4-BE49-F238E27FC236}">
                <a16:creationId xmlns:a16="http://schemas.microsoft.com/office/drawing/2014/main" id="{36C61474-89EF-8D19-F162-8D9EA291F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0" t="1384" r="9440" b="156"/>
          <a:stretch>
            <a:fillRect/>
          </a:stretch>
        </p:blipFill>
        <p:spPr>
          <a:xfrm rot="13060272">
            <a:off x="-2159164" y="5842959"/>
            <a:ext cx="1948321" cy="1852299"/>
          </a:xfrm>
          <a:custGeom>
            <a:avLst/>
            <a:gdLst>
              <a:gd name="csX0" fmla="*/ 84982 w 1987293"/>
              <a:gd name="csY0" fmla="*/ 0 h 1889350"/>
              <a:gd name="csX1" fmla="*/ 1987293 w 1987293"/>
              <a:gd name="csY1" fmla="*/ 1598618 h 1889350"/>
              <a:gd name="csX2" fmla="*/ 817559 w 1987293"/>
              <a:gd name="csY2" fmla="*/ 1889350 h 1889350"/>
              <a:gd name="csX3" fmla="*/ 77239 w 1987293"/>
              <a:gd name="csY3" fmla="*/ 1210876 h 1889350"/>
              <a:gd name="csX4" fmla="*/ 0 w 1987293"/>
              <a:gd name="csY4" fmla="*/ 1202560 h 1889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87293" h="1889350">
                <a:moveTo>
                  <a:pt x="84982" y="0"/>
                </a:moveTo>
                <a:cubicBezTo>
                  <a:pt x="998424" y="64550"/>
                  <a:pt x="1766416" y="709938"/>
                  <a:pt x="1987293" y="1598618"/>
                </a:cubicBezTo>
                <a:lnTo>
                  <a:pt x="817559" y="1889350"/>
                </a:lnTo>
                <a:cubicBezTo>
                  <a:pt x="726800" y="1524190"/>
                  <a:pt x="426913" y="1266064"/>
                  <a:pt x="77239" y="1210876"/>
                </a:cubicBezTo>
                <a:lnTo>
                  <a:pt x="0" y="1202560"/>
                </a:lnTo>
                <a:close/>
              </a:path>
            </a:pathLst>
          </a:cu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930EA2F-C7B8-682E-DCD9-8952A6DC59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" t="5768" r="37467"/>
          <a:stretch>
            <a:fillRect/>
          </a:stretch>
        </p:blipFill>
        <p:spPr>
          <a:xfrm rot="9074471">
            <a:off x="-875717" y="7212626"/>
            <a:ext cx="2008319" cy="1696290"/>
          </a:xfrm>
          <a:custGeom>
            <a:avLst/>
            <a:gdLst>
              <a:gd name="csX0" fmla="*/ 0 w 2048492"/>
              <a:gd name="csY0" fmla="*/ 758 h 1730221"/>
              <a:gd name="csX1" fmla="*/ 2048492 w 2048492"/>
              <a:gd name="csY1" fmla="*/ 1407188 h 1730221"/>
              <a:gd name="csX2" fmla="*/ 1137675 w 2048492"/>
              <a:gd name="csY2" fmla="*/ 1730221 h 1730221"/>
              <a:gd name="csX3" fmla="*/ 877288 w 2048492"/>
              <a:gd name="csY3" fmla="*/ 1730221 h 1730221"/>
              <a:gd name="csX4" fmla="*/ 852735 w 2048492"/>
              <a:gd name="csY4" fmla="*/ 1676468 h 1730221"/>
              <a:gd name="csX5" fmla="*/ 776767 w 2048492"/>
              <a:gd name="csY5" fmla="*/ 1560381 h 1730221"/>
              <a:gd name="csX6" fmla="*/ 87614 w 2048492"/>
              <a:gd name="csY6" fmla="*/ 1205842 h 1730221"/>
              <a:gd name="csX7" fmla="*/ 32160 w 2048492"/>
              <a:gd name="csY7" fmla="*/ 1206558 h 1730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48492" h="1730221">
                <a:moveTo>
                  <a:pt x="0" y="758"/>
                </a:moveTo>
                <a:cubicBezTo>
                  <a:pt x="915394" y="-23656"/>
                  <a:pt x="1742402" y="544141"/>
                  <a:pt x="2048492" y="1407188"/>
                </a:cubicBezTo>
                <a:lnTo>
                  <a:pt x="1137675" y="1730221"/>
                </a:lnTo>
                <a:lnTo>
                  <a:pt x="877288" y="1730221"/>
                </a:lnTo>
                <a:lnTo>
                  <a:pt x="852735" y="1676468"/>
                </a:lnTo>
                <a:cubicBezTo>
                  <a:pt x="830724" y="1636497"/>
                  <a:pt x="805417" y="1597681"/>
                  <a:pt x="776767" y="1560381"/>
                </a:cubicBezTo>
                <a:cubicBezTo>
                  <a:pt x="604864" y="1336577"/>
                  <a:pt x="349216" y="1214997"/>
                  <a:pt x="87614" y="1205842"/>
                </a:cubicBezTo>
                <a:lnTo>
                  <a:pt x="32160" y="1206558"/>
                </a:lnTo>
                <a:close/>
              </a:path>
            </a:pathLst>
          </a:cu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BCF00F24-3295-CFFF-9D65-A31C989C27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6420" r="29238"/>
          <a:stretch>
            <a:fillRect/>
          </a:stretch>
        </p:blipFill>
        <p:spPr>
          <a:xfrm rot="4521481">
            <a:off x="816573" y="6290456"/>
            <a:ext cx="1958994" cy="1828232"/>
          </a:xfrm>
          <a:custGeom>
            <a:avLst/>
            <a:gdLst>
              <a:gd name="csX0" fmla="*/ 49637 w 1998180"/>
              <a:gd name="csY0" fmla="*/ 0 h 1864802"/>
              <a:gd name="csX1" fmla="*/ 1998180 w 1998180"/>
              <a:gd name="csY1" fmla="*/ 1541930 h 1864802"/>
              <a:gd name="csX2" fmla="*/ 845244 w 1998180"/>
              <a:gd name="csY2" fmla="*/ 1864802 h 1864802"/>
              <a:gd name="csX3" fmla="*/ 834565 w 1998180"/>
              <a:gd name="csY3" fmla="*/ 1864802 h 1864802"/>
              <a:gd name="csX4" fmla="*/ 828469 w 1998180"/>
              <a:gd name="csY4" fmla="*/ 1836415 h 1864802"/>
              <a:gd name="csX5" fmla="*/ 526461 w 1998180"/>
              <a:gd name="csY5" fmla="*/ 1399591 h 1864802"/>
              <a:gd name="csX6" fmla="*/ 31913 w 1998180"/>
              <a:gd name="csY6" fmla="*/ 1206081 h 1864802"/>
              <a:gd name="csX7" fmla="*/ 0 w 1998180"/>
              <a:gd name="csY7" fmla="*/ 1206733 h 1864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998180" h="1864802">
                <a:moveTo>
                  <a:pt x="49637" y="0"/>
                </a:moveTo>
                <a:cubicBezTo>
                  <a:pt x="964582" y="37635"/>
                  <a:pt x="1751238" y="660135"/>
                  <a:pt x="1998180" y="1541930"/>
                </a:cubicBezTo>
                <a:lnTo>
                  <a:pt x="845244" y="1864802"/>
                </a:lnTo>
                <a:lnTo>
                  <a:pt x="834565" y="1864802"/>
                </a:lnTo>
                <a:lnTo>
                  <a:pt x="828469" y="1836415"/>
                </a:lnTo>
                <a:cubicBezTo>
                  <a:pt x="775559" y="1669641"/>
                  <a:pt x="673992" y="1516336"/>
                  <a:pt x="526461" y="1399591"/>
                </a:cubicBezTo>
                <a:cubicBezTo>
                  <a:pt x="378930" y="1282846"/>
                  <a:pt x="206384" y="1219239"/>
                  <a:pt x="31913" y="1206081"/>
                </a:cubicBezTo>
                <a:lnTo>
                  <a:pt x="0" y="1206733"/>
                </a:lnTo>
                <a:close/>
              </a:path>
            </a:pathLst>
          </a:cu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30FD6BC8-4030-B684-D353-613AE8BCB8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3" t="2625" r="16670" b="640"/>
          <a:stretch>
            <a:fillRect/>
          </a:stretch>
        </p:blipFill>
        <p:spPr>
          <a:xfrm rot="186833">
            <a:off x="735848" y="4241207"/>
            <a:ext cx="1957479" cy="1833867"/>
          </a:xfrm>
          <a:custGeom>
            <a:avLst/>
            <a:gdLst>
              <a:gd name="csX0" fmla="*/ 54679 w 1996634"/>
              <a:gd name="csY0" fmla="*/ 0 h 1870549"/>
              <a:gd name="csX1" fmla="*/ 1996634 w 1996634"/>
              <a:gd name="csY1" fmla="*/ 1550218 h 1870549"/>
              <a:gd name="csX2" fmla="*/ 833717 w 1996634"/>
              <a:gd name="csY2" fmla="*/ 1870549 h 1870549"/>
              <a:gd name="csX3" fmla="*/ 818255 w 1996634"/>
              <a:gd name="csY3" fmla="*/ 1817288 h 1870549"/>
              <a:gd name="csX4" fmla="*/ 278416 w 1996634"/>
              <a:gd name="csY4" fmla="*/ 1261229 h 1870549"/>
              <a:gd name="csX5" fmla="*/ 11189 w 1996634"/>
              <a:gd name="csY5" fmla="*/ 1204417 h 1870549"/>
              <a:gd name="csX6" fmla="*/ 0 w 1996634"/>
              <a:gd name="csY6" fmla="*/ 1204320 h 1870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96634" h="1870549">
                <a:moveTo>
                  <a:pt x="54679" y="0"/>
                </a:moveTo>
                <a:cubicBezTo>
                  <a:pt x="969455" y="41534"/>
                  <a:pt x="1753452" y="667380"/>
                  <a:pt x="1996634" y="1550218"/>
                </a:cubicBezTo>
                <a:lnTo>
                  <a:pt x="833717" y="1870549"/>
                </a:lnTo>
                <a:lnTo>
                  <a:pt x="818255" y="1817288"/>
                </a:lnTo>
                <a:cubicBezTo>
                  <a:pt x="733325" y="1569687"/>
                  <a:pt x="542575" y="1360518"/>
                  <a:pt x="278416" y="1261229"/>
                </a:cubicBezTo>
                <a:cubicBezTo>
                  <a:pt x="190362" y="1228133"/>
                  <a:pt x="100405" y="1209596"/>
                  <a:pt x="11189" y="1204417"/>
                </a:cubicBezTo>
                <a:lnTo>
                  <a:pt x="0" y="1204320"/>
                </a:lnTo>
                <a:close/>
              </a:path>
            </a:pathLst>
          </a:cu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73F78898-5104-2B62-73A4-BB74E32470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t="2152" r="8846"/>
          <a:stretch>
            <a:fillRect/>
          </a:stretch>
        </p:blipFill>
        <p:spPr>
          <a:xfrm rot="17622806">
            <a:off x="-1345556" y="4184856"/>
            <a:ext cx="1970845" cy="1726717"/>
          </a:xfrm>
          <a:custGeom>
            <a:avLst/>
            <a:gdLst>
              <a:gd name="csX0" fmla="*/ 0 w 2010267"/>
              <a:gd name="csY0" fmla="*/ 0 h 1761256"/>
              <a:gd name="csX1" fmla="*/ 2010267 w 2010267"/>
              <a:gd name="csY1" fmla="*/ 1460546 h 1761256"/>
              <a:gd name="csX2" fmla="*/ 1084775 w 2010267"/>
              <a:gd name="csY2" fmla="*/ 1761256 h 1761256"/>
              <a:gd name="csX3" fmla="*/ 837422 w 2010267"/>
              <a:gd name="csY3" fmla="*/ 1761256 h 1761256"/>
              <a:gd name="csX4" fmla="*/ 837011 w 2010267"/>
              <a:gd name="csY4" fmla="*/ 1760132 h 1761256"/>
              <a:gd name="csX5" fmla="*/ 0 w 2010267"/>
              <a:gd name="csY5" fmla="*/ 1205324 h 1761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010267" h="1761256">
                <a:moveTo>
                  <a:pt x="0" y="0"/>
                </a:moveTo>
                <a:cubicBezTo>
                  <a:pt x="915720" y="0"/>
                  <a:pt x="1727295" y="589644"/>
                  <a:pt x="2010267" y="1460546"/>
                </a:cubicBezTo>
                <a:lnTo>
                  <a:pt x="1084775" y="1761256"/>
                </a:lnTo>
                <a:lnTo>
                  <a:pt x="837422" y="1761256"/>
                </a:lnTo>
                <a:lnTo>
                  <a:pt x="837011" y="1760132"/>
                </a:lnTo>
                <a:cubicBezTo>
                  <a:pt x="699109" y="1434094"/>
                  <a:pt x="376271" y="1205324"/>
                  <a:pt x="0" y="1205324"/>
                </a:cubicBezTo>
                <a:close/>
              </a:path>
            </a:pathLst>
          </a:cu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AB2B066-37DA-8376-D43A-A53C5903C3FC}"/>
              </a:ext>
            </a:extLst>
          </p:cNvPr>
          <p:cNvSpPr txBox="1">
            <a:spLocks/>
          </p:cNvSpPr>
          <p:nvPr/>
        </p:nvSpPr>
        <p:spPr>
          <a:xfrm>
            <a:off x="1193762" y="928920"/>
            <a:ext cx="9595064" cy="82629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HITOS CON PERTINENCIA CULTURAL DEL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COMPROMISO </a:t>
            </a:r>
            <a:r>
              <a:rPr lang="es-ES" sz="2400" b="1" dirty="0">
                <a:solidFill>
                  <a:prstClr val="black"/>
                </a:solidFill>
                <a:latin typeface="Aptos Display" panose="02110004020202020204"/>
              </a:rPr>
              <a:t>PREVENCIÓN DE LA VIOLENCIA CONTRA LAS MUJERES</a:t>
            </a:r>
            <a:endParaRPr kumimoji="0" lang="es-G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47253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28A8E-4732-3954-A87B-BB0B23AD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BA1BB710-69EC-76A6-38CA-FB9DC07BBC6A}"/>
              </a:ext>
            </a:extLst>
          </p:cNvPr>
          <p:cNvSpPr txBox="1"/>
          <p:nvPr/>
        </p:nvSpPr>
        <p:spPr>
          <a:xfrm>
            <a:off x="568143" y="1339599"/>
            <a:ext cx="1105571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2400" b="1" dirty="0">
                <a:solidFill>
                  <a:prstClr val="white"/>
                </a:solidFill>
                <a:latin typeface="Montserrat"/>
                <a:ea typeface="Montserrat"/>
                <a:cs typeface="Montserrat"/>
                <a:sym typeface="Montserrat"/>
              </a:rPr>
              <a:t>Actividades con periodo programado finalizado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742B1CB-2A02-16FC-949D-46A63D0C83BD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43679D94-E75F-4B00-CB53-843F572AD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8C64C62F-D33F-479C-3A71-0404BA951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87D8EF4-4667-A85B-0BB3-554D20646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765953"/>
              </p:ext>
            </p:extLst>
          </p:nvPr>
        </p:nvGraphicFramePr>
        <p:xfrm>
          <a:off x="751839" y="2433067"/>
          <a:ext cx="10688319" cy="2502727"/>
        </p:xfrm>
        <a:graphic>
          <a:graphicData uri="http://schemas.openxmlformats.org/drawingml/2006/table">
            <a:tbl>
              <a:tblPr/>
              <a:tblGrid>
                <a:gridCol w="1381761">
                  <a:extLst>
                    <a:ext uri="{9D8B030D-6E8A-4147-A177-3AD203B41FA5}">
                      <a16:colId xmlns:a16="http://schemas.microsoft.com/office/drawing/2014/main" val="791836119"/>
                    </a:ext>
                  </a:extLst>
                </a:gridCol>
                <a:gridCol w="3539613">
                  <a:extLst>
                    <a:ext uri="{9D8B030D-6E8A-4147-A177-3AD203B41FA5}">
                      <a16:colId xmlns:a16="http://schemas.microsoft.com/office/drawing/2014/main" val="3868732367"/>
                    </a:ext>
                  </a:extLst>
                </a:gridCol>
                <a:gridCol w="1356852">
                  <a:extLst>
                    <a:ext uri="{9D8B030D-6E8A-4147-A177-3AD203B41FA5}">
                      <a16:colId xmlns:a16="http://schemas.microsoft.com/office/drawing/2014/main" val="2197597785"/>
                    </a:ext>
                  </a:extLst>
                </a:gridCol>
                <a:gridCol w="1494503">
                  <a:extLst>
                    <a:ext uri="{9D8B030D-6E8A-4147-A177-3AD203B41FA5}">
                      <a16:colId xmlns:a16="http://schemas.microsoft.com/office/drawing/2014/main" val="3756258037"/>
                    </a:ext>
                  </a:extLst>
                </a:gridCol>
                <a:gridCol w="1002890">
                  <a:extLst>
                    <a:ext uri="{9D8B030D-6E8A-4147-A177-3AD203B41FA5}">
                      <a16:colId xmlns:a16="http://schemas.microsoft.com/office/drawing/2014/main" val="3660974515"/>
                    </a:ext>
                  </a:extLst>
                </a:gridCol>
                <a:gridCol w="1912700">
                  <a:extLst>
                    <a:ext uri="{9D8B030D-6E8A-4147-A177-3AD203B41FA5}">
                      <a16:colId xmlns:a16="http://schemas.microsoft.com/office/drawing/2014/main" val="2355950855"/>
                    </a:ext>
                  </a:extLst>
                </a:gridCol>
              </a:tblGrid>
              <a:tr h="4768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Código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Actividad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Institución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Fecha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Estado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Avance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9935"/>
                  </a:ext>
                </a:extLst>
              </a:tr>
              <a:tr h="8910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400" dirty="0"/>
                        <a:t>PVCM-H9-A2.1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600" dirty="0"/>
                        <a:t>Desarrollo del Tercer Curso Básico de Atención Victimológica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PNC</a:t>
                      </a:r>
                      <a:endParaRPr lang="es-GT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600"/>
                        <a:t>31/08/2026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600" dirty="0"/>
                        <a:t>Atrasado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600" b="1" dirty="0"/>
                        <a:t>0.00% de 10.00%</a:t>
                      </a:r>
                      <a:endParaRPr lang="es-GT" sz="1600" dirty="0"/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011556"/>
                  </a:ext>
                </a:extLst>
              </a:tr>
              <a:tr h="11348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400" dirty="0"/>
                        <a:t>PVCM-H10-A1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600" dirty="0"/>
                        <a:t>Diseño y elaboración de materiales informativos y educativos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RRRPP</a:t>
                      </a:r>
                    </a:p>
                    <a:p>
                      <a:pPr algn="l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DEMI</a:t>
                      </a:r>
                      <a:endParaRPr lang="es-GT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600" dirty="0"/>
                        <a:t>31/07/2026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600"/>
                        <a:t>Atrasado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GT" sz="1600" b="1" dirty="0"/>
                        <a:t>0.00% de 20.00%</a:t>
                      </a:r>
                      <a:endParaRPr lang="es-GT" sz="1600" dirty="0"/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00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700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229AA9-EC79-5DE1-64CE-A5F39A2F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34AEB953-1DA1-B887-1E1B-8D62735A96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5BDA63A-4213-39EB-B20C-655380CC1171}"/>
              </a:ext>
            </a:extLst>
          </p:cNvPr>
          <p:cNvSpPr>
            <a:spLocks noGrp="1"/>
          </p:cNvSpPr>
          <p:nvPr/>
        </p:nvSpPr>
        <p:spPr>
          <a:xfrm>
            <a:off x="169515" y="405980"/>
            <a:ext cx="10515600" cy="220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TERRITORIOS TRABAJADOS</a:t>
            </a:r>
            <a:b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</a:b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SOCIALIZACIÓN DEL 7° PLAN DE ACCIÓN NACIONAL DE GOBIERNO 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ABIERTO EN 11 DEPARTAMENTOS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CuadroTexto 32">
            <a:extLst>
              <a:ext uri="{FF2B5EF4-FFF2-40B4-BE49-F238E27FC236}">
                <a16:creationId xmlns:a16="http://schemas.microsoft.com/office/drawing/2014/main" id="{7BB30BD5-023F-9CD2-3703-68653E23C960}"/>
              </a:ext>
            </a:extLst>
          </p:cNvPr>
          <p:cNvSpPr txBox="1"/>
          <p:nvPr/>
        </p:nvSpPr>
        <p:spPr>
          <a:xfrm>
            <a:off x="3615070" y="292554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pic>
        <p:nvPicPr>
          <p:cNvPr id="15" name="Picture 11">
            <a:extLst>
              <a:ext uri="{FF2B5EF4-FFF2-40B4-BE49-F238E27FC236}">
                <a16:creationId xmlns:a16="http://schemas.microsoft.com/office/drawing/2014/main" id="{C7BE7461-7861-9E9C-E030-A9ABCD5A0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022" y="1284514"/>
            <a:ext cx="9387553" cy="5987143"/>
          </a:xfrm>
          <a:prstGeom prst="rect">
            <a:avLst/>
          </a:prstGeom>
        </p:spPr>
      </p:pic>
      <p:pic>
        <p:nvPicPr>
          <p:cNvPr id="17" name="Gráfico 16" descr="Insignia 1 con relleno sólido">
            <a:extLst>
              <a:ext uri="{FF2B5EF4-FFF2-40B4-BE49-F238E27FC236}">
                <a16:creationId xmlns:a16="http://schemas.microsoft.com/office/drawing/2014/main" id="{6D4B2720-350E-5654-DA3B-EF1DAA100F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6912" y="4233701"/>
            <a:ext cx="269631" cy="269631"/>
          </a:xfrm>
          <a:prstGeom prst="rect">
            <a:avLst/>
          </a:prstGeom>
        </p:spPr>
      </p:pic>
      <p:pic>
        <p:nvPicPr>
          <p:cNvPr id="19" name="Gráfico 18" descr="Insignia 1 con relleno sólido">
            <a:extLst>
              <a:ext uri="{FF2B5EF4-FFF2-40B4-BE49-F238E27FC236}">
                <a16:creationId xmlns:a16="http://schemas.microsoft.com/office/drawing/2014/main" id="{5DD422E0-2942-AF25-E4C0-0630CAA7A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7943" y="4598316"/>
            <a:ext cx="269631" cy="269631"/>
          </a:xfrm>
          <a:prstGeom prst="rect">
            <a:avLst/>
          </a:prstGeom>
        </p:spPr>
      </p:pic>
      <p:sp>
        <p:nvSpPr>
          <p:cNvPr id="21" name="Oval 12">
            <a:extLst>
              <a:ext uri="{FF2B5EF4-FFF2-40B4-BE49-F238E27FC236}">
                <a16:creationId xmlns:a16="http://schemas.microsoft.com/office/drawing/2014/main" id="{7B207436-5AE8-202A-546B-180E47012442}"/>
              </a:ext>
            </a:extLst>
          </p:cNvPr>
          <p:cNvSpPr/>
          <p:nvPr/>
        </p:nvSpPr>
        <p:spPr>
          <a:xfrm>
            <a:off x="7354143" y="4921368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12">
            <a:extLst>
              <a:ext uri="{FF2B5EF4-FFF2-40B4-BE49-F238E27FC236}">
                <a16:creationId xmlns:a16="http://schemas.microsoft.com/office/drawing/2014/main" id="{7E12A765-0B01-14D3-7005-7BF822B1764B}"/>
              </a:ext>
            </a:extLst>
          </p:cNvPr>
          <p:cNvSpPr/>
          <p:nvPr/>
        </p:nvSpPr>
        <p:spPr>
          <a:xfrm>
            <a:off x="6759783" y="4780834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AA46A84B-B87E-9D19-7EEE-AD2851340EC6}"/>
              </a:ext>
            </a:extLst>
          </p:cNvPr>
          <p:cNvSpPr/>
          <p:nvPr/>
        </p:nvSpPr>
        <p:spPr>
          <a:xfrm>
            <a:off x="6228419" y="4733131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12">
            <a:extLst>
              <a:ext uri="{FF2B5EF4-FFF2-40B4-BE49-F238E27FC236}">
                <a16:creationId xmlns:a16="http://schemas.microsoft.com/office/drawing/2014/main" id="{E825B195-EC1D-6FDE-0325-FEE954005CFB}"/>
              </a:ext>
            </a:extLst>
          </p:cNvPr>
          <p:cNvSpPr/>
          <p:nvPr/>
        </p:nvSpPr>
        <p:spPr>
          <a:xfrm>
            <a:off x="5662408" y="4641130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val 12">
            <a:extLst>
              <a:ext uri="{FF2B5EF4-FFF2-40B4-BE49-F238E27FC236}">
                <a16:creationId xmlns:a16="http://schemas.microsoft.com/office/drawing/2014/main" id="{BCD0E2C9-0B0D-555C-D846-C6E2FDD2C21C}"/>
              </a:ext>
            </a:extLst>
          </p:cNvPr>
          <p:cNvSpPr/>
          <p:nvPr/>
        </p:nvSpPr>
        <p:spPr>
          <a:xfrm>
            <a:off x="5313193" y="4262510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12">
            <a:extLst>
              <a:ext uri="{FF2B5EF4-FFF2-40B4-BE49-F238E27FC236}">
                <a16:creationId xmlns:a16="http://schemas.microsoft.com/office/drawing/2014/main" id="{3164229D-AB5E-227A-2302-C744E5925FC9}"/>
              </a:ext>
            </a:extLst>
          </p:cNvPr>
          <p:cNvSpPr/>
          <p:nvPr/>
        </p:nvSpPr>
        <p:spPr>
          <a:xfrm>
            <a:off x="6096000" y="3696849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727E4FDB-C1A9-83A6-4BD9-1C7CE3DD4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09" y="153662"/>
            <a:ext cx="2541187" cy="786418"/>
          </a:xfrm>
          <a:prstGeom prst="rect">
            <a:avLst/>
          </a:prstGeom>
        </p:spPr>
      </p:pic>
      <p:pic>
        <p:nvPicPr>
          <p:cNvPr id="39" name="Picture 1">
            <a:extLst>
              <a:ext uri="{FF2B5EF4-FFF2-40B4-BE49-F238E27FC236}">
                <a16:creationId xmlns:a16="http://schemas.microsoft.com/office/drawing/2014/main" id="{1E014404-E9D6-A997-88BD-484859C5E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25CC236-AFEA-247B-6F2B-A620DE233584}"/>
              </a:ext>
            </a:extLst>
          </p:cNvPr>
          <p:cNvSpPr txBox="1"/>
          <p:nvPr/>
        </p:nvSpPr>
        <p:spPr>
          <a:xfrm>
            <a:off x="791801" y="2178300"/>
            <a:ext cx="2927746" cy="2689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7</a:t>
            </a:r>
            <a:endParaRPr kumimoji="0" lang="en-US" sz="150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234;p19">
            <a:extLst>
              <a:ext uri="{FF2B5EF4-FFF2-40B4-BE49-F238E27FC236}">
                <a16:creationId xmlns:a16="http://schemas.microsoft.com/office/drawing/2014/main" id="{543085C1-4D30-14EB-58CC-580BF291C2E5}"/>
              </a:ext>
            </a:extLst>
          </p:cNvPr>
          <p:cNvSpPr txBox="1"/>
          <p:nvPr/>
        </p:nvSpPr>
        <p:spPr>
          <a:xfrm>
            <a:off x="1081008" y="4535941"/>
            <a:ext cx="251714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DEPARTAMENTOS</a:t>
            </a:r>
          </a:p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CUBIERTOS</a:t>
            </a:r>
          </a:p>
        </p:txBody>
      </p:sp>
    </p:spTree>
    <p:extLst>
      <p:ext uri="{BB962C8B-B14F-4D97-AF65-F5344CB8AC3E}">
        <p14:creationId xmlns:p14="http://schemas.microsoft.com/office/powerpoint/2010/main" val="3515939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A62B0-C319-56BF-5A29-A85FC4DEC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E97113F-1E45-AAE4-F9EC-4B783137D0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7" name="CuadroTexto 32">
            <a:extLst>
              <a:ext uri="{FF2B5EF4-FFF2-40B4-BE49-F238E27FC236}">
                <a16:creationId xmlns:a16="http://schemas.microsoft.com/office/drawing/2014/main" id="{1A9D690A-297E-1D43-68D6-CD429E941377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AEE218D4-EA2A-0ED7-005B-E4A1D2827C7B}"/>
              </a:ext>
            </a:extLst>
          </p:cNvPr>
          <p:cNvSpPr txBox="1"/>
          <p:nvPr/>
        </p:nvSpPr>
        <p:spPr>
          <a:xfrm>
            <a:off x="458017" y="1052565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PRIMER TALLER – QUETZALTENANGO Y TOTONICAPAN</a:t>
            </a:r>
          </a:p>
          <a:p>
            <a:pPr marL="0" marR="0" lvl="0" indent="0" algn="ctr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Voz Cuenta, Tus Aportes Transforman!</a:t>
            </a:r>
            <a:endParaRPr kumimoji="0" lang="es-419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5DE1B4A-12E8-2FC2-3F48-0F3C07067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6364" y="2512643"/>
            <a:ext cx="4752099" cy="2741289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826917DC-4545-6E88-F519-411CF1ADBE1B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85CFC157-2A4F-D5A2-6369-33A019765072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B94759B7-F857-D0B4-31CB-4DB7398AA10A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7A85D248-5A54-9A0B-71CD-4B4EA4A0E5FC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735C2828-387D-E995-2368-6B7F72D25F46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CBEDC55D-45F5-1EAD-5985-1D931D14FE75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1A1012E1-12F5-3440-264D-C4418FD2D404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orma libre: forma 63">
              <a:extLst>
                <a:ext uri="{FF2B5EF4-FFF2-40B4-BE49-F238E27FC236}">
                  <a16:creationId xmlns:a16="http://schemas.microsoft.com/office/drawing/2014/main" id="{4FCFB2FE-B52E-4BBE-4BB2-91D0F766C536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3BCB3043-1F5B-DA87-2C55-4F183B4B502B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EBEC6958-73E2-66E9-07FC-CBAB32960195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00B050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F558D36F-D1FC-5A44-4F7E-ACDBD5F16983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00B050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67B4CEC2-B279-D941-BD9A-C5BA1BFC0ECA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41A4796A-6535-FF8B-389C-4EC57FD451D9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268AF9F3-2360-C226-D028-447F4B1EEC26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ED28C9B8-D7C4-63C9-E605-436E4A330BB1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65108BB8-8869-69EA-08B8-F59F7C11828B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4794FCC3-56D1-6B47-6122-1B9351FB7C77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5E80FD46-F2FC-6D0F-2564-D20DD72C58B1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6C14C28E-CAB7-74DE-28FC-55F65AD2156E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9B03D263-12CD-2E6D-79ED-F8529657C5BC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orma libre: forma 75">
              <a:extLst>
                <a:ext uri="{FF2B5EF4-FFF2-40B4-BE49-F238E27FC236}">
                  <a16:creationId xmlns:a16="http://schemas.microsoft.com/office/drawing/2014/main" id="{A90C3536-EC70-C746-C9BB-21B3528C576A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CD5890E4-165F-BD3F-BBF5-E61F110439BA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90947DB3-D134-7DE3-6604-23E404C07061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AF29724C-1BF4-FB5E-9E6B-7FF78D36BDE6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83" name="Imagen 82">
              <a:extLst>
                <a:ext uri="{FF2B5EF4-FFF2-40B4-BE49-F238E27FC236}">
                  <a16:creationId xmlns:a16="http://schemas.microsoft.com/office/drawing/2014/main" id="{689F10C9-0198-380F-9CB8-2188FFE31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EF3A10CF-D356-616C-DBB3-BBDD9E7E0EF6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85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7" name="Google Shape;234;p19">
            <a:extLst>
              <a:ext uri="{FF2B5EF4-FFF2-40B4-BE49-F238E27FC236}">
                <a16:creationId xmlns:a16="http://schemas.microsoft.com/office/drawing/2014/main" id="{88F2969D-E1BB-D6C4-61F9-034938F52806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27BF538-99B9-830C-2B56-43C7CE873E15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8FC52F9-C16A-6180-EA9A-B79A669A65E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Google Shape;234;p19">
              <a:extLst>
                <a:ext uri="{FF2B5EF4-FFF2-40B4-BE49-F238E27FC236}">
                  <a16:creationId xmlns:a16="http://schemas.microsoft.com/office/drawing/2014/main" id="{20713F1B-E0B4-96B1-6CC5-B0B54E10A35C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94FABDB1-CE8C-8E8F-1C0F-2CD9DA149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3B46274-C5CD-AC9D-9A31-74BA3952D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pic>
        <p:nvPicPr>
          <p:cNvPr id="4" name="Imagen 3" descr="Puede ser una imagen de una o varias personas">
            <a:extLst>
              <a:ext uri="{FF2B5EF4-FFF2-40B4-BE49-F238E27FC236}">
                <a16:creationId xmlns:a16="http://schemas.microsoft.com/office/drawing/2014/main" id="{9B66AD14-A6F8-8851-2ABA-1587384C5E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8463" y="2512643"/>
            <a:ext cx="4385028" cy="274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02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8DD38-AA6A-8107-96B7-78AEC4D98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3B252D3-8258-2179-6267-CF21718161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70A928BF-D16D-257E-5FEA-2E697F3A30B6}"/>
              </a:ext>
            </a:extLst>
          </p:cNvPr>
          <p:cNvSpPr txBox="1"/>
          <p:nvPr/>
        </p:nvSpPr>
        <p:spPr>
          <a:xfrm>
            <a:off x="503320" y="1133895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SEGUNDO TALLER – GUATEMALA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Voz Cuenta, Tus Aportes Transforman!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075592B9-EDAA-AD17-9FC6-5AC45B77C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390" y="2421548"/>
            <a:ext cx="4399147" cy="293093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4404677A-77AC-4268-F3E6-31B30F477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537" y="2421548"/>
            <a:ext cx="4399023" cy="2931537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6103AD88-BEAA-E706-ACC6-718909D52B77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3B0288A4-1DEA-9095-D0DC-BDB973673FE0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59D530B2-46B0-E4E0-5640-D122CF28F39F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F896D32E-2EE7-0DDD-3A69-FD00562C7632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0870C4CF-B12D-B71F-54FA-BC5C0A50696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098696EE-C533-74B5-3A02-1B5F8F083BAC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A4DA9B24-9D4F-143A-12F2-72BAD15B3019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DCA5432-01C7-E8D0-595F-EEF76F3ED6A1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F34FCB72-5289-C494-9142-F3118F1EF375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B60AD79C-E354-7F9B-53AE-45F3C4312FAF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DF7E491A-65FB-2421-74FB-B874D2F3E0EE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03E4C56D-1CF5-8E2C-3A03-828F808D25CD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21F73932-5191-7DF4-9672-D167F03C9D08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F3D9F869-58F2-5030-84F9-37FC073AE356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6C1D4631-8979-A7EE-6587-7505D94213F5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8E4FDD85-F176-7E16-6D5F-3238BE38763D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232B02C6-08E7-8CA1-B3CD-187B5CEC0E51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4FD58853-ED81-4D27-BF8A-853D9A14FBFF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9584B4E7-2867-1D0C-AB78-CC554FFC8295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7602C5C7-D8E4-A314-0AA3-EA87DECACB31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F23722AD-4749-BA69-1F85-81B6593455CE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299BB1A3-4CF1-57EC-1DEE-6F0E09FA14CB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91479136-4F2B-8D9F-C5F5-3EDEE806F6E6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EB0F3839-386B-C087-E370-96F5BCB0B9A1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86BB0F32-A091-2B07-C66B-7C9E4EB52CED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60" name="Imagen 59">
              <a:extLst>
                <a:ext uri="{FF2B5EF4-FFF2-40B4-BE49-F238E27FC236}">
                  <a16:creationId xmlns:a16="http://schemas.microsoft.com/office/drawing/2014/main" id="{1D4AD2F4-B39F-102D-3B48-3B947AB35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3B29E1E-8920-B43E-44B9-0FB9338718BA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75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Google Shape;234;p19">
            <a:extLst>
              <a:ext uri="{FF2B5EF4-FFF2-40B4-BE49-F238E27FC236}">
                <a16:creationId xmlns:a16="http://schemas.microsoft.com/office/drawing/2014/main" id="{1BE69091-E6B1-8604-DE9C-43DF89E4DC86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2C944725-2A22-83FB-39E1-E9B637636399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6" name="Rectángulo 65">
              <a:extLst>
                <a:ext uri="{FF2B5EF4-FFF2-40B4-BE49-F238E27FC236}">
                  <a16:creationId xmlns:a16="http://schemas.microsoft.com/office/drawing/2014/main" id="{BDFF6772-340F-709B-35DF-D97811D5D2A8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Google Shape;234;p19">
              <a:extLst>
                <a:ext uri="{FF2B5EF4-FFF2-40B4-BE49-F238E27FC236}">
                  <a16:creationId xmlns:a16="http://schemas.microsoft.com/office/drawing/2014/main" id="{EE08BE30-E0BD-EEAF-80D5-CA9B68E0CA88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9" name="Imagen 68">
            <a:extLst>
              <a:ext uri="{FF2B5EF4-FFF2-40B4-BE49-F238E27FC236}">
                <a16:creationId xmlns:a16="http://schemas.microsoft.com/office/drawing/2014/main" id="{D4CFF566-A1EE-CDEB-54A3-0A90C97028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71" name="Picture 1">
            <a:extLst>
              <a:ext uri="{FF2B5EF4-FFF2-40B4-BE49-F238E27FC236}">
                <a16:creationId xmlns:a16="http://schemas.microsoft.com/office/drawing/2014/main" id="{17D15DF4-0D80-9E28-A8F3-ED95D2067C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9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0F7C4-75D0-0C11-A830-70D7CAAEE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7D138B7-802B-05CB-F3D5-126F9EBE05D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2274BB14-2DBB-7F5A-AEB6-3D5543D626AA}"/>
              </a:ext>
            </a:extLst>
          </p:cNvPr>
          <p:cNvSpPr txBox="1"/>
          <p:nvPr/>
        </p:nvSpPr>
        <p:spPr>
          <a:xfrm>
            <a:off x="458017" y="1080807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TERCER TALLER – CHIMALTENANGO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Participación Fortalece el 7.º Plan de Acción Nacional!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B6765E7-4BE8-FA45-C33C-4DA1D2325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3139" t="9546" r="10835"/>
          <a:stretch>
            <a:fillRect/>
          </a:stretch>
        </p:blipFill>
        <p:spPr>
          <a:xfrm>
            <a:off x="2884428" y="2086077"/>
            <a:ext cx="4273056" cy="339287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28D220F5-CF12-AC2A-AF1E-2F2960421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r="19423"/>
          <a:stretch>
            <a:fillRect/>
          </a:stretch>
        </p:blipFill>
        <p:spPr>
          <a:xfrm>
            <a:off x="7157484" y="2086078"/>
            <a:ext cx="4905711" cy="3392878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8C7B48FC-13E9-1A26-63BF-D9552F3FBDDA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7AA4780-F408-43D1-A224-291041A4502A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166273D4-58D9-D3AD-C7BD-CA6624AAA4DE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83EA8E69-5573-252E-94BD-49D023718DB8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8A62ED18-A04B-4680-DF30-89290D125DD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8E19A765-0EEC-D30E-2A57-467E9092AFAF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13E79471-4B72-3A74-9171-C2780206DBE0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83F9A7D9-E35A-D67C-4F0E-BDE737F0E986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B0C1FFE9-6FE0-EC75-5A1F-D05B25656327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C5B67931-426A-69FD-8B14-0B8A12CE9429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1DAE78B2-AB4D-1400-46EE-1BDD8C997482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37BE6576-F6F5-3B19-B451-04C1785599D3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B6501043-CA35-24CD-D79A-70E3FCE0FC57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A3F58044-425F-A029-F4E0-5346C34F2D8F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60C943D7-8FE1-2777-2EC1-C994FD2EED5D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3ABAF720-B8F7-DACE-33A9-158B02C6F3CA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D1A05195-0D74-8358-AF93-AB6BACDAE268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B6AA98E9-C2D0-3A3D-B0B5-5C2C8CE36F3A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8726CF8A-A0C4-FF7F-77C9-3767568ED5DF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BFACBE67-8AE0-A85B-1599-34D778887C35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67DE6468-7BEB-9A86-BE37-8756CDB7F4F6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86511D97-E46C-F830-A419-698FDD84BF26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E30AA13-F33F-E22A-DC7D-E6855781CEB8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39C5B00C-320E-0C13-B3FB-6C60F1CF457F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D1B43AB8-60B4-2F7B-870B-DD06D96E1376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F3EA3A39-50B9-E61D-23A2-5A456B8E2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9" name="CuadroTexto 58">
            <a:extLst>
              <a:ext uri="{FF2B5EF4-FFF2-40B4-BE49-F238E27FC236}">
                <a16:creationId xmlns:a16="http://schemas.microsoft.com/office/drawing/2014/main" id="{11472E1F-D1C4-A7F2-1356-A369A90AD163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Google Shape;234;p19">
            <a:extLst>
              <a:ext uri="{FF2B5EF4-FFF2-40B4-BE49-F238E27FC236}">
                <a16:creationId xmlns:a16="http://schemas.microsoft.com/office/drawing/2014/main" id="{91D6F3FB-BC0C-1685-904A-C0DEEB072021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1" name="Grupo 60">
            <a:extLst>
              <a:ext uri="{FF2B5EF4-FFF2-40B4-BE49-F238E27FC236}">
                <a16:creationId xmlns:a16="http://schemas.microsoft.com/office/drawing/2014/main" id="{BEF99708-FCC2-47D9-DBEF-D39CF395449A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AD092DDA-C5F4-F4A7-FC43-6AC3E5341C7B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Google Shape;234;p19">
              <a:extLst>
                <a:ext uri="{FF2B5EF4-FFF2-40B4-BE49-F238E27FC236}">
                  <a16:creationId xmlns:a16="http://schemas.microsoft.com/office/drawing/2014/main" id="{EDFE222F-1997-BC79-D2FF-7098AA2A1AA8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5" name="Imagen 64">
            <a:extLst>
              <a:ext uri="{FF2B5EF4-FFF2-40B4-BE49-F238E27FC236}">
                <a16:creationId xmlns:a16="http://schemas.microsoft.com/office/drawing/2014/main" id="{D4F5D324-E70B-0972-873B-6E27C4F48D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7" name="Picture 1">
            <a:extLst>
              <a:ext uri="{FF2B5EF4-FFF2-40B4-BE49-F238E27FC236}">
                <a16:creationId xmlns:a16="http://schemas.microsoft.com/office/drawing/2014/main" id="{4C3BC425-64E8-9807-2AD3-241CD3B013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32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C2762-33B2-CB1C-F545-017818DB6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FD0015D2-DF22-0A89-BB05-9010344947EF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9AA43824-9989-7032-AB0B-C450F728B432}"/>
              </a:ext>
            </a:extLst>
          </p:cNvPr>
          <p:cNvSpPr txBox="1"/>
          <p:nvPr/>
        </p:nvSpPr>
        <p:spPr>
          <a:xfrm>
            <a:off x="458017" y="1164200"/>
            <a:ext cx="11055713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CUARTO TALLER – SOLOLÁ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participación cuenta en Gobierno Abierto!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FC533E2A-5D87-7B5D-81C3-B52963D60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012" y="2505201"/>
            <a:ext cx="4444908" cy="314386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DBE76B2-9FA3-E54E-7A94-BFAA3CEA7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502" y="2511857"/>
            <a:ext cx="4309509" cy="3171891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26E826FB-A034-D272-E64F-2615DF20027F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775753D-D818-68B8-159D-5021E5AEC3A6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8E1B12E7-745C-019D-8E1F-6E18120E022D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9424B581-5D56-61A2-B04B-5E5EFB5A4DD4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153AEFA2-1A01-7681-517D-BEC5D9927782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3D6BC332-1099-2254-8A6B-95C0EE963EA8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5734D29A-7CE7-57E3-6FC1-A7E4ED709296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7628B9FF-030A-D5F6-B8AC-2C0FEBFCDCA5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29B9D04D-6FAE-AA87-6514-009AA8B9B655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C25421E6-F473-7F30-18C4-8F6387E71279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2AB6BD51-3DE4-C18E-3BE9-609A044CEADE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302FB44A-258C-F918-E1FF-87783E2A7E4A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1CD70C9A-3E79-C45A-5667-8E0E2E60D11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CA66535B-93B7-1759-42F1-C90093BE23CD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8912710F-D8FC-CB59-9382-1169B616E6B2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93A7AD65-2B6B-A446-7E85-201C077E609F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BE19B86E-8119-1CD0-CFEE-A355496A75FD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C4ADAD0F-D074-E941-A5C4-0D1610FDEA93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EA5B980D-0A54-C9E4-4EFC-17824B8AC6FD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EE9514D8-B5C0-29C7-0F33-3C0052D24047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E4649A45-7825-2994-F454-B85AD5EED53E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1F6A0E81-8A68-FE98-6368-EEC9CAC814A8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366A47F0-E02E-FB70-798F-2EF321C1C630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98520AE9-B2A6-1DB6-5E88-A65C7E483595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ECDE86D8-B53D-3079-4518-811A845160BC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7" name="Imagen 56">
              <a:extLst>
                <a:ext uri="{FF2B5EF4-FFF2-40B4-BE49-F238E27FC236}">
                  <a16:creationId xmlns:a16="http://schemas.microsoft.com/office/drawing/2014/main" id="{6700CD30-B5CF-93E4-AB1F-B4348E8B5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60" name="CuadroTexto 59">
            <a:extLst>
              <a:ext uri="{FF2B5EF4-FFF2-40B4-BE49-F238E27FC236}">
                <a16:creationId xmlns:a16="http://schemas.microsoft.com/office/drawing/2014/main" id="{A0B3C380-8A1A-809F-68A0-9890D1FCB1FE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Google Shape;234;p19">
            <a:extLst>
              <a:ext uri="{FF2B5EF4-FFF2-40B4-BE49-F238E27FC236}">
                <a16:creationId xmlns:a16="http://schemas.microsoft.com/office/drawing/2014/main" id="{BE54DD71-4DFA-A6CD-8287-250E48637D9E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3BB3D09E-79FE-95B2-9C46-F946F666B23D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8C9B75F9-A4BD-D606-3F65-85C1692B13B9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Google Shape;234;p19">
              <a:extLst>
                <a:ext uri="{FF2B5EF4-FFF2-40B4-BE49-F238E27FC236}">
                  <a16:creationId xmlns:a16="http://schemas.microsoft.com/office/drawing/2014/main" id="{033E3E86-5019-061A-D4A4-940447B288F3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6" name="Imagen 65">
            <a:extLst>
              <a:ext uri="{FF2B5EF4-FFF2-40B4-BE49-F238E27FC236}">
                <a16:creationId xmlns:a16="http://schemas.microsoft.com/office/drawing/2014/main" id="{99DEC262-2794-D82A-9FE5-DF670C50CA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8" name="Picture 1">
            <a:extLst>
              <a:ext uri="{FF2B5EF4-FFF2-40B4-BE49-F238E27FC236}">
                <a16:creationId xmlns:a16="http://schemas.microsoft.com/office/drawing/2014/main" id="{EE1FA6F2-FC2F-3A26-EB5F-300CE279B6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85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8D411B-4C1D-3B42-CA1A-EEC69E2E0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914B707-C50F-F918-AE5E-704660B23B06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D921DFBA-9090-A476-0DF4-8E2531EFFDC6}"/>
              </a:ext>
            </a:extLst>
          </p:cNvPr>
          <p:cNvSpPr txBox="1"/>
          <p:nvPr/>
        </p:nvSpPr>
        <p:spPr>
          <a:xfrm>
            <a:off x="458017" y="1203771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QUINTO TALLER – HUEHUETENANGO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¡Tu Voz Cuenta!, De la Participación a la Acción.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1EE6F561-270A-39CF-3BFE-8A4BA7499C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596"/>
          <a:stretch>
            <a:fillRect/>
          </a:stretch>
        </p:blipFill>
        <p:spPr>
          <a:xfrm>
            <a:off x="7357022" y="2530743"/>
            <a:ext cx="4398928" cy="281712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D35418C-2B64-9C95-FF6C-2FFB5867EE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503" b="5619"/>
          <a:stretch>
            <a:fillRect/>
          </a:stretch>
        </p:blipFill>
        <p:spPr>
          <a:xfrm>
            <a:off x="2997034" y="2531891"/>
            <a:ext cx="4359988" cy="2821194"/>
          </a:xfrm>
          <a:prstGeom prst="rect">
            <a:avLst/>
          </a:prstGeom>
        </p:spPr>
      </p:pic>
      <p:sp>
        <p:nvSpPr>
          <p:cNvPr id="27" name="CuadroTexto 32">
            <a:extLst>
              <a:ext uri="{FF2B5EF4-FFF2-40B4-BE49-F238E27FC236}">
                <a16:creationId xmlns:a16="http://schemas.microsoft.com/office/drawing/2014/main" id="{E7642DB3-B3BF-46F7-2A8A-1B0989A43E99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7001E4D6-8DFF-2023-9D7B-54D71717CDFC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E3FA8792-33AA-E71D-3C94-119BA20DCD39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ED403576-FFED-8617-B71F-AC6E2660FF74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8B5BDB1F-5F24-0B97-BC59-69098DDCD846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E3FC214A-98C1-E82E-579E-AB46CA7D8E13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1415CFB4-490E-8EF5-484D-438E0C580B44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2E638966-994D-8DC9-6938-DFE53BC0681F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98119D6B-5AB8-BF00-8AA6-8C255254B4CE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6F2B07E9-7652-E797-3BDD-9F08C5A9F776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0DBDA5F5-9E26-0BF0-3AB8-69F057B780F7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416C577F-DA94-5A32-D527-4D2B8148950F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B1820FD5-CBB2-DC92-5332-3526E2848C0B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D3C177A7-33F9-6E7D-8BA1-F8609EDA99FD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4DE4D79C-8781-9598-4CDD-A6E89ABB803F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5D4A0DB4-F33C-8942-33D1-DB94E62F0C17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70252405-A325-332F-EF8A-EA3B427D7527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9B749D86-8E78-F056-94F1-5DE8377A22C4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3DF489EE-F754-4B78-BE80-335351582C84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C78DBDE5-C44A-8116-FAF9-2C1AF5B6D6CA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3D129892-7C4B-1C02-2CBE-FA76D3ABEE92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4B0FF5E2-16C9-A268-A1A6-FA2EC9F83382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B8A77CA-BF5B-6248-F29E-3637F20852DA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8AF4CA6F-A6A4-471A-1BD2-7DED3464B79D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AB908B61-6C3C-D0F0-866F-9CA4C5DB2709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CCDC0FF7-8AAA-3B4F-502D-BFF6526C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9" name="CuadroTexto 58">
            <a:extLst>
              <a:ext uri="{FF2B5EF4-FFF2-40B4-BE49-F238E27FC236}">
                <a16:creationId xmlns:a16="http://schemas.microsoft.com/office/drawing/2014/main" id="{5AC0129C-7AE3-5369-C893-BF2FA7B320A0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54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Google Shape;234;p19">
            <a:extLst>
              <a:ext uri="{FF2B5EF4-FFF2-40B4-BE49-F238E27FC236}">
                <a16:creationId xmlns:a16="http://schemas.microsoft.com/office/drawing/2014/main" id="{4D47DC26-B3D6-1F45-9662-81ADC924AE1D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1" name="Grupo 60">
            <a:extLst>
              <a:ext uri="{FF2B5EF4-FFF2-40B4-BE49-F238E27FC236}">
                <a16:creationId xmlns:a16="http://schemas.microsoft.com/office/drawing/2014/main" id="{13016451-9356-6643-F9F2-565D353BE065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AEA6FA1F-B976-BB4F-58D9-11CFE91BC85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Google Shape;234;p19">
              <a:extLst>
                <a:ext uri="{FF2B5EF4-FFF2-40B4-BE49-F238E27FC236}">
                  <a16:creationId xmlns:a16="http://schemas.microsoft.com/office/drawing/2014/main" id="{9E5E7A56-FD51-84DE-3468-232AFC3D312F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5" name="Imagen 64">
            <a:extLst>
              <a:ext uri="{FF2B5EF4-FFF2-40B4-BE49-F238E27FC236}">
                <a16:creationId xmlns:a16="http://schemas.microsoft.com/office/drawing/2014/main" id="{8DB362F9-DB09-A57A-3549-295D909C1D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7" name="Picture 1">
            <a:extLst>
              <a:ext uri="{FF2B5EF4-FFF2-40B4-BE49-F238E27FC236}">
                <a16:creationId xmlns:a16="http://schemas.microsoft.com/office/drawing/2014/main" id="{336748E9-3152-24F6-B517-E9442638B7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91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6F149-4362-1AF6-4D08-9CCD316CD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B408CB5-33FF-02F5-65AE-923A8D594DCD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C69CC399-7209-B18E-C9FB-5E22E712E739}"/>
              </a:ext>
            </a:extLst>
          </p:cNvPr>
          <p:cNvSpPr txBox="1"/>
          <p:nvPr/>
        </p:nvSpPr>
        <p:spPr>
          <a:xfrm>
            <a:off x="490476" y="1101485"/>
            <a:ext cx="11055713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SEXTO TALLER – SAN MARCOS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¡De la Voz Ciudadana a la Acción!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32514440-8A99-FE41-E934-14CC2572E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342" y="2383832"/>
            <a:ext cx="4338016" cy="3068032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38E772A3-FF62-86DA-A44F-D07CBD1BD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390" y="2383832"/>
            <a:ext cx="4605952" cy="3068032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C8EC5D86-3B4D-96D9-C0DB-F8E502473914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6CCA870A-2354-D95D-EEE6-13E986EDB08A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FE18C265-339E-F05F-AFED-B822120C960F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C1F21EB0-27C5-E821-3F0E-6588046D37B0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A70E5B96-D506-57E8-ABDB-5ED436A3E21E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7D7C7FF3-D85E-DAC6-CC81-8B931204FBE9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5863C565-752A-2030-2B34-F5C004D14D37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6F165DC5-1002-1725-D0A4-48CD45D527A9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D4B8E45E-6CA9-E140-527E-5694FB990227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20C3E273-0651-8AFD-BC3C-15D5DE1F7B71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FF7F192F-613A-597F-E146-7E73ECD001D7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2142D03D-AEA9-1F1C-2AFA-E4F54FE757E0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CD13B35E-E209-54DA-612E-435614B6D95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0D9690AA-068C-56E3-2A2B-472ED9958B25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696EF6E7-5E55-E426-2801-EFD737D155D7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E6098A9E-6E65-7064-2678-4BB14F2BEF64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2EFFA578-EBA5-58F1-2DDB-67CE4E80D0DC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43F195A9-F6D8-FCAF-7097-EAC65018A001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A08D01F-1D67-332C-E0FA-2AF1165E1FAF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96D9CE50-3010-54AA-676E-7DFA579E7BFE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D43ADC9B-B83E-03EB-4796-13B458C38613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D1160FA2-8080-AD42-6B29-E929A038FC69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876632BF-E5F4-5CE2-41B2-47395CCB695F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25244DB-776C-AB2F-C0AB-FC42EF2CFDB8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5E739A38-4003-3F9C-F028-72D7A8F3204F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162352B7-B5F9-78D2-D83D-D09480C5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8" name="CuadroTexto 57">
            <a:extLst>
              <a:ext uri="{FF2B5EF4-FFF2-40B4-BE49-F238E27FC236}">
                <a16:creationId xmlns:a16="http://schemas.microsoft.com/office/drawing/2014/main" id="{1F09B5DF-5B41-54A2-2237-C6CBD2DDC917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Google Shape;234;p19">
            <a:extLst>
              <a:ext uri="{FF2B5EF4-FFF2-40B4-BE49-F238E27FC236}">
                <a16:creationId xmlns:a16="http://schemas.microsoft.com/office/drawing/2014/main" id="{251E592C-8F52-4E13-D809-D0DEC8E19A6A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9F254A25-44DC-E166-4D99-DF21A1EACC04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32914905-8CFB-8917-6B96-BF4B1D3F4E03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Google Shape;234;p19">
              <a:extLst>
                <a:ext uri="{FF2B5EF4-FFF2-40B4-BE49-F238E27FC236}">
                  <a16:creationId xmlns:a16="http://schemas.microsoft.com/office/drawing/2014/main" id="{86BD0C2B-997B-CF79-313E-704C9C6C3BFD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4" name="Imagen 63">
            <a:extLst>
              <a:ext uri="{FF2B5EF4-FFF2-40B4-BE49-F238E27FC236}">
                <a16:creationId xmlns:a16="http://schemas.microsoft.com/office/drawing/2014/main" id="{5D4BCEE5-46AD-8924-4E79-99F9F683D5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D4B3D039-C5C5-FBC5-8785-FE76128F8A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77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1AC1B-3A28-1E9B-0B29-F3E6F659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336AB4CD-A127-C10C-D6AA-ADAB07CD871C}"/>
              </a:ext>
            </a:extLst>
          </p:cNvPr>
          <p:cNvSpPr txBox="1"/>
          <p:nvPr/>
        </p:nvSpPr>
        <p:spPr>
          <a:xfrm>
            <a:off x="490476" y="1101485"/>
            <a:ext cx="1105571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TALLERES PRÓXIMOS A REALIZAR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3A75C25-696D-9243-B2BA-52E30AD77745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A1CC969C-C5D5-2335-AE8E-4FABE573D31B}"/>
              </a:ext>
            </a:extLst>
          </p:cNvPr>
          <p:cNvGrpSpPr/>
          <p:nvPr/>
        </p:nvGrpSpPr>
        <p:grpSpPr>
          <a:xfrm>
            <a:off x="9589005" y="2533051"/>
            <a:ext cx="1970223" cy="2121024"/>
            <a:chOff x="375920" y="3055443"/>
            <a:chExt cx="3083205" cy="3319193"/>
          </a:xfrm>
        </p:grpSpPr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651A14E7-2F02-DE1F-1375-99602D134A6C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3AAF04D4-70CA-A87F-78C3-B2809AE2894C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63844FB7-3591-0D87-532B-767BE21115A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1CEE88D4-2BF1-3A92-C639-1F38E0DE81EB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B7F040FC-5E34-74E9-A36B-B01A9415E17C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898FA6B2-AA77-E85C-5D9D-ED64BE5CB2FC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652D91F4-40E9-BE93-CA33-255595AD0AFC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2E834442-D8D7-3A24-87DB-F32FE685B6E2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5BAE10F2-D4AB-1486-900B-85743BF243FF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AAC2389-3AC4-821C-B4D1-8716ABDB91B6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09665746-C6CF-6370-50F9-92863740D4C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3C46E8B1-451D-E951-0C4C-940213BF201C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DE7FF73-38FA-FE51-A83A-3A9B9B9A97FC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FF544CE5-F535-8FD9-8D30-A668C8947967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F9AF373B-DE96-0990-4A15-42D4CE1E2689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6A4E87D4-2087-D505-C57E-42BDF1359644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75E8458B-3132-1B55-44A3-7CAEACAE1DDE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5986C0A9-725A-8D50-6D1A-8B9E226FBE1B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C1A9B25F-682C-B8A0-602D-2ADEF96933AF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9B7B7C3D-35A6-D1B9-655D-6FDBF1CCAE91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FFAD9F6B-15F4-B944-5452-A065873EE699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84763C28-AA41-8E02-7B02-D0AB106E6B55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E9B3A6F8-16B7-54C9-24A7-AC973DF45ABC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66E8037A-AEC7-040A-8CE2-464408D8F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FB36E689-BB37-EF20-0614-3A52E48B63D2}"/>
              </a:ext>
            </a:extLst>
          </p:cNvPr>
          <p:cNvGrpSpPr/>
          <p:nvPr/>
        </p:nvGrpSpPr>
        <p:grpSpPr>
          <a:xfrm>
            <a:off x="9791232" y="4843462"/>
            <a:ext cx="1413339" cy="203133"/>
            <a:chOff x="2104250" y="6147185"/>
            <a:chExt cx="1413339" cy="203133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887841DA-119D-714A-C03E-02B672D873F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Google Shape;234;p19">
              <a:extLst>
                <a:ext uri="{FF2B5EF4-FFF2-40B4-BE49-F238E27FC236}">
                  <a16:creationId xmlns:a16="http://schemas.microsoft.com/office/drawing/2014/main" id="{A8F4EE14-63FE-A769-8B0E-4E25EE329873}"/>
                </a:ext>
              </a:extLst>
            </p:cNvPr>
            <p:cNvSpPr txBox="1"/>
            <p:nvPr/>
          </p:nvSpPr>
          <p:spPr>
            <a:xfrm>
              <a:off x="2270835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DEPARTAMETOS</a:t>
              </a:r>
            </a:p>
          </p:txBody>
        </p:sp>
      </p:grpSp>
      <p:pic>
        <p:nvPicPr>
          <p:cNvPr id="64" name="Imagen 63">
            <a:extLst>
              <a:ext uri="{FF2B5EF4-FFF2-40B4-BE49-F238E27FC236}">
                <a16:creationId xmlns:a16="http://schemas.microsoft.com/office/drawing/2014/main" id="{C49F0039-2FE9-F278-1E84-02FF5A89DB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AB1355A6-BC5B-BFD7-9349-54F4B1E65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E7B136F-D60F-557A-2D61-206CAE14F602}"/>
              </a:ext>
            </a:extLst>
          </p:cNvPr>
          <p:cNvGraphicFramePr>
            <a:graphicFrameLocks noGrp="1"/>
          </p:cNvGraphicFramePr>
          <p:nvPr/>
        </p:nvGraphicFramePr>
        <p:xfrm>
          <a:off x="602500" y="1717128"/>
          <a:ext cx="8242920" cy="480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2945">
                  <a:extLst>
                    <a:ext uri="{9D8B030D-6E8A-4147-A177-3AD203B41FA5}">
                      <a16:colId xmlns:a16="http://schemas.microsoft.com/office/drawing/2014/main" val="755952479"/>
                    </a:ext>
                  </a:extLst>
                </a:gridCol>
                <a:gridCol w="1411345">
                  <a:extLst>
                    <a:ext uri="{9D8B030D-6E8A-4147-A177-3AD203B41FA5}">
                      <a16:colId xmlns:a16="http://schemas.microsoft.com/office/drawing/2014/main" val="3508879125"/>
                    </a:ext>
                  </a:extLst>
                </a:gridCol>
                <a:gridCol w="455147">
                  <a:extLst>
                    <a:ext uri="{9D8B030D-6E8A-4147-A177-3AD203B41FA5}">
                      <a16:colId xmlns:a16="http://schemas.microsoft.com/office/drawing/2014/main" val="3380495683"/>
                    </a:ext>
                  </a:extLst>
                </a:gridCol>
                <a:gridCol w="509972">
                  <a:extLst>
                    <a:ext uri="{9D8B030D-6E8A-4147-A177-3AD203B41FA5}">
                      <a16:colId xmlns:a16="http://schemas.microsoft.com/office/drawing/2014/main" val="3580277969"/>
                    </a:ext>
                  </a:extLst>
                </a:gridCol>
                <a:gridCol w="470743">
                  <a:extLst>
                    <a:ext uri="{9D8B030D-6E8A-4147-A177-3AD203B41FA5}">
                      <a16:colId xmlns:a16="http://schemas.microsoft.com/office/drawing/2014/main" val="3003166632"/>
                    </a:ext>
                  </a:extLst>
                </a:gridCol>
                <a:gridCol w="509972">
                  <a:extLst>
                    <a:ext uri="{9D8B030D-6E8A-4147-A177-3AD203B41FA5}">
                      <a16:colId xmlns:a16="http://schemas.microsoft.com/office/drawing/2014/main" val="3283045982"/>
                    </a:ext>
                  </a:extLst>
                </a:gridCol>
                <a:gridCol w="1422760">
                  <a:extLst>
                    <a:ext uri="{9D8B030D-6E8A-4147-A177-3AD203B41FA5}">
                      <a16:colId xmlns:a16="http://schemas.microsoft.com/office/drawing/2014/main" val="2686677032"/>
                    </a:ext>
                  </a:extLst>
                </a:gridCol>
                <a:gridCol w="1510036">
                  <a:extLst>
                    <a:ext uri="{9D8B030D-6E8A-4147-A177-3AD203B41FA5}">
                      <a16:colId xmlns:a16="http://schemas.microsoft.com/office/drawing/2014/main" val="960685848"/>
                    </a:ext>
                  </a:extLst>
                </a:gridCol>
              </a:tblGrid>
              <a:tr h="336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Departamentos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Sede del taller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Mes de Octubre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Estimado de participantes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Asistentes a la consulta 2025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2588040930"/>
                  </a:ext>
                </a:extLst>
              </a:tr>
              <a:tr h="928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Quiché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Santa Cruz del Quiché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22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s-GT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59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1346449832"/>
                  </a:ext>
                </a:extLst>
              </a:tr>
              <a:tr h="10441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kern="0">
                          <a:effectLst/>
                        </a:rPr>
                        <a:t>Alta Verapaz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Coban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    27 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60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69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4223061670"/>
                  </a:ext>
                </a:extLst>
              </a:tr>
              <a:tr h="1217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Baja Verapaz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Salamá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40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1664080213"/>
                  </a:ext>
                </a:extLst>
              </a:tr>
              <a:tr h="1068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Chiquimula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kern="0">
                          <a:effectLst/>
                        </a:rPr>
                        <a:t>Cabecera Chiquimula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60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324234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954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3EB42-59A1-4C0D-B049-88D933AA3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2">
            <a:extLst>
              <a:ext uri="{FF2B5EF4-FFF2-40B4-BE49-F238E27FC236}">
                <a16:creationId xmlns:a16="http://schemas.microsoft.com/office/drawing/2014/main" id="{5D27AA07-BD45-394C-85EF-81BEB4850664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0C1E11D2-C57D-4F91-4DD8-E10023591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81FE789A-FB06-DE5D-34D0-C5EF05507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sp>
        <p:nvSpPr>
          <p:cNvPr id="3" name="Google Shape;246;p19">
            <a:extLst>
              <a:ext uri="{FF2B5EF4-FFF2-40B4-BE49-F238E27FC236}">
                <a16:creationId xmlns:a16="http://schemas.microsoft.com/office/drawing/2014/main" id="{3F56222A-6C3C-8463-CBC5-0540C32B9908}"/>
              </a:ext>
            </a:extLst>
          </p:cNvPr>
          <p:cNvSpPr txBox="1"/>
          <p:nvPr/>
        </p:nvSpPr>
        <p:spPr>
          <a:xfrm>
            <a:off x="568143" y="1339599"/>
            <a:ext cx="11055713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200" b="1" dirty="0">
                <a:solidFill>
                  <a:prstClr val="white"/>
                </a:solidFill>
                <a:latin typeface="Montserrat"/>
                <a:ea typeface="Montserrat"/>
                <a:cs typeface="Montserrat"/>
                <a:sym typeface="Montserrat"/>
              </a:rPr>
              <a:t>Próxima Mesa de Trabajo </a:t>
            </a:r>
            <a:endParaRPr kumimoji="0" lang="es-419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68D9DA-C4AE-8C40-5DD5-82D5B5F80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0123" y="3359998"/>
            <a:ext cx="3953733" cy="296454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5CFF45A-657D-8091-31F5-D645AA78FFCA}"/>
              </a:ext>
            </a:extLst>
          </p:cNvPr>
          <p:cNvSpPr/>
          <p:nvPr/>
        </p:nvSpPr>
        <p:spPr>
          <a:xfrm>
            <a:off x="1563329" y="2341133"/>
            <a:ext cx="6194324" cy="2035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ED3294-EE41-2ADB-C9D2-516173CA3FFF}"/>
              </a:ext>
            </a:extLst>
          </p:cNvPr>
          <p:cNvSpPr/>
          <p:nvPr/>
        </p:nvSpPr>
        <p:spPr>
          <a:xfrm>
            <a:off x="2016049" y="2527776"/>
            <a:ext cx="5288884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Viernes</a:t>
            </a:r>
          </a:p>
          <a:p>
            <a:pPr algn="ctr"/>
            <a:r>
              <a:rPr lang="es-E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04 de diciembre</a:t>
            </a:r>
            <a:endParaRPr lang="es-GT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8500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918442-5C7A-8AC0-5B07-B071A1075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7C501B83-C6DB-9355-D007-B5CC99679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6833" y="5403639"/>
            <a:ext cx="2658334" cy="937629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A31093-6831-F9C3-FD53-1BCF10540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818" y="2460841"/>
            <a:ext cx="4283349" cy="1325563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9F4146AE-A615-1DAD-71F8-B1EC00733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249" y="2460841"/>
            <a:ext cx="1259324" cy="139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455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955</Words>
  <Application>Microsoft Office PowerPoint</Application>
  <PresentationFormat>Panorámica</PresentationFormat>
  <Paragraphs>174</Paragraphs>
  <Slides>19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Aptos Narrow</vt:lpstr>
      <vt:lpstr>Arial</vt:lpstr>
      <vt:lpstr>Arial Black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Margarita Leticia Ajpop Sipac</dc:creator>
  <cp:lastModifiedBy>Margarita Leticia Ajpop Sipac</cp:lastModifiedBy>
  <cp:revision>3</cp:revision>
  <dcterms:created xsi:type="dcterms:W3CDTF">2026-09-07T14:55:30Z</dcterms:created>
  <dcterms:modified xsi:type="dcterms:W3CDTF">2026-09-09T16:01:45Z</dcterms:modified>
</cp:coreProperties>
</file>