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15" r:id="rId2"/>
    <p:sldId id="425" r:id="rId3"/>
    <p:sldId id="355" r:id="rId4"/>
    <p:sldId id="291" r:id="rId5"/>
    <p:sldId id="330" r:id="rId6"/>
    <p:sldId id="357" r:id="rId7"/>
    <p:sldId id="424" r:id="rId8"/>
    <p:sldId id="426" r:id="rId9"/>
    <p:sldId id="256" r:id="rId10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BFDB9-7A9F-4A3B-8737-70311AE0E73C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3BCD1-321B-4EA4-82DF-2DF5C5E964DD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5972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74294-A57D-71F9-E85B-055E0725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24828C-CFAB-67CD-FAD9-604C1746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C1101C4-3180-1048-817E-C3B61F356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B0A214-8B3E-6C1F-9964-E28D08163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4721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85F9-9A05-2365-ED5D-2FF666F1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461FBA-1AD4-F653-40A0-ACBD204A4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CEB6B2-1794-4D6B-08F4-49C9AC4FC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46669A-E881-30A3-DA02-77DDD21E5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44466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261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032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CF925-307B-4C83-CC9F-D53FC0C0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78FC9C-68A7-884E-0BFA-4E6A28A3F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FBDB37-6476-71B8-B7B0-7CE60845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5A2D50-F2D6-989D-BCDD-ED5CF9655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5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DD100-1CFD-288D-95E3-D2C608D5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765AC06-08EE-C147-5AAB-367C0D208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D5CBD4-9649-F3FF-A732-55C650D57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E668C5-5732-4907-A4A6-FC04FCD41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776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D229A-51F2-6E6A-BD22-C90FF74AA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451600-9A16-7DC2-4CF8-CDAB78A7A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F5585D-4CBB-529B-56BB-786E0071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33DA5A-6DC4-2371-49AB-F328CDBC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689D7-4512-2773-46EC-4D9F0A45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4963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2239A-EA50-4E5F-DDB1-776A4278B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EDB056-08FC-EBBD-AB2D-A0FE50088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77A88D-49F0-EC8D-69B8-E5F270C9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CF367-A13F-8373-C0FE-4B56F8F1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02AC1A-60BA-1532-7F69-0CA71859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8878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B6F77-3B7F-7F1D-4CD8-257E58AD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71DA1B-D054-A557-FAA8-6A26324CC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A62DE0-D89B-C49C-FF0B-B8D4DB4A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A4A15-FE68-EE14-301C-A23CC2DD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16F2F-8800-CD49-2D30-E3F11AB2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8218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9F77F-3956-AC9A-12E0-54DBAC8F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A38F1-ED71-78AC-1924-FD50A5753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E7B453-8AC2-9331-4D1E-963371A99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FB1B4A-F9B1-9506-0AC0-1487FC71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39F8E7-E26E-F9D3-68E7-794DD20D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C36BCE-4A73-5402-F56E-3F9D38C0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093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DF97D-E79C-446E-B302-15403A4D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07739D-11AA-CC0E-C3F7-2BF75924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8ECE9D-79E4-3040-4734-79B3E16F5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B3F077F-ABEC-4CEE-2708-52C66DDAB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8CD2DD-B55C-1391-C009-915F0BB4DA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5EF30F-7C27-77C1-BC22-5B9F26274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08A0DA-4347-D930-C146-6FE4C148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8788FA-88CF-3816-A727-06397ACA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381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BE888-54B3-FBB6-09F8-4EA901599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546A07-74E5-425E-D5F7-C7A61FC7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2ADC04-1887-D0F8-9500-B6FE4E1F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FF9770-C626-7258-AC98-7D1569CA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2910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8224E2-91FC-52B5-DDB5-C8ABF74A2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800208-B826-E22D-5168-8B34D210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62A1BE-E202-57AC-3867-F248DDF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5160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D7A98-B745-841F-64B5-ADA57524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92812-A740-720B-0E8E-8EC3DDC01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6A3B05-CD3C-A5B3-01EE-A0C57816C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252EA-AADB-BD97-1D98-A16166C0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9177B-950F-E6A9-B860-C63DE30A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9E1AAA-7331-3016-D8EF-31A8FA05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872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F3645-9CC9-FFAA-0D52-66562DD7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AA2C9A-DFAE-2572-48EF-4318A07FF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1A2B5C-D7AC-9490-DE37-392AAD21D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D5A61C-2901-9CE6-41C8-F6B386ED2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54304E-EC5C-A9B3-3AEE-FD36E730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8E52CA-598C-E96C-FB92-04960450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6682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F2FED-CEDF-C97F-4AD3-919FB432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29455C-651B-F224-66AC-E9B6670AE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9D7D70-214C-2794-835E-BF35567F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837652-FA68-5D94-325A-D38DDB18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0D58F-84B0-339B-275A-002F48C8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990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E53D27-0983-6B65-3731-C173797861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3743DA-0381-C129-CF84-08147E323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922A1-CC33-6D5A-11E8-BB03C942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86155D-C95E-27DB-4C73-595EB472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B370A-E1FA-E6C7-24B9-980B7258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7977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B24A69-A519-0331-80D7-FFF443B6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A8A5C2-6522-6AAD-F207-FD646DB3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63D52-E039-C17C-1F72-B39DEB819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44F83D-1C24-4853-910C-CC02E28E42B3}" type="datetimeFigureOut">
              <a:rPr lang="es-GT" smtClean="0"/>
              <a:t>7/09/2026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891300-0D9C-91C4-9312-DE3733D25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CE3E24-8CA2-2BA4-9819-8C90DEA79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409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8.png"/><Relationship Id="rId7" Type="http://schemas.openxmlformats.org/officeDocument/2006/relationships/image" Target="../media/image1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E158-9314-5D39-B6F9-C7879052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479EFE07-A3C6-AABC-D1DC-3D6CBAD3A393}"/>
              </a:ext>
            </a:extLst>
          </p:cNvPr>
          <p:cNvGrpSpPr/>
          <p:nvPr/>
        </p:nvGrpSpPr>
        <p:grpSpPr>
          <a:xfrm>
            <a:off x="-649912" y="-541757"/>
            <a:ext cx="13472160" cy="8981440"/>
            <a:chOff x="-619432" y="-624840"/>
            <a:chExt cx="13472160" cy="898144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4380818-87CE-1050-0B94-E5CF78B1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" y="0"/>
              <a:ext cx="12176760" cy="686014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4766B2F1-7871-BD49-670B-4A1B03B98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9432" y="-624840"/>
              <a:ext cx="13472160" cy="8981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06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CE81C-1D3A-430C-AF6E-9FCCF105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32BE90-A8BF-B1AB-0335-F2297EDF75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14" b="4093"/>
          <a:stretch>
            <a:fillRect/>
          </a:stretch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6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8B59E-CDEF-0B74-DEE2-D3FA43B6B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>
            <a:extLst>
              <a:ext uri="{FF2B5EF4-FFF2-40B4-BE49-F238E27FC236}">
                <a16:creationId xmlns:a16="http://schemas.microsoft.com/office/drawing/2014/main" id="{2D64C9AE-07FF-61F2-6E7D-20E5A7FE1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0" y="186644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3CEB985E-1411-D270-E1C3-D665EC87680D}"/>
              </a:ext>
            </a:extLst>
          </p:cNvPr>
          <p:cNvSpPr txBox="1"/>
          <p:nvPr/>
        </p:nvSpPr>
        <p:spPr>
          <a:xfrm>
            <a:off x="1524000" y="2627559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42950" marR="0" lvl="0" indent="-742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Seguridad Alimentaria y Nutricional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796F95EE-DBFE-B9F4-C85B-640573643F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996" y="231345"/>
            <a:ext cx="1082181" cy="11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211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44203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472967" y="2022980"/>
            <a:ext cx="11170882" cy="1154052"/>
            <a:chOff x="1296482" y="2311686"/>
            <a:chExt cx="2958556" cy="679749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4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5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/>
                  </a:rPr>
                  <a:t>Crear e implementar un plan de comunicación con pertinencia cultural sobre los programas sociales e intervenciones del POASAN, liderado por MIDES y SESAN, en coordinación con MSPAS, MINEDUC y SCEP. </a:t>
                </a: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005662" y="3434475"/>
            <a:ext cx="10641326" cy="1187527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2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Publicación de los indicadores del Programa de Alimentación Escolar en la página web del Ministerio de Educación.​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1554541" y="4886471"/>
            <a:ext cx="10082527" cy="1151241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3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Reingeniería del Portal del Sistema de Información Nacional en Seguridad Alimentaria y Nutricional (SIINSAN) </a:t>
                </a: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FF"/>
                    </a:highlight>
                    <a:uLnTx/>
                    <a:uFillTx/>
                    <a:latin typeface="Aptos"/>
                    <a:ea typeface="+mn-ea"/>
                    <a:cs typeface="Times New Roman"/>
                  </a:rPr>
                  <a:t>https://portal.siinsan.gob.gt/</a:t>
                </a: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 ​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" name="CuadroTexto 69">
            <a:extLst>
              <a:ext uri="{FF2B5EF4-FFF2-40B4-BE49-F238E27FC236}">
                <a16:creationId xmlns:a16="http://schemas.microsoft.com/office/drawing/2014/main" id="{CCB991BD-1C17-4D88-AF61-1BB2C1B84688}"/>
              </a:ext>
            </a:extLst>
          </p:cNvPr>
          <p:cNvSpPr txBox="1"/>
          <p:nvPr/>
        </p:nvSpPr>
        <p:spPr>
          <a:xfrm>
            <a:off x="1196908" y="1012762"/>
            <a:ext cx="98009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Acciones interinstitucionales para el fortalecimiento del acceso a la información sobre los programas sociales relacionados con las intervenciones para mejorar la seguridad alimentaria y nutricional de la población</a:t>
            </a:r>
            <a:r>
              <a:rPr kumimoji="0" lang="es-GT" sz="18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s-ES" sz="1800" b="1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0" name="Imagen 29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C8C50E6A-5733-44AE-AA33-C4DDBB71F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A68D8DBF-5AE3-5356-5647-B651A2AB2B29}"/>
              </a:ext>
            </a:extLst>
          </p:cNvPr>
          <p:cNvSpPr txBox="1"/>
          <p:nvPr/>
        </p:nvSpPr>
        <p:spPr>
          <a:xfrm>
            <a:off x="2010229" y="380999"/>
            <a:ext cx="8164284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Seguridad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Alimentaria y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Nutricional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6531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167491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751429" y="2099996"/>
            <a:ext cx="9625110" cy="1183082"/>
            <a:chOff x="1296482" y="2311686"/>
            <a:chExt cx="2958556" cy="679750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4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50"/>
              <a:ext cx="2434702" cy="604086"/>
              <a:chOff x="1391281" y="2440798"/>
              <a:chExt cx="2737875" cy="52642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8"/>
                <a:ext cx="2328636" cy="524981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Diseño y socialización de la Estrategia nacional de sensibilización sobre la importancia de brindar alimentación servida, ​en el marco del Programa de Alimentación Escolar. 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702348" y="3680859"/>
            <a:ext cx="9509211" cy="1180270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5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Implementación de la Estrategia de Gobernanza en SAN  con énfasis en la conformación y funcionamiento de las Comisiones Comunitarias de Seguridad alimentaria y Nutricional (COCOSAN). </a:t>
                </a: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2590240" y="5243252"/>
            <a:ext cx="9284240" cy="1180269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6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Elaboración de Agendas Departamentales en Seguridad Alimentaria y Nutricional. ​</a:t>
                </a:r>
                <a:endParaRPr kumimoji="0" lang="es-ES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6" name="Imagen 25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BBB09ADA-E6A8-4097-BE4D-886D0F422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sp>
        <p:nvSpPr>
          <p:cNvPr id="3" name="CuadroTexto 69">
            <a:extLst>
              <a:ext uri="{FF2B5EF4-FFF2-40B4-BE49-F238E27FC236}">
                <a16:creationId xmlns:a16="http://schemas.microsoft.com/office/drawing/2014/main" id="{EEE765F4-DCD5-91EE-146F-1D086FB35E7C}"/>
              </a:ext>
            </a:extLst>
          </p:cNvPr>
          <p:cNvSpPr txBox="1"/>
          <p:nvPr/>
        </p:nvSpPr>
        <p:spPr>
          <a:xfrm>
            <a:off x="1196908" y="1012762"/>
            <a:ext cx="98009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Acciones interinstitucionales para el fortalecimiento del acceso a la información sobre los programas sociales relacionados con las intervenciones para mejorar la seguridad alimentaria y nutricional de la población</a:t>
            </a:r>
            <a:r>
              <a:rPr kumimoji="0" lang="es-GT" sz="18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s-ES" sz="1800" b="1" i="0" u="none" strike="noStrike" kern="1200" cap="none" spc="0" normalizeH="0" baseline="0" noProof="0">
              <a:ln>
                <a:noFill/>
              </a:ln>
              <a:solidFill>
                <a:srgbClr val="15608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D82757C-4E01-A5E4-8F04-09575208D35E}"/>
              </a:ext>
            </a:extLst>
          </p:cNvPr>
          <p:cNvSpPr txBox="1"/>
          <p:nvPr/>
        </p:nvSpPr>
        <p:spPr>
          <a:xfrm>
            <a:off x="2010229" y="380999"/>
            <a:ext cx="8164284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Seguridad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Alimentaria y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Nutricional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896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68CCD-8D7A-B795-0F3D-5BD388056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6206EBB-9B3E-F3B3-DE88-4FA3D8C96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5280" y="177006"/>
            <a:ext cx="2628900" cy="8382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B444DDBA-8935-F39D-2618-04058452289E}"/>
              </a:ext>
            </a:extLst>
          </p:cNvPr>
          <p:cNvSpPr txBox="1">
            <a:spLocks/>
          </p:cNvSpPr>
          <p:nvPr/>
        </p:nvSpPr>
        <p:spPr>
          <a:xfrm>
            <a:off x="1273215" y="596583"/>
            <a:ext cx="8416501" cy="82629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HITOS CON PERTINENCIA CULTURAL DEL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COMPROMISO SEGURIDAD ALIMENTARIA Y NUTRICIONAL</a:t>
            </a:r>
            <a:endParaRPr kumimoji="0" lang="es-G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DCC709B-B573-7256-3AF4-3A18A1E98E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137"/>
          <a:stretch>
            <a:fillRect/>
          </a:stretch>
        </p:blipFill>
        <p:spPr>
          <a:xfrm>
            <a:off x="242957" y="180975"/>
            <a:ext cx="1030258" cy="1162051"/>
          </a:xfrm>
          <a:prstGeom prst="rect">
            <a:avLst/>
          </a:prstGeom>
        </p:spPr>
      </p:pic>
      <p:grpSp>
        <p:nvGrpSpPr>
          <p:cNvPr id="91" name="Grupo 90">
            <a:extLst>
              <a:ext uri="{FF2B5EF4-FFF2-40B4-BE49-F238E27FC236}">
                <a16:creationId xmlns:a16="http://schemas.microsoft.com/office/drawing/2014/main" id="{F7F88F69-97CA-00D5-2C2D-B3341AB6BD7D}"/>
              </a:ext>
            </a:extLst>
          </p:cNvPr>
          <p:cNvGrpSpPr/>
          <p:nvPr/>
        </p:nvGrpSpPr>
        <p:grpSpPr>
          <a:xfrm>
            <a:off x="594398" y="1642624"/>
            <a:ext cx="8630882" cy="1154052"/>
            <a:chOff x="1296482" y="2311686"/>
            <a:chExt cx="2958556" cy="679749"/>
          </a:xfrm>
        </p:grpSpPr>
        <p:grpSp>
          <p:nvGrpSpPr>
            <p:cNvPr id="92" name="Grupo 91">
              <a:extLst>
                <a:ext uri="{FF2B5EF4-FFF2-40B4-BE49-F238E27FC236}">
                  <a16:creationId xmlns:a16="http://schemas.microsoft.com/office/drawing/2014/main" id="{69D6D889-3A8F-31F9-655A-2F5256D6612A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96" name="Triángulo rectángulo 95">
                <a:extLst>
                  <a:ext uri="{FF2B5EF4-FFF2-40B4-BE49-F238E27FC236}">
                    <a16:creationId xmlns:a16="http://schemas.microsoft.com/office/drawing/2014/main" id="{163D5202-3E68-CC17-38A2-CE8A53182A24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97" name="Rectángulo: una sola esquina redondeada 96">
                <a:extLst>
                  <a:ext uri="{FF2B5EF4-FFF2-40B4-BE49-F238E27FC236}">
                    <a16:creationId xmlns:a16="http://schemas.microsoft.com/office/drawing/2014/main" id="{39712E85-D8A4-9B2E-DC9B-69ABA348DDB5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</a:t>
                </a:r>
              </a:p>
            </p:txBody>
          </p:sp>
        </p:grpSp>
        <p:grpSp>
          <p:nvGrpSpPr>
            <p:cNvPr id="93" name="Grupo 92">
              <a:extLst>
                <a:ext uri="{FF2B5EF4-FFF2-40B4-BE49-F238E27FC236}">
                  <a16:creationId xmlns:a16="http://schemas.microsoft.com/office/drawing/2014/main" id="{5DE7CF9A-4F7C-B45D-0DEE-E09E8FA0071E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Rectángulo: una sola esquina redondeada 93">
                <a:extLst>
                  <a:ext uri="{FF2B5EF4-FFF2-40B4-BE49-F238E27FC236}">
                    <a16:creationId xmlns:a16="http://schemas.microsoft.com/office/drawing/2014/main" id="{EBDB3E8A-79FE-669A-304E-1A26D03F158F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 panose="02020603050405020304" pitchFamily="18" charset="0"/>
                  </a:rPr>
                  <a:t>Crear e implementar un plan de comunicación con pertinencia cultural sobre los programas sociales e intervenciones del POASAN, liderado por MIDES y SESAN.</a:t>
                </a:r>
              </a:p>
            </p:txBody>
          </p:sp>
          <p:sp>
            <p:nvSpPr>
              <p:cNvPr id="95" name="Triángulo rectángulo 94">
                <a:extLst>
                  <a:ext uri="{FF2B5EF4-FFF2-40B4-BE49-F238E27FC236}">
                    <a16:creationId xmlns:a16="http://schemas.microsoft.com/office/drawing/2014/main" id="{79E5325F-C0C3-AB4C-155E-DC88AFCD4C86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5" name="Grupo 104">
            <a:extLst>
              <a:ext uri="{FF2B5EF4-FFF2-40B4-BE49-F238E27FC236}">
                <a16:creationId xmlns:a16="http://schemas.microsoft.com/office/drawing/2014/main" id="{6C775265-FD2D-447C-FBEB-F2AA48C3D661}"/>
              </a:ext>
            </a:extLst>
          </p:cNvPr>
          <p:cNvGrpSpPr/>
          <p:nvPr/>
        </p:nvGrpSpPr>
        <p:grpSpPr>
          <a:xfrm>
            <a:off x="3005724" y="4840921"/>
            <a:ext cx="8747212" cy="1151242"/>
            <a:chOff x="1299292" y="2311686"/>
            <a:chExt cx="2954210" cy="678094"/>
          </a:xfrm>
        </p:grpSpPr>
        <p:grpSp>
          <p:nvGrpSpPr>
            <p:cNvPr id="106" name="Grupo 105">
              <a:extLst>
                <a:ext uri="{FF2B5EF4-FFF2-40B4-BE49-F238E27FC236}">
                  <a16:creationId xmlns:a16="http://schemas.microsoft.com/office/drawing/2014/main" id="{FA5CAAE3-BF26-AA5C-7276-3BF66D7E8D43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110" name="Triángulo rectángulo 109">
                <a:extLst>
                  <a:ext uri="{FF2B5EF4-FFF2-40B4-BE49-F238E27FC236}">
                    <a16:creationId xmlns:a16="http://schemas.microsoft.com/office/drawing/2014/main" id="{B760F8D5-6D6E-7963-912F-5982FD56DBFB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1" name="Rectángulo: una sola esquina redondeada 110">
                <a:extLst>
                  <a:ext uri="{FF2B5EF4-FFF2-40B4-BE49-F238E27FC236}">
                    <a16:creationId xmlns:a16="http://schemas.microsoft.com/office/drawing/2014/main" id="{AEF4130C-780F-060C-06B6-A8D63C239652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5</a:t>
                </a:r>
                <a:endParaRPr kumimoji="0" lang="es-G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07" name="Grupo 106">
              <a:extLst>
                <a:ext uri="{FF2B5EF4-FFF2-40B4-BE49-F238E27FC236}">
                  <a16:creationId xmlns:a16="http://schemas.microsoft.com/office/drawing/2014/main" id="{8F7319E6-8873-3889-5780-DA87FA5FB3CE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8" name="Rectángulo: una sola esquina redondeada 107">
                <a:extLst>
                  <a:ext uri="{FF2B5EF4-FFF2-40B4-BE49-F238E27FC236}">
                    <a16:creationId xmlns:a16="http://schemas.microsoft.com/office/drawing/2014/main" id="{BC35A8DB-E042-2DF9-2406-5507F2CD8575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Implementar una Estrategia de Gobernanza en SAN que fortalezca el funcionamiento de las Comisiones Comunitarias (COCOSAN).</a:t>
                </a:r>
              </a:p>
            </p:txBody>
          </p:sp>
          <p:sp>
            <p:nvSpPr>
              <p:cNvPr id="109" name="Triángulo rectángulo 108">
                <a:extLst>
                  <a:ext uri="{FF2B5EF4-FFF2-40B4-BE49-F238E27FC236}">
                    <a16:creationId xmlns:a16="http://schemas.microsoft.com/office/drawing/2014/main" id="{83605140-B765-A6E8-B512-AE7881327B28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2" name="Grupo 111">
            <a:extLst>
              <a:ext uri="{FF2B5EF4-FFF2-40B4-BE49-F238E27FC236}">
                <a16:creationId xmlns:a16="http://schemas.microsoft.com/office/drawing/2014/main" id="{89FDDE0F-77A2-40A1-D71B-F4B9D976BD68}"/>
              </a:ext>
            </a:extLst>
          </p:cNvPr>
          <p:cNvGrpSpPr/>
          <p:nvPr/>
        </p:nvGrpSpPr>
        <p:grpSpPr>
          <a:xfrm>
            <a:off x="2247370" y="3243178"/>
            <a:ext cx="8747212" cy="1151241"/>
            <a:chOff x="1299292" y="2311686"/>
            <a:chExt cx="2954210" cy="678094"/>
          </a:xfrm>
        </p:grpSpPr>
        <p:grpSp>
          <p:nvGrpSpPr>
            <p:cNvPr id="113" name="Grupo 112">
              <a:extLst>
                <a:ext uri="{FF2B5EF4-FFF2-40B4-BE49-F238E27FC236}">
                  <a16:creationId xmlns:a16="http://schemas.microsoft.com/office/drawing/2014/main" id="{4596077B-4CA6-C8D2-DBAA-1D3C6FE4AA66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117" name="Triángulo rectángulo 116">
                <a:extLst>
                  <a:ext uri="{FF2B5EF4-FFF2-40B4-BE49-F238E27FC236}">
                    <a16:creationId xmlns:a16="http://schemas.microsoft.com/office/drawing/2014/main" id="{5424EDC5-5285-8BD6-E7CA-D69B9E433C56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18" name="Rectángulo: una sola esquina redondeada 117">
                <a:extLst>
                  <a:ext uri="{FF2B5EF4-FFF2-40B4-BE49-F238E27FC236}">
                    <a16:creationId xmlns:a16="http://schemas.microsoft.com/office/drawing/2014/main" id="{471712F5-F6F9-1805-C77C-7AE4F53C3B3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4</a:t>
                </a:r>
                <a:endParaRPr kumimoji="0" lang="es-G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14" name="Grupo 113">
              <a:extLst>
                <a:ext uri="{FF2B5EF4-FFF2-40B4-BE49-F238E27FC236}">
                  <a16:creationId xmlns:a16="http://schemas.microsoft.com/office/drawing/2014/main" id="{A398E396-0CD9-E37C-A501-426FB48C7E58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5" name="Rectángulo: una sola esquina redondeada 114">
                <a:extLst>
                  <a:ext uri="{FF2B5EF4-FFF2-40B4-BE49-F238E27FC236}">
                    <a16:creationId xmlns:a16="http://schemas.microsoft.com/office/drawing/2014/main" id="{849844FD-5BFF-3C90-DD56-92436C7398FF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 panose="02020603050405020304" pitchFamily="18" charset="0"/>
                  </a:rPr>
                  <a:t>Diseñar y socializar a nivel nacional una estrategia de sensibilización sobre la importancia de brindar "alimentación servida" en las escuelas.</a:t>
                </a:r>
              </a:p>
            </p:txBody>
          </p:sp>
          <p:sp>
            <p:nvSpPr>
              <p:cNvPr id="116" name="Triángulo rectángulo 115">
                <a:extLst>
                  <a:ext uri="{FF2B5EF4-FFF2-40B4-BE49-F238E27FC236}">
                    <a16:creationId xmlns:a16="http://schemas.microsoft.com/office/drawing/2014/main" id="{6E07D1BE-9756-1098-E79D-64AB6AA7178A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60" name="Imagen 159">
            <a:extLst>
              <a:ext uri="{FF2B5EF4-FFF2-40B4-BE49-F238E27FC236}">
                <a16:creationId xmlns:a16="http://schemas.microsoft.com/office/drawing/2014/main" id="{1F7B82A4-0E66-9C2E-8237-9F4AF6A58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0" t="1384" r="9440" b="156"/>
          <a:stretch>
            <a:fillRect/>
          </a:stretch>
        </p:blipFill>
        <p:spPr>
          <a:xfrm rot="17171571">
            <a:off x="-1331608" y="4126589"/>
            <a:ext cx="1948321" cy="1852299"/>
          </a:xfrm>
          <a:custGeom>
            <a:avLst/>
            <a:gdLst>
              <a:gd name="csX0" fmla="*/ 84982 w 1987293"/>
              <a:gd name="csY0" fmla="*/ 0 h 1889350"/>
              <a:gd name="csX1" fmla="*/ 1987293 w 1987293"/>
              <a:gd name="csY1" fmla="*/ 1598618 h 1889350"/>
              <a:gd name="csX2" fmla="*/ 817559 w 1987293"/>
              <a:gd name="csY2" fmla="*/ 1889350 h 1889350"/>
              <a:gd name="csX3" fmla="*/ 77239 w 1987293"/>
              <a:gd name="csY3" fmla="*/ 1210876 h 1889350"/>
              <a:gd name="csX4" fmla="*/ 0 w 1987293"/>
              <a:gd name="csY4" fmla="*/ 1202560 h 1889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87293" h="1889350">
                <a:moveTo>
                  <a:pt x="84982" y="0"/>
                </a:moveTo>
                <a:cubicBezTo>
                  <a:pt x="998424" y="64550"/>
                  <a:pt x="1766416" y="709938"/>
                  <a:pt x="1987293" y="1598618"/>
                </a:cubicBezTo>
                <a:lnTo>
                  <a:pt x="817559" y="1889350"/>
                </a:lnTo>
                <a:cubicBezTo>
                  <a:pt x="726800" y="1524190"/>
                  <a:pt x="426913" y="1266064"/>
                  <a:pt x="77239" y="1210876"/>
                </a:cubicBezTo>
                <a:lnTo>
                  <a:pt x="0" y="1202560"/>
                </a:lnTo>
                <a:close/>
              </a:path>
            </a:pathLst>
          </a:custGeom>
        </p:spPr>
      </p:pic>
      <p:pic>
        <p:nvPicPr>
          <p:cNvPr id="158" name="Imagen 157">
            <a:extLst>
              <a:ext uri="{FF2B5EF4-FFF2-40B4-BE49-F238E27FC236}">
                <a16:creationId xmlns:a16="http://schemas.microsoft.com/office/drawing/2014/main" id="{49C0114F-08CB-7914-3727-17E37B0AD5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" t="5768" r="37467"/>
          <a:stretch>
            <a:fillRect/>
          </a:stretch>
        </p:blipFill>
        <p:spPr>
          <a:xfrm rot="13185770">
            <a:off x="-2082654" y="5899771"/>
            <a:ext cx="2008319" cy="1696290"/>
          </a:xfrm>
          <a:custGeom>
            <a:avLst/>
            <a:gdLst>
              <a:gd name="csX0" fmla="*/ 0 w 2048492"/>
              <a:gd name="csY0" fmla="*/ 758 h 1730221"/>
              <a:gd name="csX1" fmla="*/ 2048492 w 2048492"/>
              <a:gd name="csY1" fmla="*/ 1407188 h 1730221"/>
              <a:gd name="csX2" fmla="*/ 1137675 w 2048492"/>
              <a:gd name="csY2" fmla="*/ 1730221 h 1730221"/>
              <a:gd name="csX3" fmla="*/ 877288 w 2048492"/>
              <a:gd name="csY3" fmla="*/ 1730221 h 1730221"/>
              <a:gd name="csX4" fmla="*/ 852735 w 2048492"/>
              <a:gd name="csY4" fmla="*/ 1676468 h 1730221"/>
              <a:gd name="csX5" fmla="*/ 776767 w 2048492"/>
              <a:gd name="csY5" fmla="*/ 1560381 h 1730221"/>
              <a:gd name="csX6" fmla="*/ 87614 w 2048492"/>
              <a:gd name="csY6" fmla="*/ 1205842 h 1730221"/>
              <a:gd name="csX7" fmla="*/ 32160 w 2048492"/>
              <a:gd name="csY7" fmla="*/ 1206558 h 1730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48492" h="1730221">
                <a:moveTo>
                  <a:pt x="0" y="758"/>
                </a:moveTo>
                <a:cubicBezTo>
                  <a:pt x="915394" y="-23656"/>
                  <a:pt x="1742402" y="544141"/>
                  <a:pt x="2048492" y="1407188"/>
                </a:cubicBezTo>
                <a:lnTo>
                  <a:pt x="1137675" y="1730221"/>
                </a:lnTo>
                <a:lnTo>
                  <a:pt x="877288" y="1730221"/>
                </a:lnTo>
                <a:lnTo>
                  <a:pt x="852735" y="1676468"/>
                </a:lnTo>
                <a:cubicBezTo>
                  <a:pt x="830724" y="1636497"/>
                  <a:pt x="805417" y="1597681"/>
                  <a:pt x="776767" y="1560381"/>
                </a:cubicBezTo>
                <a:cubicBezTo>
                  <a:pt x="604864" y="1336577"/>
                  <a:pt x="349216" y="1214997"/>
                  <a:pt x="87614" y="1205842"/>
                </a:cubicBezTo>
                <a:lnTo>
                  <a:pt x="32160" y="1206558"/>
                </a:lnTo>
                <a:close/>
              </a:path>
            </a:pathLst>
          </a:custGeom>
        </p:spPr>
      </p:pic>
      <p:pic>
        <p:nvPicPr>
          <p:cNvPr id="156" name="Imagen 155">
            <a:extLst>
              <a:ext uri="{FF2B5EF4-FFF2-40B4-BE49-F238E27FC236}">
                <a16:creationId xmlns:a16="http://schemas.microsoft.com/office/drawing/2014/main" id="{516F7E18-6234-159C-F3A1-288C173605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6420" r="29238"/>
          <a:stretch>
            <a:fillRect/>
          </a:stretch>
        </p:blipFill>
        <p:spPr>
          <a:xfrm rot="8632780">
            <a:off x="-650649" y="7072124"/>
            <a:ext cx="1958994" cy="1828232"/>
          </a:xfrm>
          <a:custGeom>
            <a:avLst/>
            <a:gdLst>
              <a:gd name="csX0" fmla="*/ 49637 w 1998180"/>
              <a:gd name="csY0" fmla="*/ 0 h 1864802"/>
              <a:gd name="csX1" fmla="*/ 1998180 w 1998180"/>
              <a:gd name="csY1" fmla="*/ 1541930 h 1864802"/>
              <a:gd name="csX2" fmla="*/ 845244 w 1998180"/>
              <a:gd name="csY2" fmla="*/ 1864802 h 1864802"/>
              <a:gd name="csX3" fmla="*/ 834565 w 1998180"/>
              <a:gd name="csY3" fmla="*/ 1864802 h 1864802"/>
              <a:gd name="csX4" fmla="*/ 828469 w 1998180"/>
              <a:gd name="csY4" fmla="*/ 1836415 h 1864802"/>
              <a:gd name="csX5" fmla="*/ 526461 w 1998180"/>
              <a:gd name="csY5" fmla="*/ 1399591 h 1864802"/>
              <a:gd name="csX6" fmla="*/ 31913 w 1998180"/>
              <a:gd name="csY6" fmla="*/ 1206081 h 1864802"/>
              <a:gd name="csX7" fmla="*/ 0 w 1998180"/>
              <a:gd name="csY7" fmla="*/ 1206733 h 1864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998180" h="1864802">
                <a:moveTo>
                  <a:pt x="49637" y="0"/>
                </a:moveTo>
                <a:cubicBezTo>
                  <a:pt x="964582" y="37635"/>
                  <a:pt x="1751238" y="660135"/>
                  <a:pt x="1998180" y="1541930"/>
                </a:cubicBezTo>
                <a:lnTo>
                  <a:pt x="845244" y="1864802"/>
                </a:lnTo>
                <a:lnTo>
                  <a:pt x="834565" y="1864802"/>
                </a:lnTo>
                <a:lnTo>
                  <a:pt x="828469" y="1836415"/>
                </a:lnTo>
                <a:cubicBezTo>
                  <a:pt x="775559" y="1669641"/>
                  <a:pt x="673992" y="1516336"/>
                  <a:pt x="526461" y="1399591"/>
                </a:cubicBezTo>
                <a:cubicBezTo>
                  <a:pt x="378930" y="1282846"/>
                  <a:pt x="206384" y="1219239"/>
                  <a:pt x="31913" y="1206081"/>
                </a:cubicBezTo>
                <a:lnTo>
                  <a:pt x="0" y="1206733"/>
                </a:lnTo>
                <a:close/>
              </a:path>
            </a:pathLst>
          </a:custGeom>
        </p:spPr>
      </p:pic>
      <p:pic>
        <p:nvPicPr>
          <p:cNvPr id="154" name="Imagen 153">
            <a:extLst>
              <a:ext uri="{FF2B5EF4-FFF2-40B4-BE49-F238E27FC236}">
                <a16:creationId xmlns:a16="http://schemas.microsoft.com/office/drawing/2014/main" id="{01F5D998-EF86-B958-6622-3196A79B3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t="2625" r="16670" b="640"/>
          <a:stretch>
            <a:fillRect/>
          </a:stretch>
        </p:blipFill>
        <p:spPr>
          <a:xfrm rot="4298132">
            <a:off x="957710" y="6095874"/>
            <a:ext cx="1957479" cy="1833867"/>
          </a:xfrm>
          <a:custGeom>
            <a:avLst/>
            <a:gdLst>
              <a:gd name="csX0" fmla="*/ 54679 w 1996634"/>
              <a:gd name="csY0" fmla="*/ 0 h 1870549"/>
              <a:gd name="csX1" fmla="*/ 1996634 w 1996634"/>
              <a:gd name="csY1" fmla="*/ 1550218 h 1870549"/>
              <a:gd name="csX2" fmla="*/ 833717 w 1996634"/>
              <a:gd name="csY2" fmla="*/ 1870549 h 1870549"/>
              <a:gd name="csX3" fmla="*/ 818255 w 1996634"/>
              <a:gd name="csY3" fmla="*/ 1817288 h 1870549"/>
              <a:gd name="csX4" fmla="*/ 278416 w 1996634"/>
              <a:gd name="csY4" fmla="*/ 1261229 h 1870549"/>
              <a:gd name="csX5" fmla="*/ 11189 w 1996634"/>
              <a:gd name="csY5" fmla="*/ 1204417 h 1870549"/>
              <a:gd name="csX6" fmla="*/ 0 w 1996634"/>
              <a:gd name="csY6" fmla="*/ 1204320 h 1870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96634" h="1870549">
                <a:moveTo>
                  <a:pt x="54679" y="0"/>
                </a:moveTo>
                <a:cubicBezTo>
                  <a:pt x="969455" y="41534"/>
                  <a:pt x="1753452" y="667380"/>
                  <a:pt x="1996634" y="1550218"/>
                </a:cubicBezTo>
                <a:lnTo>
                  <a:pt x="833717" y="1870549"/>
                </a:lnTo>
                <a:lnTo>
                  <a:pt x="818255" y="1817288"/>
                </a:lnTo>
                <a:cubicBezTo>
                  <a:pt x="733325" y="1569687"/>
                  <a:pt x="542575" y="1360518"/>
                  <a:pt x="278416" y="1261229"/>
                </a:cubicBezTo>
                <a:cubicBezTo>
                  <a:pt x="190362" y="1228133"/>
                  <a:pt x="100405" y="1209596"/>
                  <a:pt x="11189" y="1204417"/>
                </a:cubicBezTo>
                <a:lnTo>
                  <a:pt x="0" y="1204320"/>
                </a:lnTo>
                <a:close/>
              </a:path>
            </a:pathLst>
          </a:custGeom>
        </p:spPr>
      </p:pic>
      <p:pic>
        <p:nvPicPr>
          <p:cNvPr id="151" name="Imagen 150">
            <a:extLst>
              <a:ext uri="{FF2B5EF4-FFF2-40B4-BE49-F238E27FC236}">
                <a16:creationId xmlns:a16="http://schemas.microsoft.com/office/drawing/2014/main" id="{47C2E967-A742-546B-0D44-3A36628635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t="2152" r="8846"/>
          <a:stretch>
            <a:fillRect/>
          </a:stretch>
        </p:blipFill>
        <p:spPr>
          <a:xfrm rot="134105">
            <a:off x="716499" y="4118320"/>
            <a:ext cx="1970845" cy="1726717"/>
          </a:xfrm>
          <a:custGeom>
            <a:avLst/>
            <a:gdLst>
              <a:gd name="csX0" fmla="*/ 0 w 2010267"/>
              <a:gd name="csY0" fmla="*/ 0 h 1761256"/>
              <a:gd name="csX1" fmla="*/ 2010267 w 2010267"/>
              <a:gd name="csY1" fmla="*/ 1460546 h 1761256"/>
              <a:gd name="csX2" fmla="*/ 1084775 w 2010267"/>
              <a:gd name="csY2" fmla="*/ 1761256 h 1761256"/>
              <a:gd name="csX3" fmla="*/ 837422 w 2010267"/>
              <a:gd name="csY3" fmla="*/ 1761256 h 1761256"/>
              <a:gd name="csX4" fmla="*/ 837011 w 2010267"/>
              <a:gd name="csY4" fmla="*/ 1760132 h 1761256"/>
              <a:gd name="csX5" fmla="*/ 0 w 2010267"/>
              <a:gd name="csY5" fmla="*/ 1205324 h 1761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010267" h="1761256">
                <a:moveTo>
                  <a:pt x="0" y="0"/>
                </a:moveTo>
                <a:cubicBezTo>
                  <a:pt x="915720" y="0"/>
                  <a:pt x="1727295" y="589644"/>
                  <a:pt x="2010267" y="1460546"/>
                </a:cubicBezTo>
                <a:lnTo>
                  <a:pt x="1084775" y="1761256"/>
                </a:lnTo>
                <a:lnTo>
                  <a:pt x="837422" y="1761256"/>
                </a:lnTo>
                <a:lnTo>
                  <a:pt x="837011" y="1760132"/>
                </a:lnTo>
                <a:cubicBezTo>
                  <a:pt x="699109" y="1434094"/>
                  <a:pt x="376271" y="1205324"/>
                  <a:pt x="0" y="120532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852889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28A8E-4732-3954-A87B-BB0B23AD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BA1BB710-69EC-76A6-38CA-FB9DC07BBC6A}"/>
              </a:ext>
            </a:extLst>
          </p:cNvPr>
          <p:cNvSpPr txBox="1"/>
          <p:nvPr/>
        </p:nvSpPr>
        <p:spPr>
          <a:xfrm>
            <a:off x="568143" y="1339599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24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Actividades con periodo programado finalizado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742B1CB-2A02-16FC-949D-46A63D0C83BD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43679D94-E75F-4B00-CB53-843F572AD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8C64C62F-D33F-479C-3A71-0404BA951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7D8EF4-4667-A85B-0BB3-554D20646C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213516"/>
              </p:ext>
            </p:extLst>
          </p:nvPr>
        </p:nvGraphicFramePr>
        <p:xfrm>
          <a:off x="692514" y="2409834"/>
          <a:ext cx="10688319" cy="3346681"/>
        </p:xfrm>
        <a:graphic>
          <a:graphicData uri="http://schemas.openxmlformats.org/drawingml/2006/table">
            <a:tbl>
              <a:tblPr/>
              <a:tblGrid>
                <a:gridCol w="1921020">
                  <a:extLst>
                    <a:ext uri="{9D8B030D-6E8A-4147-A177-3AD203B41FA5}">
                      <a16:colId xmlns:a16="http://schemas.microsoft.com/office/drawing/2014/main" val="791836119"/>
                    </a:ext>
                  </a:extLst>
                </a:gridCol>
                <a:gridCol w="3254888">
                  <a:extLst>
                    <a:ext uri="{9D8B030D-6E8A-4147-A177-3AD203B41FA5}">
                      <a16:colId xmlns:a16="http://schemas.microsoft.com/office/drawing/2014/main" val="3868732367"/>
                    </a:ext>
                  </a:extLst>
                </a:gridCol>
                <a:gridCol w="2022217">
                  <a:extLst>
                    <a:ext uri="{9D8B030D-6E8A-4147-A177-3AD203B41FA5}">
                      <a16:colId xmlns:a16="http://schemas.microsoft.com/office/drawing/2014/main" val="2197597785"/>
                    </a:ext>
                  </a:extLst>
                </a:gridCol>
                <a:gridCol w="898762">
                  <a:extLst>
                    <a:ext uri="{9D8B030D-6E8A-4147-A177-3AD203B41FA5}">
                      <a16:colId xmlns:a16="http://schemas.microsoft.com/office/drawing/2014/main" val="3756258037"/>
                    </a:ext>
                  </a:extLst>
                </a:gridCol>
                <a:gridCol w="1183371">
                  <a:extLst>
                    <a:ext uri="{9D8B030D-6E8A-4147-A177-3AD203B41FA5}">
                      <a16:colId xmlns:a16="http://schemas.microsoft.com/office/drawing/2014/main" val="3660974515"/>
                    </a:ext>
                  </a:extLst>
                </a:gridCol>
                <a:gridCol w="1408061">
                  <a:extLst>
                    <a:ext uri="{9D8B030D-6E8A-4147-A177-3AD203B41FA5}">
                      <a16:colId xmlns:a16="http://schemas.microsoft.com/office/drawing/2014/main" val="2355950855"/>
                    </a:ext>
                  </a:extLst>
                </a:gridCol>
              </a:tblGrid>
              <a:tr h="4768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Código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Actividad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Institución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Fecha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Estado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Avance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449935"/>
                  </a:ext>
                </a:extLst>
              </a:tr>
              <a:tr h="12316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SA-H6-A1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Reuniones de coordinación con Secretaria de Coordinación Ejecutiva de Presidencia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SESAN/SCEP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GT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31/08/2026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Atrasado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0.00% de 15.00%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121656"/>
                  </a:ext>
                </a:extLst>
              </a:tr>
              <a:tr h="163816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SA-H6-A2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Planificación de eventos a desarrollar en los territorios departamentales (departamentos pendientes de elaboración de Agendas)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SESAN/SCEP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31/08/2026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Atrasado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G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0.00% de 10.00%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011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700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1AC1B-3A28-1E9B-0B29-F3E6F659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336AB4CD-A127-C10C-D6AA-ADAB07CD871C}"/>
              </a:ext>
            </a:extLst>
          </p:cNvPr>
          <p:cNvSpPr txBox="1"/>
          <p:nvPr/>
        </p:nvSpPr>
        <p:spPr>
          <a:xfrm>
            <a:off x="490476" y="1101485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TALLERES PRÓXIMOS A REALIZAR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3A75C25-696D-9243-B2BA-52E30AD77745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A1CC969C-C5D5-2335-AE8E-4FABE573D31B}"/>
              </a:ext>
            </a:extLst>
          </p:cNvPr>
          <p:cNvGrpSpPr/>
          <p:nvPr/>
        </p:nvGrpSpPr>
        <p:grpSpPr>
          <a:xfrm>
            <a:off x="9589005" y="2533051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651A14E7-2F02-DE1F-1375-99602D134A6C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3AAF04D4-70CA-A87F-78C3-B2809AE2894C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63844FB7-3591-0D87-532B-767BE21115A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1CEE88D4-2BF1-3A92-C639-1F38E0DE81EB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B7F040FC-5E34-74E9-A36B-B01A9415E17C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898FA6B2-AA77-E85C-5D9D-ED64BE5CB2FC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652D91F4-40E9-BE93-CA33-255595AD0AFC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E834442-D8D7-3A24-87DB-F32FE685B6E2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5BAE10F2-D4AB-1486-900B-85743BF243FF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AAC2389-3AC4-821C-B4D1-8716ABDB91B6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665746-C6CF-6370-50F9-92863740D4C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3C46E8B1-451D-E951-0C4C-940213BF201C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E7FF73-38FA-FE51-A83A-3A9B9B9A97FC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F544CE5-F535-8FD9-8D30-A668C894796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F9AF373B-DE96-0990-4A15-42D4CE1E2689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6A4E87D4-2087-D505-C57E-42BDF135964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75E8458B-3132-1B55-44A3-7CAEACAE1DDE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5986C0A9-725A-8D50-6D1A-8B9E226FBE1B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1A9B25F-682C-B8A0-602D-2ADEF96933AF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9B7B7C3D-35A6-D1B9-655D-6FDBF1CCAE91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FFAD9F6B-15F4-B944-5452-A065873EE699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84763C28-AA41-8E02-7B02-D0AB106E6B5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E9B3A6F8-16B7-54C9-24A7-AC973DF45A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66E8037A-AEC7-040A-8CE2-464408D8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FB36E689-BB37-EF20-0614-3A52E48B63D2}"/>
              </a:ext>
            </a:extLst>
          </p:cNvPr>
          <p:cNvGrpSpPr/>
          <p:nvPr/>
        </p:nvGrpSpPr>
        <p:grpSpPr>
          <a:xfrm>
            <a:off x="9791232" y="4843462"/>
            <a:ext cx="1413339" cy="203133"/>
            <a:chOff x="2104250" y="6147185"/>
            <a:chExt cx="1413339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887841DA-119D-714A-C03E-02B672D873F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A8F4EE14-63FE-A769-8B0E-4E25EE329873}"/>
                </a:ext>
              </a:extLst>
            </p:cNvPr>
            <p:cNvSpPr txBox="1"/>
            <p:nvPr/>
          </p:nvSpPr>
          <p:spPr>
            <a:xfrm>
              <a:off x="2270835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DEPARTAMETOS</a:t>
              </a:r>
            </a:p>
          </p:txBody>
        </p: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C49F0039-2FE9-F278-1E84-02FF5A89D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AB1355A6-BC5B-BFD7-9349-54F4B1E65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E7B136F-D60F-557A-2D61-206CAE14F602}"/>
              </a:ext>
            </a:extLst>
          </p:cNvPr>
          <p:cNvGraphicFramePr>
            <a:graphicFrameLocks noGrp="1"/>
          </p:cNvGraphicFramePr>
          <p:nvPr/>
        </p:nvGraphicFramePr>
        <p:xfrm>
          <a:off x="602500" y="1717128"/>
          <a:ext cx="8242920" cy="480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2945">
                  <a:extLst>
                    <a:ext uri="{9D8B030D-6E8A-4147-A177-3AD203B41FA5}">
                      <a16:colId xmlns:a16="http://schemas.microsoft.com/office/drawing/2014/main" val="755952479"/>
                    </a:ext>
                  </a:extLst>
                </a:gridCol>
                <a:gridCol w="1411345">
                  <a:extLst>
                    <a:ext uri="{9D8B030D-6E8A-4147-A177-3AD203B41FA5}">
                      <a16:colId xmlns:a16="http://schemas.microsoft.com/office/drawing/2014/main" val="3508879125"/>
                    </a:ext>
                  </a:extLst>
                </a:gridCol>
                <a:gridCol w="455147">
                  <a:extLst>
                    <a:ext uri="{9D8B030D-6E8A-4147-A177-3AD203B41FA5}">
                      <a16:colId xmlns:a16="http://schemas.microsoft.com/office/drawing/2014/main" val="3380495683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580277969"/>
                    </a:ext>
                  </a:extLst>
                </a:gridCol>
                <a:gridCol w="470743">
                  <a:extLst>
                    <a:ext uri="{9D8B030D-6E8A-4147-A177-3AD203B41FA5}">
                      <a16:colId xmlns:a16="http://schemas.microsoft.com/office/drawing/2014/main" val="3003166632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283045982"/>
                    </a:ext>
                  </a:extLst>
                </a:gridCol>
                <a:gridCol w="1422760">
                  <a:extLst>
                    <a:ext uri="{9D8B030D-6E8A-4147-A177-3AD203B41FA5}">
                      <a16:colId xmlns:a16="http://schemas.microsoft.com/office/drawing/2014/main" val="2686677032"/>
                    </a:ext>
                  </a:extLst>
                </a:gridCol>
                <a:gridCol w="1510036">
                  <a:extLst>
                    <a:ext uri="{9D8B030D-6E8A-4147-A177-3AD203B41FA5}">
                      <a16:colId xmlns:a16="http://schemas.microsoft.com/office/drawing/2014/main" val="960685848"/>
                    </a:ext>
                  </a:extLst>
                </a:gridCol>
              </a:tblGrid>
              <a:tr h="336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Departamentos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Sede del taller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Mes de Octubre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Estimado de participantes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Asistentes a la consulta 2025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2588040930"/>
                  </a:ext>
                </a:extLst>
              </a:tr>
              <a:tr h="928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Santa Cruz del 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22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s-GT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59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346449832"/>
                  </a:ext>
                </a:extLst>
              </a:tr>
              <a:tr h="1044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Alta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Coban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    27 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60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69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4223061670"/>
                  </a:ext>
                </a:extLst>
              </a:tr>
              <a:tr h="1217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Baja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Salamá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40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664080213"/>
                  </a:ext>
                </a:extLst>
              </a:tr>
              <a:tr h="1068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Cabecera 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60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324234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9543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381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478</Words>
  <Application>Microsoft Office PowerPoint</Application>
  <PresentationFormat>Panorámica</PresentationFormat>
  <Paragraphs>98</Paragraphs>
  <Slides>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Aptos Narrow</vt:lpstr>
      <vt:lpstr>Arial</vt:lpstr>
      <vt:lpstr>Arial Black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Margarita Leticia Ajpop Sipac</dc:creator>
  <cp:lastModifiedBy>Margarita Leticia Ajpop Sipac</cp:lastModifiedBy>
  <cp:revision>1</cp:revision>
  <dcterms:created xsi:type="dcterms:W3CDTF">2026-09-07T14:55:30Z</dcterms:created>
  <dcterms:modified xsi:type="dcterms:W3CDTF">2026-09-07T18:00:36Z</dcterms:modified>
</cp:coreProperties>
</file>