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45" r:id="rId2"/>
    <p:sldId id="347" r:id="rId3"/>
    <p:sldId id="349" r:id="rId4"/>
    <p:sldId id="350" r:id="rId5"/>
    <p:sldId id="355" r:id="rId6"/>
    <p:sldId id="362" r:id="rId7"/>
    <p:sldId id="361" r:id="rId8"/>
  </p:sldIdLst>
  <p:sldSz cx="12192000" cy="6858000"/>
  <p:notesSz cx="7102475" cy="9388475"/>
  <p:defaultTextStyle>
    <a:defPPr>
      <a:defRPr lang="es-419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uglas Giron" initials="DG" lastIdx="1" clrIdx="0">
    <p:extLst>
      <p:ext uri="{19B8F6BF-5375-455C-9EA6-DF929625EA0E}">
        <p15:presenceInfo xmlns:p15="http://schemas.microsoft.com/office/powerpoint/2012/main" userId="3b56a40949774956" providerId="Windows Live"/>
      </p:ext>
    </p:extLst>
  </p:cmAuthor>
  <p:cmAuthor id="2" name="Hermelindo Coloch Toj" initials="HCT" lastIdx="4" clrIdx="1">
    <p:extLst>
      <p:ext uri="{19B8F6BF-5375-455C-9EA6-DF929625EA0E}">
        <p15:presenceInfo xmlns:p15="http://schemas.microsoft.com/office/powerpoint/2012/main" userId="S-1-5-21-3966116365-842094587-4104223386-62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13BD"/>
    <a:srgbClr val="0D49BE"/>
    <a:srgbClr val="FFFFFF"/>
    <a:srgbClr val="190DB9"/>
    <a:srgbClr val="0573C1"/>
    <a:srgbClr val="1C10C8"/>
    <a:srgbClr val="0F01C5"/>
    <a:srgbClr val="5C9BD5"/>
    <a:srgbClr val="ED7E30"/>
    <a:srgbClr val="D87F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Estilo medio 4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8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D8D7589B-0C07-41F5-B750-D50B9A746592}" type="datetimeFigureOut">
              <a:rPr lang="es-GT" smtClean="0"/>
              <a:t>6/10/2026</a:t>
            </a:fld>
            <a:endParaRPr lang="es-GT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213E9DAF-05AB-40A6-A54E-21E6358A7582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2258705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40" cy="471055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EEE3A637-D877-41EA-832F-3EBC20CB8234}" type="datetimeFigureOut">
              <a:rPr lang="es-GT" smtClean="0"/>
              <a:t>6/10/2026</a:t>
            </a:fld>
            <a:endParaRPr lang="es-GT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es-GT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GT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es-GT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40" cy="471053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F81FF5DE-4910-4A8D-A6D6-59809B493A11}" type="slidenum">
              <a:rPr lang="es-GT" smtClean="0"/>
              <a:t>‹Nº›</a:t>
            </a:fld>
            <a:endParaRPr lang="es-GT"/>
          </a:p>
        </p:txBody>
      </p:sp>
    </p:spTree>
    <p:extLst>
      <p:ext uri="{BB962C8B-B14F-4D97-AF65-F5344CB8AC3E}">
        <p14:creationId xmlns:p14="http://schemas.microsoft.com/office/powerpoint/2010/main" val="581057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43942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900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60192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32379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171373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93385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27873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353704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419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99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16935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429324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419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419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35E788-DE24-4F88-9088-A8CC8B38E4E9}" type="datetimeFigureOut">
              <a:rPr lang="es-419" smtClean="0"/>
              <a:t>6/10/2026</a:t>
            </a:fld>
            <a:endParaRPr lang="es-419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419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9A0DAA-0F33-4144-8172-52BEB2B312FA}" type="slidenum">
              <a:rPr lang="es-419" smtClean="0"/>
              <a:t>‹Nº›</a:t>
            </a:fld>
            <a:endParaRPr lang="es-419"/>
          </a:p>
        </p:txBody>
      </p:sp>
    </p:spTree>
    <p:extLst>
      <p:ext uri="{BB962C8B-B14F-4D97-AF65-F5344CB8AC3E}">
        <p14:creationId xmlns:p14="http://schemas.microsoft.com/office/powerpoint/2010/main" val="23295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419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drive.google.com/drive/folders/1R6df451D0jksoieuvfMdPbnQjdczwPs_?usp=shar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 dirty="0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792411" y="3375722"/>
            <a:ext cx="1943169" cy="2256583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10" name="Título 1"/>
          <p:cNvSpPr txBox="1">
            <a:spLocks/>
          </p:cNvSpPr>
          <p:nvPr/>
        </p:nvSpPr>
        <p:spPr bwMode="auto">
          <a:xfrm>
            <a:off x="2353328" y="931520"/>
            <a:ext cx="7372881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s-MX" altLang="es-MX" sz="3600" b="1" dirty="0">
                <a:solidFill>
                  <a:srgbClr val="BA13BD"/>
                </a:solidFill>
                <a:latin typeface="Arial Black" panose="020B0A04020102020204" pitchFamily="34" charset="0"/>
                <a:ea typeface="Apple Garamond"/>
                <a:cs typeface="Apple Garamond"/>
              </a:rPr>
              <a:t>DEPARTAMENTO DE ATENCIÓN A LA VICTIMA </a:t>
            </a:r>
          </a:p>
          <a:p>
            <a:pPr algn="ctr" eaLnBrk="1" hangingPunct="1">
              <a:lnSpc>
                <a:spcPct val="90000"/>
              </a:lnSpc>
            </a:pPr>
            <a:endParaRPr lang="es-MX" altLang="es-MX" sz="3200" b="1" dirty="0">
              <a:latin typeface="Arial Black" panose="020B0A04020102020204" pitchFamily="34" charset="0"/>
              <a:ea typeface="Apple Garamond"/>
              <a:cs typeface="Apple Garamond"/>
            </a:endParaRPr>
          </a:p>
          <a:p>
            <a:pPr algn="ctr" eaLnBrk="1" hangingPunct="1">
              <a:lnSpc>
                <a:spcPct val="90000"/>
              </a:lnSpc>
            </a:pPr>
            <a:r>
              <a:rPr lang="es-MX" altLang="es-MX" sz="3200" b="1" dirty="0">
                <a:latin typeface="Arial Black" panose="020B0A04020102020204" pitchFamily="34" charset="0"/>
                <a:ea typeface="Apple Garamond"/>
                <a:cs typeface="Apple Garamond"/>
              </a:rPr>
              <a:t>SECRETARÍA TÉCNICA, SUBDIRECIÓN GENERAL DE OPERACIONES</a:t>
            </a:r>
          </a:p>
          <a:p>
            <a:pPr algn="ctr" eaLnBrk="1" hangingPunct="1">
              <a:lnSpc>
                <a:spcPct val="90000"/>
              </a:lnSpc>
            </a:pPr>
            <a:r>
              <a:rPr lang="es-MX" altLang="es-MX" sz="3200" b="1" dirty="0">
                <a:latin typeface="Arial Black" panose="020B0A04020102020204" pitchFamily="34" charset="0"/>
                <a:ea typeface="Apple Garamond"/>
                <a:cs typeface="Apple Garamond"/>
              </a:rPr>
              <a:t>POLICÍA NACIONAL CIVIL</a:t>
            </a:r>
            <a:endParaRPr lang="es-GT" altLang="es-MX" sz="3200" b="1" dirty="0">
              <a:latin typeface="Arial Black" panose="020B0A04020102020204" pitchFamily="34" charset="0"/>
              <a:ea typeface="Apple Garamond"/>
              <a:cs typeface="Apple Garamond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6275" y="3375722"/>
            <a:ext cx="2033690" cy="219563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7084" y="4811408"/>
            <a:ext cx="2992816" cy="1211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29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Pentágono 14">
            <a:extLst>
              <a:ext uri="{FF2B5EF4-FFF2-40B4-BE49-F238E27FC236}">
                <a16:creationId xmlns:a16="http://schemas.microsoft.com/office/drawing/2014/main" id="{3C11AC17-AEC9-4A31-B172-3B0FBB3AD9C8}"/>
              </a:ext>
            </a:extLst>
          </p:cNvPr>
          <p:cNvSpPr/>
          <p:nvPr/>
        </p:nvSpPr>
        <p:spPr>
          <a:xfrm>
            <a:off x="677095" y="1077883"/>
            <a:ext cx="2820708" cy="626445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MISIÓN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D4B1954-2177-4218-9AD8-180A77B24BA7}"/>
              </a:ext>
            </a:extLst>
          </p:cNvPr>
          <p:cNvSpPr txBox="1"/>
          <p:nvPr/>
        </p:nvSpPr>
        <p:spPr>
          <a:xfrm>
            <a:off x="212101" y="1888314"/>
            <a:ext cx="5629410" cy="26961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GT" altLang="es-419" sz="2000" dirty="0"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FACILITAR EL ACCESO A UNA JUSTICIA REPARADORA A LAS VICTIMAS DE DELITOS, A TRAVÉS DE UNA ATENCIÓN INTEGRAL Y RÁPIDA, ENCAMINADA A NEUTRALIZAR LOS EFECTOS INMEDIATOS DEL HECHO, DIAGNOSTICAR SUS NECESIDADES DE ATENCIÓN Y ENCAUSAR SU REPARACIÓN</a:t>
            </a:r>
            <a:r>
              <a:rPr lang="es-GT" altLang="es-419" sz="2800" dirty="0">
                <a:ea typeface="Batang" pitchFamily="18" charset="-127"/>
              </a:rPr>
              <a:t>.</a:t>
            </a:r>
          </a:p>
        </p:txBody>
      </p:sp>
      <p:sp>
        <p:nvSpPr>
          <p:cNvPr id="14" name="Pentágono 14">
            <a:extLst>
              <a:ext uri="{FF2B5EF4-FFF2-40B4-BE49-F238E27FC236}">
                <a16:creationId xmlns:a16="http://schemas.microsoft.com/office/drawing/2014/main" id="{EBDB062E-C18F-428A-A749-6AFF8AEBC41C}"/>
              </a:ext>
            </a:extLst>
          </p:cNvPr>
          <p:cNvSpPr/>
          <p:nvPr/>
        </p:nvSpPr>
        <p:spPr>
          <a:xfrm>
            <a:off x="6997841" y="1060080"/>
            <a:ext cx="3184014" cy="644248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959F47DB-FEC5-40F9-B8C2-5BEE47D9AB87}"/>
              </a:ext>
            </a:extLst>
          </p:cNvPr>
          <p:cNvSpPr/>
          <p:nvPr/>
        </p:nvSpPr>
        <p:spPr>
          <a:xfrm>
            <a:off x="6439920" y="2086975"/>
            <a:ext cx="53139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es-GT" altLang="es-419" sz="2000" dirty="0"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SER UNA OFICINA, PROFESIONAL, HONESTA, MODERNA Y RESPETUOSA, AL SERVICIO DE LA POBLACIÓN.</a:t>
            </a:r>
          </a:p>
        </p:txBody>
      </p:sp>
    </p:spTree>
    <p:extLst>
      <p:ext uri="{BB962C8B-B14F-4D97-AF65-F5344CB8AC3E}">
        <p14:creationId xmlns:p14="http://schemas.microsoft.com/office/powerpoint/2010/main" val="131023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2" name="Pentágono 8">
            <a:extLst>
              <a:ext uri="{FF2B5EF4-FFF2-40B4-BE49-F238E27FC236}">
                <a16:creationId xmlns:a16="http://schemas.microsoft.com/office/drawing/2014/main" id="{CD387656-0238-4494-8A00-40F434D3AE33}"/>
              </a:ext>
            </a:extLst>
          </p:cNvPr>
          <p:cNvSpPr/>
          <p:nvPr/>
        </p:nvSpPr>
        <p:spPr>
          <a:xfrm>
            <a:off x="463825" y="1007428"/>
            <a:ext cx="4651513" cy="847498"/>
          </a:xfrm>
          <a:prstGeom prst="homePlate">
            <a:avLst>
              <a:gd name="adj" fmla="val 66707"/>
            </a:avLst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</a:t>
            </a:r>
          </a:p>
          <a:p>
            <a:pPr algn="ctr"/>
            <a:r>
              <a:rPr lang="es-419" sz="1600" b="1" dirty="0">
                <a:solidFill>
                  <a:schemeClr val="tx1"/>
                </a:solidFill>
              </a:rPr>
              <a:t>DEPARTAMENTO DE ATENCION A LA VICTIMA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F17A8CF-D082-4D8D-9F19-9E39DE296D1E}"/>
              </a:ext>
            </a:extLst>
          </p:cNvPr>
          <p:cNvSpPr txBox="1"/>
          <p:nvPr/>
        </p:nvSpPr>
        <p:spPr>
          <a:xfrm>
            <a:off x="371306" y="2095749"/>
            <a:ext cx="114493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Tiene como finalidad brindar asistencia inmediata a mujeres, hombres y niños que son victimas de violencia contra la mujer, violencia intrafamiliar, de género, contra personas de la tercera edad, entre otras.</a:t>
            </a:r>
          </a:p>
          <a:p>
            <a:pPr algn="just"/>
            <a:endParaRPr lang="es-419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Para tal efecto, el Departamento de Atención a la Víctima cuenta con </a:t>
            </a:r>
            <a:r>
              <a:rPr lang="es-419" sz="2000" b="1" dirty="0">
                <a:latin typeface="Arial" panose="020B0604020202020204" pitchFamily="34" charset="0"/>
                <a:cs typeface="Arial" panose="020B0604020202020204" pitchFamily="34" charset="0"/>
              </a:rPr>
              <a:t>132 </a:t>
            </a: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Oficinas de Atención a la Víctima, desplegadas estratégicamente en toda la república de Guatemala.</a:t>
            </a:r>
          </a:p>
        </p:txBody>
      </p:sp>
    </p:spTree>
    <p:extLst>
      <p:ext uri="{BB962C8B-B14F-4D97-AF65-F5344CB8AC3E}">
        <p14:creationId xmlns:p14="http://schemas.microsoft.com/office/powerpoint/2010/main" val="295959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ATENCIÓN A LA VÍCTIMA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4" name="Pentágono 8">
            <a:extLst>
              <a:ext uri="{FF2B5EF4-FFF2-40B4-BE49-F238E27FC236}">
                <a16:creationId xmlns:a16="http://schemas.microsoft.com/office/drawing/2014/main" id="{CC9FE4FA-088C-4F10-91F6-B22776F51F7E}"/>
              </a:ext>
            </a:extLst>
          </p:cNvPr>
          <p:cNvSpPr/>
          <p:nvPr/>
        </p:nvSpPr>
        <p:spPr>
          <a:xfrm>
            <a:off x="4392515" y="1095290"/>
            <a:ext cx="3406970" cy="724472"/>
          </a:xfrm>
          <a:prstGeom prst="homePlat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FUNCIONES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91D32BE-967E-4B4C-9167-BBB7A81846EC}"/>
              </a:ext>
            </a:extLst>
          </p:cNvPr>
          <p:cNvSpPr txBox="1"/>
          <p:nvPr/>
        </p:nvSpPr>
        <p:spPr>
          <a:xfrm>
            <a:off x="767806" y="2022919"/>
            <a:ext cx="45376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RECEPCIÓN DE DENUNCIAS.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endParaRPr lang="es-419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PARTICIPACIÓN EN ACTIVIDADES DE RED DE DERIVACIÓN.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BRINDAR ACOMPAÑAMIENTO A VÍCTIMAS 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ASESORÍA A VÍCTIMAS.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A92402-FF3C-4C0A-8E72-73A409911479}"/>
              </a:ext>
            </a:extLst>
          </p:cNvPr>
          <p:cNvSpPr txBox="1"/>
          <p:nvPr/>
        </p:nvSpPr>
        <p:spPr>
          <a:xfrm>
            <a:off x="5181600" y="1993901"/>
            <a:ext cx="65151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PREVENCIÓN MEDIDAS DE SEGURIDAD.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MONITOREAR Y DAR SEGUIMIENTO A CASOS DE COMPETENCIA DEL DEPARTAMENTO.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ALIMENTACIÓN DE LA BASE DE DATOS DEL SISTEMA POLICIAL SIAV.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BRINDAR ESTADISTICA A ENTIDADES REQUIRENTES.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s-419" sz="2000" dirty="0">
                <a:latin typeface="Arial" panose="020B0604020202020204" pitchFamily="34" charset="0"/>
                <a:cs typeface="Arial" panose="020B0604020202020204" pitchFamily="34" charset="0"/>
              </a:rPr>
              <a:t>CAPACITACION AL PERSONAL POLICIAL.</a:t>
            </a:r>
          </a:p>
        </p:txBody>
      </p:sp>
    </p:spTree>
    <p:extLst>
      <p:ext uri="{BB962C8B-B14F-4D97-AF65-F5344CB8AC3E}">
        <p14:creationId xmlns:p14="http://schemas.microsoft.com/office/powerpoint/2010/main" val="3782973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50CC399-F95C-40C1-B3AF-0FCB32EAD356}"/>
              </a:ext>
            </a:extLst>
          </p:cNvPr>
          <p:cNvSpPr txBox="1"/>
          <p:nvPr/>
        </p:nvSpPr>
        <p:spPr>
          <a:xfrm>
            <a:off x="1709698" y="1753949"/>
            <a:ext cx="9720302" cy="28007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MX" sz="4400" b="1" dirty="0">
                <a:ln/>
                <a:solidFill>
                  <a:srgbClr val="BA13BD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LOGROS RELEVANTES DEL DEPARTAMENTO DE ATENCIÓN A LA VÍCTIMA , AÑO 2026 </a:t>
            </a:r>
          </a:p>
          <a:p>
            <a:pPr algn="ctr"/>
            <a:endParaRPr lang="es-GT" sz="4400" b="1" dirty="0">
              <a:ln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817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50CC399-F95C-40C1-B3AF-0FCB32EAD356}"/>
              </a:ext>
            </a:extLst>
          </p:cNvPr>
          <p:cNvSpPr txBox="1"/>
          <p:nvPr/>
        </p:nvSpPr>
        <p:spPr>
          <a:xfrm>
            <a:off x="1637981" y="1315033"/>
            <a:ext cx="9720302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2000" b="1" dirty="0">
                <a:ln/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VIDEOS DE LAS CAPACITACIONES DE LA HORA ACADEMIA AL PERSONAL DEL LAS OAV´S NIVEL REPÚBLICA </a:t>
            </a:r>
          </a:p>
          <a:p>
            <a:pPr algn="ctr"/>
            <a:endParaRPr lang="es-ES" sz="2000" b="1" dirty="0">
              <a:ln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b="1" dirty="0">
                <a:ln/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LINK DE DRIVE</a:t>
            </a:r>
            <a:endParaRPr lang="es-GT" sz="2000" b="1" dirty="0">
              <a:ln/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BAB3FFB-DDE3-4C61-A5FE-77E13BCA062E}"/>
              </a:ext>
            </a:extLst>
          </p:cNvPr>
          <p:cNvSpPr txBox="1"/>
          <p:nvPr/>
        </p:nvSpPr>
        <p:spPr>
          <a:xfrm>
            <a:off x="2020262" y="3229032"/>
            <a:ext cx="89557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GT" dirty="0">
                <a:hlinkClick r:id="rId6"/>
              </a:rPr>
              <a:t>https://drive.google.com/drive/folders/1R6df451D0jksoieuvfMdPbnQjdczwPs_?usp=sharing</a:t>
            </a:r>
            <a:r>
              <a:rPr lang="es-G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6608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1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8" name="Subtítulo 2"/>
          <p:cNvSpPr txBox="1">
            <a:spLocks/>
          </p:cNvSpPr>
          <p:nvPr/>
        </p:nvSpPr>
        <p:spPr>
          <a:xfrm>
            <a:off x="367054" y="144220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419" sz="2800" dirty="0">
                <a:ln w="28575">
                  <a:solidFill>
                    <a:srgbClr val="190DB9"/>
                  </a:solidFill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DEPARTAMENTO DE ATENCION A LA VICTIMA ST/SGO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-57150" y="6133528"/>
            <a:ext cx="12193839" cy="724472"/>
          </a:xfrm>
          <a:prstGeom prst="rect">
            <a:avLst/>
          </a:prstGeom>
          <a:gradFill>
            <a:gsLst>
              <a:gs pos="0">
                <a:srgbClr val="1C10C8"/>
              </a:gs>
              <a:gs pos="43000">
                <a:srgbClr val="0573C1"/>
              </a:gs>
              <a:gs pos="74000">
                <a:srgbClr val="0573C1"/>
              </a:gs>
              <a:gs pos="100000">
                <a:srgbClr val="190DB9"/>
              </a:gs>
            </a:gsLst>
            <a:lin ang="108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7" name="Subtítulo 2"/>
          <p:cNvSpPr txBox="1">
            <a:spLocks/>
          </p:cNvSpPr>
          <p:nvPr/>
        </p:nvSpPr>
        <p:spPr>
          <a:xfrm>
            <a:off x="212101" y="6307667"/>
            <a:ext cx="11769635" cy="550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s-419" dirty="0">
                <a:ln w="28575">
                  <a:noFill/>
                </a:ln>
                <a:solidFill>
                  <a:srgbClr val="FFFFFF"/>
                </a:solidFill>
                <a:effectLst>
                  <a:outerShdw blurRad="60007" dist="310007" dir="7680000" sy="30000" kx="1300200" algn="ctr" rotWithShape="0">
                    <a:schemeClr val="bg1">
                      <a:alpha val="32000"/>
                    </a:schemeClr>
                  </a:outerShdw>
                </a:effectLst>
                <a:latin typeface="Arial Black" panose="020B0A04020102020204" pitchFamily="34" charset="0"/>
              </a:rPr>
              <a:t>Guatemala, 2026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10804" t="16179" r="9126" b="16216"/>
          <a:stretch/>
        </p:blipFill>
        <p:spPr>
          <a:xfrm>
            <a:off x="1529258" y="4728854"/>
            <a:ext cx="1114219" cy="129393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42AF92-75C2-4191-8E07-5CE52C98AF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717" y="4901739"/>
            <a:ext cx="1140937" cy="123178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BC85E1E-23D1-4E7E-904D-98C0FE0826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2" y="4835081"/>
            <a:ext cx="2992816" cy="1211378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70DAF85-30E5-43CD-8FD7-6086D7E86539}"/>
              </a:ext>
            </a:extLst>
          </p:cNvPr>
          <p:cNvSpPr txBox="1"/>
          <p:nvPr/>
        </p:nvSpPr>
        <p:spPr>
          <a:xfrm>
            <a:off x="886265" y="2267308"/>
            <a:ext cx="10522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600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GRACIAS POR SU ATENCION.</a:t>
            </a:r>
          </a:p>
        </p:txBody>
      </p:sp>
    </p:spTree>
    <p:extLst>
      <p:ext uri="{BB962C8B-B14F-4D97-AF65-F5344CB8AC3E}">
        <p14:creationId xmlns:p14="http://schemas.microsoft.com/office/powerpoint/2010/main" val="128708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32172</TotalTime>
  <Words>349</Words>
  <Application>Microsoft Office PowerPoint</Application>
  <PresentationFormat>Panorámica</PresentationFormat>
  <Paragraphs>44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alvaro raymundo leon</dc:creator>
  <cp:lastModifiedBy>Hermelindo Coloch Toj</cp:lastModifiedBy>
  <cp:revision>320</cp:revision>
  <cp:lastPrinted>2024-07-21T02:08:43Z</cp:lastPrinted>
  <dcterms:created xsi:type="dcterms:W3CDTF">2022-05-28T18:40:56Z</dcterms:created>
  <dcterms:modified xsi:type="dcterms:W3CDTF">2026-10-07T00:14:43Z</dcterms:modified>
</cp:coreProperties>
</file>